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55"/>
  </p:notesMasterIdLst>
  <p:sldIdLst>
    <p:sldId id="256" r:id="rId2"/>
    <p:sldId id="257" r:id="rId3"/>
    <p:sldId id="264" r:id="rId4"/>
    <p:sldId id="270" r:id="rId5"/>
    <p:sldId id="265" r:id="rId6"/>
    <p:sldId id="266" r:id="rId7"/>
    <p:sldId id="267" r:id="rId8"/>
    <p:sldId id="268" r:id="rId9"/>
    <p:sldId id="269" r:id="rId10"/>
    <p:sldId id="275" r:id="rId11"/>
    <p:sldId id="276" r:id="rId12"/>
    <p:sldId id="277" r:id="rId13"/>
    <p:sldId id="278" r:id="rId14"/>
    <p:sldId id="279" r:id="rId15"/>
    <p:sldId id="280" r:id="rId16"/>
    <p:sldId id="281" r:id="rId17"/>
    <p:sldId id="282" r:id="rId18"/>
    <p:sldId id="283" r:id="rId19"/>
    <p:sldId id="313" r:id="rId20"/>
    <p:sldId id="285" r:id="rId21"/>
    <p:sldId id="284" r:id="rId22"/>
    <p:sldId id="286" r:id="rId23"/>
    <p:sldId id="287" r:id="rId24"/>
    <p:sldId id="288" r:id="rId25"/>
    <p:sldId id="289" r:id="rId26"/>
    <p:sldId id="290" r:id="rId27"/>
    <p:sldId id="291" r:id="rId28"/>
    <p:sldId id="292" r:id="rId29"/>
    <p:sldId id="293" r:id="rId30"/>
    <p:sldId id="298" r:id="rId31"/>
    <p:sldId id="299" r:id="rId32"/>
    <p:sldId id="300" r:id="rId33"/>
    <p:sldId id="294" r:id="rId34"/>
    <p:sldId id="295" r:id="rId35"/>
    <p:sldId id="296" r:id="rId36"/>
    <p:sldId id="297" r:id="rId37"/>
    <p:sldId id="301" r:id="rId38"/>
    <p:sldId id="302" r:id="rId39"/>
    <p:sldId id="303" r:id="rId40"/>
    <p:sldId id="314" r:id="rId41"/>
    <p:sldId id="304" r:id="rId42"/>
    <p:sldId id="305" r:id="rId43"/>
    <p:sldId id="308" r:id="rId44"/>
    <p:sldId id="309" r:id="rId45"/>
    <p:sldId id="310" r:id="rId46"/>
    <p:sldId id="306" r:id="rId47"/>
    <p:sldId id="307" r:id="rId48"/>
    <p:sldId id="271" r:id="rId49"/>
    <p:sldId id="272" r:id="rId50"/>
    <p:sldId id="311" r:id="rId51"/>
    <p:sldId id="273" r:id="rId52"/>
    <p:sldId id="274" r:id="rId53"/>
    <p:sldId id="263" r:id="rId54"/>
  </p:sldIdLst>
  <p:sldSz cx="14630400" cy="8229600"/>
  <p:notesSz cx="8229600" cy="14630400"/>
  <p:embeddedFontLst>
    <p:embeddedFont>
      <p:font typeface="Bitter Medium" panose="020B0604020202020204" charset="-18"/>
      <p:regular r:id="rId56"/>
    </p:embeddedFont>
    <p:embeddedFont>
      <p:font typeface="Open Sans" panose="020B0606030504020204" pitchFamily="34" charset="0"/>
      <p:regular r:id="rId57"/>
      <p:bold r:id="rId58"/>
      <p:italic r:id="rId59"/>
      <p:boldItalic r:id="rId60"/>
    </p:embeddedFont>
  </p:embeddedFontLst>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72" d="100"/>
          <a:sy n="72" d="100"/>
        </p:scale>
        <p:origin x="523" y="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2.fntdata"/><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1.fntdata"/><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00408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lekarzebezkolejki.pl/" TargetMode="Externa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allegro.pl/" TargetMode="Externa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png"/><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hyperlink" Target="https://pixabay.com/fr/avertissement-bouclier-des-risques-838655/"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png"/><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31.png"/></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hyperlink" Target="https://bedlno.pl/2022/05/16/oszustwa-metoda-na-blik-ostrzegamy/" TargetMode="Externa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5.png"/></Relationships>
</file>

<file path=ppt/slides/_rels/slide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4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4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pz.gov.pl/" TargetMode="Externa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0.png"/></Relationships>
</file>

<file path=ppt/slides/_rels/slide46.xml.rels><?xml version="1.0" encoding="UTF-8" standalone="yes"?>
<Relationships xmlns="http://schemas.openxmlformats.org/package/2006/relationships"><Relationship Id="rId8" Type="http://schemas.openxmlformats.org/officeDocument/2006/relationships/hyperlink" Target="https://www.ceidg.gov.pl/" TargetMode="External"/><Relationship Id="rId3" Type="http://schemas.openxmlformats.org/officeDocument/2006/relationships/hyperlink" Target="https://www.gov.pl/" TargetMode="External"/><Relationship Id="rId7" Type="http://schemas.openxmlformats.org/officeDocument/2006/relationships/hyperlink" Target="https://www.obywatel.gov.pl/" TargetMode="External"/><Relationship Id="rId2" Type="http://schemas.openxmlformats.org/officeDocument/2006/relationships/hyperlink" Target="pacjent.gov.pl" TargetMode="External"/><Relationship Id="rId1" Type="http://schemas.openxmlformats.org/officeDocument/2006/relationships/slideLayout" Target="../slideLayouts/slideLayout4.xml"/><Relationship Id="rId6" Type="http://schemas.openxmlformats.org/officeDocument/2006/relationships/hyperlink" Target="https://epuap.gov.pl/" TargetMode="External"/><Relationship Id="rId11" Type="http://schemas.openxmlformats.org/officeDocument/2006/relationships/image" Target="../media/image5.png"/><Relationship Id="rId5" Type="http://schemas.openxmlformats.org/officeDocument/2006/relationships/hyperlink" Target="https://www.podatki.gov.pl/" TargetMode="External"/><Relationship Id="rId10" Type="http://schemas.openxmlformats.org/officeDocument/2006/relationships/image" Target="../media/image41.png"/><Relationship Id="rId4" Type="http://schemas.openxmlformats.org/officeDocument/2006/relationships/hyperlink" Target="pue.zus.pl" TargetMode="External"/><Relationship Id="rId9" Type="http://schemas.openxmlformats.org/officeDocument/2006/relationships/image" Target="../media/image4.png"/></Relationships>
</file>

<file path=ppt/slides/_rels/slide4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4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4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znanylekarz.pl/" TargetMode="Externa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5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gsl.nfz.gov.pl/GSL/GSL/POZ" TargetMode="Externa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6.png"/></Relationships>
</file>

<file path=ppt/slides/_rels/slide5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xml"/><Relationship Id="rId1" Type="http://schemas.openxmlformats.org/officeDocument/2006/relationships/slideLayout" Target="../slideLayouts/slideLayout9.xml"/><Relationship Id="rId5" Type="http://schemas.openxmlformats.org/officeDocument/2006/relationships/image" Target="../media/image49.png"/><Relationship Id="rId4" Type="http://schemas.openxmlformats.org/officeDocument/2006/relationships/image" Target="../media/image48.pn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yborcza.pl/TylkoZdrowie/7,137474,17943766,czym-grozi-skrytykowanie-lekarza-na-portalu-internetowym.html" TargetMode="Externa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328935" y="992356"/>
            <a:ext cx="4679869" cy="7019804"/>
          </a:xfrm>
          <a:custGeom>
            <a:avLst/>
            <a:gdLst>
              <a:gd name="connsiteX0" fmla="*/ 0 w 4679869"/>
              <a:gd name="connsiteY0" fmla="*/ 0 h 7019804"/>
              <a:gd name="connsiteX1" fmla="*/ 584984 w 4679869"/>
              <a:gd name="connsiteY1" fmla="*/ 0 h 7019804"/>
              <a:gd name="connsiteX2" fmla="*/ 1169967 w 4679869"/>
              <a:gd name="connsiteY2" fmla="*/ 0 h 7019804"/>
              <a:gd name="connsiteX3" fmla="*/ 1614555 w 4679869"/>
              <a:gd name="connsiteY3" fmla="*/ 0 h 7019804"/>
              <a:gd name="connsiteX4" fmla="*/ 2199538 w 4679869"/>
              <a:gd name="connsiteY4" fmla="*/ 0 h 7019804"/>
              <a:gd name="connsiteX5" fmla="*/ 2878119 w 4679869"/>
              <a:gd name="connsiteY5" fmla="*/ 0 h 7019804"/>
              <a:gd name="connsiteX6" fmla="*/ 3416304 w 4679869"/>
              <a:gd name="connsiteY6" fmla="*/ 0 h 7019804"/>
              <a:gd name="connsiteX7" fmla="*/ 3954489 w 4679869"/>
              <a:gd name="connsiteY7" fmla="*/ 0 h 7019804"/>
              <a:gd name="connsiteX8" fmla="*/ 4679869 w 4679869"/>
              <a:gd name="connsiteY8" fmla="*/ 0 h 7019804"/>
              <a:gd name="connsiteX9" fmla="*/ 4679869 w 4679869"/>
              <a:gd name="connsiteY9" fmla="*/ 655182 h 7019804"/>
              <a:gd name="connsiteX10" fmla="*/ 4679869 w 4679869"/>
              <a:gd name="connsiteY10" fmla="*/ 1240165 h 7019804"/>
              <a:gd name="connsiteX11" fmla="*/ 4679869 w 4679869"/>
              <a:gd name="connsiteY11" fmla="*/ 1965545 h 7019804"/>
              <a:gd name="connsiteX12" fmla="*/ 4679869 w 4679869"/>
              <a:gd name="connsiteY12" fmla="*/ 2480331 h 7019804"/>
              <a:gd name="connsiteX13" fmla="*/ 4679869 w 4679869"/>
              <a:gd name="connsiteY13" fmla="*/ 2924918 h 7019804"/>
              <a:gd name="connsiteX14" fmla="*/ 4679869 w 4679869"/>
              <a:gd name="connsiteY14" fmla="*/ 3509902 h 7019804"/>
              <a:gd name="connsiteX15" fmla="*/ 4679869 w 4679869"/>
              <a:gd name="connsiteY15" fmla="*/ 4165084 h 7019804"/>
              <a:gd name="connsiteX16" fmla="*/ 4679869 w 4679869"/>
              <a:gd name="connsiteY16" fmla="*/ 4890463 h 7019804"/>
              <a:gd name="connsiteX17" fmla="*/ 4679869 w 4679869"/>
              <a:gd name="connsiteY17" fmla="*/ 5545645 h 7019804"/>
              <a:gd name="connsiteX18" fmla="*/ 4679869 w 4679869"/>
              <a:gd name="connsiteY18" fmla="*/ 6271025 h 7019804"/>
              <a:gd name="connsiteX19" fmla="*/ 4679869 w 4679869"/>
              <a:gd name="connsiteY19" fmla="*/ 7019804 h 7019804"/>
              <a:gd name="connsiteX20" fmla="*/ 4188483 w 4679869"/>
              <a:gd name="connsiteY20" fmla="*/ 7019804 h 7019804"/>
              <a:gd name="connsiteX21" fmla="*/ 3650298 w 4679869"/>
              <a:gd name="connsiteY21" fmla="*/ 7019804 h 7019804"/>
              <a:gd name="connsiteX22" fmla="*/ 3018516 w 4679869"/>
              <a:gd name="connsiteY22" fmla="*/ 7019804 h 7019804"/>
              <a:gd name="connsiteX23" fmla="*/ 2433532 w 4679869"/>
              <a:gd name="connsiteY23" fmla="*/ 7019804 h 7019804"/>
              <a:gd name="connsiteX24" fmla="*/ 1988944 w 4679869"/>
              <a:gd name="connsiteY24" fmla="*/ 7019804 h 7019804"/>
              <a:gd name="connsiteX25" fmla="*/ 1450759 w 4679869"/>
              <a:gd name="connsiteY25" fmla="*/ 7019804 h 7019804"/>
              <a:gd name="connsiteX26" fmla="*/ 818977 w 4679869"/>
              <a:gd name="connsiteY26" fmla="*/ 7019804 h 7019804"/>
              <a:gd name="connsiteX27" fmla="*/ 0 w 4679869"/>
              <a:gd name="connsiteY27" fmla="*/ 7019804 h 7019804"/>
              <a:gd name="connsiteX28" fmla="*/ 0 w 4679869"/>
              <a:gd name="connsiteY28" fmla="*/ 6294424 h 7019804"/>
              <a:gd name="connsiteX29" fmla="*/ 0 w 4679869"/>
              <a:gd name="connsiteY29" fmla="*/ 5920035 h 7019804"/>
              <a:gd name="connsiteX30" fmla="*/ 0 w 4679869"/>
              <a:gd name="connsiteY30" fmla="*/ 5194655 h 7019804"/>
              <a:gd name="connsiteX31" fmla="*/ 0 w 4679869"/>
              <a:gd name="connsiteY31" fmla="*/ 4820265 h 7019804"/>
              <a:gd name="connsiteX32" fmla="*/ 0 w 4679869"/>
              <a:gd name="connsiteY32" fmla="*/ 4235282 h 7019804"/>
              <a:gd name="connsiteX33" fmla="*/ 0 w 4679869"/>
              <a:gd name="connsiteY33" fmla="*/ 3790694 h 7019804"/>
              <a:gd name="connsiteX34" fmla="*/ 0 w 4679869"/>
              <a:gd name="connsiteY34" fmla="*/ 3346107 h 7019804"/>
              <a:gd name="connsiteX35" fmla="*/ 0 w 4679869"/>
              <a:gd name="connsiteY35" fmla="*/ 2901519 h 7019804"/>
              <a:gd name="connsiteX36" fmla="*/ 0 w 4679869"/>
              <a:gd name="connsiteY36" fmla="*/ 2456931 h 7019804"/>
              <a:gd name="connsiteX37" fmla="*/ 0 w 4679869"/>
              <a:gd name="connsiteY37" fmla="*/ 1942146 h 7019804"/>
              <a:gd name="connsiteX38" fmla="*/ 0 w 4679869"/>
              <a:gd name="connsiteY38" fmla="*/ 1497558 h 7019804"/>
              <a:gd name="connsiteX39" fmla="*/ 0 w 4679869"/>
              <a:gd name="connsiteY39" fmla="*/ 982773 h 7019804"/>
              <a:gd name="connsiteX40" fmla="*/ 0 w 4679869"/>
              <a:gd name="connsiteY40" fmla="*/ 0 h 7019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4679869" h="7019804" fill="none" extrusionOk="0">
                <a:moveTo>
                  <a:pt x="0" y="0"/>
                </a:moveTo>
                <a:cubicBezTo>
                  <a:pt x="171477" y="-21948"/>
                  <a:pt x="298349" y="30107"/>
                  <a:pt x="584984" y="0"/>
                </a:cubicBezTo>
                <a:cubicBezTo>
                  <a:pt x="871619" y="-30107"/>
                  <a:pt x="959982" y="34342"/>
                  <a:pt x="1169967" y="0"/>
                </a:cubicBezTo>
                <a:cubicBezTo>
                  <a:pt x="1379952" y="-34342"/>
                  <a:pt x="1504058" y="14386"/>
                  <a:pt x="1614555" y="0"/>
                </a:cubicBezTo>
                <a:cubicBezTo>
                  <a:pt x="1725052" y="-14386"/>
                  <a:pt x="2055283" y="60314"/>
                  <a:pt x="2199538" y="0"/>
                </a:cubicBezTo>
                <a:cubicBezTo>
                  <a:pt x="2343793" y="-60314"/>
                  <a:pt x="2699129" y="22389"/>
                  <a:pt x="2878119" y="0"/>
                </a:cubicBezTo>
                <a:cubicBezTo>
                  <a:pt x="3057109" y="-22389"/>
                  <a:pt x="3199948" y="40110"/>
                  <a:pt x="3416304" y="0"/>
                </a:cubicBezTo>
                <a:cubicBezTo>
                  <a:pt x="3632661" y="-40110"/>
                  <a:pt x="3780413" y="45682"/>
                  <a:pt x="3954489" y="0"/>
                </a:cubicBezTo>
                <a:cubicBezTo>
                  <a:pt x="4128566" y="-45682"/>
                  <a:pt x="4394387" y="59899"/>
                  <a:pt x="4679869" y="0"/>
                </a:cubicBezTo>
                <a:cubicBezTo>
                  <a:pt x="4686084" y="167357"/>
                  <a:pt x="4663929" y="369356"/>
                  <a:pt x="4679869" y="655182"/>
                </a:cubicBezTo>
                <a:cubicBezTo>
                  <a:pt x="4695809" y="941008"/>
                  <a:pt x="4617556" y="1077373"/>
                  <a:pt x="4679869" y="1240165"/>
                </a:cubicBezTo>
                <a:cubicBezTo>
                  <a:pt x="4742182" y="1402957"/>
                  <a:pt x="4610774" y="1609540"/>
                  <a:pt x="4679869" y="1965545"/>
                </a:cubicBezTo>
                <a:cubicBezTo>
                  <a:pt x="4748964" y="2321550"/>
                  <a:pt x="4636355" y="2307439"/>
                  <a:pt x="4679869" y="2480331"/>
                </a:cubicBezTo>
                <a:cubicBezTo>
                  <a:pt x="4723383" y="2653223"/>
                  <a:pt x="4675851" y="2825023"/>
                  <a:pt x="4679869" y="2924918"/>
                </a:cubicBezTo>
                <a:cubicBezTo>
                  <a:pt x="4683887" y="3024813"/>
                  <a:pt x="4667215" y="3345218"/>
                  <a:pt x="4679869" y="3509902"/>
                </a:cubicBezTo>
                <a:cubicBezTo>
                  <a:pt x="4692523" y="3674586"/>
                  <a:pt x="4618516" y="4027201"/>
                  <a:pt x="4679869" y="4165084"/>
                </a:cubicBezTo>
                <a:cubicBezTo>
                  <a:pt x="4741222" y="4302967"/>
                  <a:pt x="4656385" y="4707744"/>
                  <a:pt x="4679869" y="4890463"/>
                </a:cubicBezTo>
                <a:cubicBezTo>
                  <a:pt x="4703353" y="5073182"/>
                  <a:pt x="4628097" y="5319694"/>
                  <a:pt x="4679869" y="5545645"/>
                </a:cubicBezTo>
                <a:cubicBezTo>
                  <a:pt x="4731641" y="5771596"/>
                  <a:pt x="4643374" y="5909342"/>
                  <a:pt x="4679869" y="6271025"/>
                </a:cubicBezTo>
                <a:cubicBezTo>
                  <a:pt x="4716364" y="6632708"/>
                  <a:pt x="4657448" y="6659695"/>
                  <a:pt x="4679869" y="7019804"/>
                </a:cubicBezTo>
                <a:cubicBezTo>
                  <a:pt x="4515268" y="7070561"/>
                  <a:pt x="4401341" y="6966223"/>
                  <a:pt x="4188483" y="7019804"/>
                </a:cubicBezTo>
                <a:cubicBezTo>
                  <a:pt x="3975625" y="7073385"/>
                  <a:pt x="3895533" y="6991579"/>
                  <a:pt x="3650298" y="7019804"/>
                </a:cubicBezTo>
                <a:cubicBezTo>
                  <a:pt x="3405063" y="7048029"/>
                  <a:pt x="3304960" y="6983442"/>
                  <a:pt x="3018516" y="7019804"/>
                </a:cubicBezTo>
                <a:cubicBezTo>
                  <a:pt x="2732072" y="7056166"/>
                  <a:pt x="2633136" y="7004742"/>
                  <a:pt x="2433532" y="7019804"/>
                </a:cubicBezTo>
                <a:cubicBezTo>
                  <a:pt x="2233928" y="7034866"/>
                  <a:pt x="2193171" y="6977609"/>
                  <a:pt x="1988944" y="7019804"/>
                </a:cubicBezTo>
                <a:cubicBezTo>
                  <a:pt x="1784717" y="7061999"/>
                  <a:pt x="1609311" y="6995141"/>
                  <a:pt x="1450759" y="7019804"/>
                </a:cubicBezTo>
                <a:cubicBezTo>
                  <a:pt x="1292208" y="7044467"/>
                  <a:pt x="976740" y="6999965"/>
                  <a:pt x="818977" y="7019804"/>
                </a:cubicBezTo>
                <a:cubicBezTo>
                  <a:pt x="661214" y="7039643"/>
                  <a:pt x="203440" y="6948081"/>
                  <a:pt x="0" y="7019804"/>
                </a:cubicBezTo>
                <a:cubicBezTo>
                  <a:pt x="-57542" y="6675858"/>
                  <a:pt x="16845" y="6585907"/>
                  <a:pt x="0" y="6294424"/>
                </a:cubicBezTo>
                <a:cubicBezTo>
                  <a:pt x="-16845" y="6002941"/>
                  <a:pt x="3633" y="6077005"/>
                  <a:pt x="0" y="5920035"/>
                </a:cubicBezTo>
                <a:cubicBezTo>
                  <a:pt x="-3633" y="5763065"/>
                  <a:pt x="54051" y="5377586"/>
                  <a:pt x="0" y="5194655"/>
                </a:cubicBezTo>
                <a:cubicBezTo>
                  <a:pt x="-54051" y="5011724"/>
                  <a:pt x="22890" y="4906133"/>
                  <a:pt x="0" y="4820265"/>
                </a:cubicBezTo>
                <a:cubicBezTo>
                  <a:pt x="-22890" y="4734397"/>
                  <a:pt x="36040" y="4415851"/>
                  <a:pt x="0" y="4235282"/>
                </a:cubicBezTo>
                <a:cubicBezTo>
                  <a:pt x="-36040" y="4054713"/>
                  <a:pt x="25843" y="3939113"/>
                  <a:pt x="0" y="3790694"/>
                </a:cubicBezTo>
                <a:cubicBezTo>
                  <a:pt x="-25843" y="3642275"/>
                  <a:pt x="51127" y="3504936"/>
                  <a:pt x="0" y="3346107"/>
                </a:cubicBezTo>
                <a:cubicBezTo>
                  <a:pt x="-51127" y="3187278"/>
                  <a:pt x="21752" y="3003330"/>
                  <a:pt x="0" y="2901519"/>
                </a:cubicBezTo>
                <a:cubicBezTo>
                  <a:pt x="-21752" y="2799708"/>
                  <a:pt x="27240" y="2581686"/>
                  <a:pt x="0" y="2456931"/>
                </a:cubicBezTo>
                <a:cubicBezTo>
                  <a:pt x="-27240" y="2332176"/>
                  <a:pt x="10828" y="2091571"/>
                  <a:pt x="0" y="1942146"/>
                </a:cubicBezTo>
                <a:cubicBezTo>
                  <a:pt x="-10828" y="1792722"/>
                  <a:pt x="52177" y="1703848"/>
                  <a:pt x="0" y="1497558"/>
                </a:cubicBezTo>
                <a:cubicBezTo>
                  <a:pt x="-52177" y="1291268"/>
                  <a:pt x="41727" y="1111261"/>
                  <a:pt x="0" y="982773"/>
                </a:cubicBezTo>
                <a:cubicBezTo>
                  <a:pt x="-41727" y="854285"/>
                  <a:pt x="88327" y="342683"/>
                  <a:pt x="0" y="0"/>
                </a:cubicBezTo>
                <a:close/>
              </a:path>
              <a:path w="4679869" h="7019804" stroke="0" extrusionOk="0">
                <a:moveTo>
                  <a:pt x="0" y="0"/>
                </a:moveTo>
                <a:cubicBezTo>
                  <a:pt x="120450" y="-63193"/>
                  <a:pt x="336605" y="16140"/>
                  <a:pt x="538185" y="0"/>
                </a:cubicBezTo>
                <a:cubicBezTo>
                  <a:pt x="739765" y="-16140"/>
                  <a:pt x="840376" y="13232"/>
                  <a:pt x="982772" y="0"/>
                </a:cubicBezTo>
                <a:cubicBezTo>
                  <a:pt x="1125168" y="-13232"/>
                  <a:pt x="1354782" y="73964"/>
                  <a:pt x="1661353" y="0"/>
                </a:cubicBezTo>
                <a:cubicBezTo>
                  <a:pt x="1967924" y="-73964"/>
                  <a:pt x="1942249" y="33750"/>
                  <a:pt x="2199538" y="0"/>
                </a:cubicBezTo>
                <a:cubicBezTo>
                  <a:pt x="2456828" y="-33750"/>
                  <a:pt x="2472332" y="21834"/>
                  <a:pt x="2737723" y="0"/>
                </a:cubicBezTo>
                <a:cubicBezTo>
                  <a:pt x="3003115" y="-21834"/>
                  <a:pt x="3171998" y="75327"/>
                  <a:pt x="3416304" y="0"/>
                </a:cubicBezTo>
                <a:cubicBezTo>
                  <a:pt x="3660610" y="-75327"/>
                  <a:pt x="3748021" y="51799"/>
                  <a:pt x="3907691" y="0"/>
                </a:cubicBezTo>
                <a:cubicBezTo>
                  <a:pt x="4067361" y="-51799"/>
                  <a:pt x="4377765" y="28364"/>
                  <a:pt x="4679869" y="0"/>
                </a:cubicBezTo>
                <a:cubicBezTo>
                  <a:pt x="4725986" y="207946"/>
                  <a:pt x="4663712" y="415734"/>
                  <a:pt x="4679869" y="725380"/>
                </a:cubicBezTo>
                <a:cubicBezTo>
                  <a:pt x="4696026" y="1035026"/>
                  <a:pt x="4655598" y="1057925"/>
                  <a:pt x="4679869" y="1169967"/>
                </a:cubicBezTo>
                <a:cubicBezTo>
                  <a:pt x="4704140" y="1282009"/>
                  <a:pt x="4638939" y="1538869"/>
                  <a:pt x="4679869" y="1754951"/>
                </a:cubicBezTo>
                <a:cubicBezTo>
                  <a:pt x="4720799" y="1971033"/>
                  <a:pt x="4638845" y="2126144"/>
                  <a:pt x="4679869" y="2410133"/>
                </a:cubicBezTo>
                <a:cubicBezTo>
                  <a:pt x="4720893" y="2694122"/>
                  <a:pt x="4652318" y="2640272"/>
                  <a:pt x="4679869" y="2784522"/>
                </a:cubicBezTo>
                <a:cubicBezTo>
                  <a:pt x="4707420" y="2928772"/>
                  <a:pt x="4644727" y="3230158"/>
                  <a:pt x="4679869" y="3369506"/>
                </a:cubicBezTo>
                <a:cubicBezTo>
                  <a:pt x="4715011" y="3508854"/>
                  <a:pt x="4679121" y="3782170"/>
                  <a:pt x="4679869" y="3954490"/>
                </a:cubicBezTo>
                <a:cubicBezTo>
                  <a:pt x="4680617" y="4126810"/>
                  <a:pt x="4658081" y="4290892"/>
                  <a:pt x="4679869" y="4539473"/>
                </a:cubicBezTo>
                <a:cubicBezTo>
                  <a:pt x="4701657" y="4788054"/>
                  <a:pt x="4618891" y="4976097"/>
                  <a:pt x="4679869" y="5194655"/>
                </a:cubicBezTo>
                <a:cubicBezTo>
                  <a:pt x="4740847" y="5413213"/>
                  <a:pt x="4616508" y="5707413"/>
                  <a:pt x="4679869" y="5849837"/>
                </a:cubicBezTo>
                <a:cubicBezTo>
                  <a:pt x="4743230" y="5992261"/>
                  <a:pt x="4663258" y="6224861"/>
                  <a:pt x="4679869" y="6505018"/>
                </a:cubicBezTo>
                <a:cubicBezTo>
                  <a:pt x="4696480" y="6785175"/>
                  <a:pt x="4630279" y="6809201"/>
                  <a:pt x="4679869" y="7019804"/>
                </a:cubicBezTo>
                <a:cubicBezTo>
                  <a:pt x="4541679" y="7071209"/>
                  <a:pt x="4343848" y="6978412"/>
                  <a:pt x="4188483" y="7019804"/>
                </a:cubicBezTo>
                <a:cubicBezTo>
                  <a:pt x="4033118" y="7061196"/>
                  <a:pt x="3833019" y="6961199"/>
                  <a:pt x="3603499" y="7019804"/>
                </a:cubicBezTo>
                <a:cubicBezTo>
                  <a:pt x="3373979" y="7078409"/>
                  <a:pt x="3282875" y="7004302"/>
                  <a:pt x="3112113" y="7019804"/>
                </a:cubicBezTo>
                <a:cubicBezTo>
                  <a:pt x="2941351" y="7035306"/>
                  <a:pt x="2711300" y="6958531"/>
                  <a:pt x="2527129" y="7019804"/>
                </a:cubicBezTo>
                <a:cubicBezTo>
                  <a:pt x="2342958" y="7081077"/>
                  <a:pt x="2267348" y="6973894"/>
                  <a:pt x="2082542" y="7019804"/>
                </a:cubicBezTo>
                <a:cubicBezTo>
                  <a:pt x="1897736" y="7065714"/>
                  <a:pt x="1828341" y="6995868"/>
                  <a:pt x="1637954" y="7019804"/>
                </a:cubicBezTo>
                <a:cubicBezTo>
                  <a:pt x="1447567" y="7043740"/>
                  <a:pt x="1279586" y="6978314"/>
                  <a:pt x="1052971" y="7019804"/>
                </a:cubicBezTo>
                <a:cubicBezTo>
                  <a:pt x="826356" y="7061294"/>
                  <a:pt x="661993" y="6977191"/>
                  <a:pt x="561584" y="7019804"/>
                </a:cubicBezTo>
                <a:cubicBezTo>
                  <a:pt x="461175" y="7062417"/>
                  <a:pt x="130764" y="7006059"/>
                  <a:pt x="0" y="7019804"/>
                </a:cubicBezTo>
                <a:cubicBezTo>
                  <a:pt x="-27775" y="6814349"/>
                  <a:pt x="3179" y="6743492"/>
                  <a:pt x="0" y="6575216"/>
                </a:cubicBezTo>
                <a:cubicBezTo>
                  <a:pt x="-3179" y="6406940"/>
                  <a:pt x="4998" y="6338303"/>
                  <a:pt x="0" y="6200827"/>
                </a:cubicBezTo>
                <a:cubicBezTo>
                  <a:pt x="-4998" y="6063351"/>
                  <a:pt x="51435" y="5796055"/>
                  <a:pt x="0" y="5545645"/>
                </a:cubicBezTo>
                <a:cubicBezTo>
                  <a:pt x="-51435" y="5295235"/>
                  <a:pt x="23145" y="5297552"/>
                  <a:pt x="0" y="5101058"/>
                </a:cubicBezTo>
                <a:cubicBezTo>
                  <a:pt x="-23145" y="4904564"/>
                  <a:pt x="59613" y="4645241"/>
                  <a:pt x="0" y="4445876"/>
                </a:cubicBezTo>
                <a:cubicBezTo>
                  <a:pt x="-59613" y="4246511"/>
                  <a:pt x="13944" y="3889722"/>
                  <a:pt x="0" y="3720496"/>
                </a:cubicBezTo>
                <a:cubicBezTo>
                  <a:pt x="-13944" y="3551270"/>
                  <a:pt x="46683" y="3378683"/>
                  <a:pt x="0" y="3205710"/>
                </a:cubicBezTo>
                <a:cubicBezTo>
                  <a:pt x="-46683" y="3032737"/>
                  <a:pt x="10291" y="2832427"/>
                  <a:pt x="0" y="2480331"/>
                </a:cubicBezTo>
                <a:cubicBezTo>
                  <a:pt x="-10291" y="2128235"/>
                  <a:pt x="1992" y="2245618"/>
                  <a:pt x="0" y="2035743"/>
                </a:cubicBezTo>
                <a:cubicBezTo>
                  <a:pt x="-1992" y="1825868"/>
                  <a:pt x="26031" y="1753186"/>
                  <a:pt x="0" y="1661354"/>
                </a:cubicBezTo>
                <a:cubicBezTo>
                  <a:pt x="-26031" y="1569522"/>
                  <a:pt x="17411" y="1470219"/>
                  <a:pt x="0" y="1286964"/>
                </a:cubicBezTo>
                <a:cubicBezTo>
                  <a:pt x="-17411" y="1103709"/>
                  <a:pt x="27998" y="870135"/>
                  <a:pt x="0" y="631782"/>
                </a:cubicBezTo>
                <a:cubicBezTo>
                  <a:pt x="-27998" y="393429"/>
                  <a:pt x="54927" y="223987"/>
                  <a:pt x="0" y="0"/>
                </a:cubicBezTo>
                <a:close/>
              </a:path>
            </a:pathLst>
          </a:custGeom>
          <a:ln>
            <a:solidFill>
              <a:schemeClr val="tx1"/>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pic>
      <p:sp>
        <p:nvSpPr>
          <p:cNvPr id="3" name="Text 0"/>
          <p:cNvSpPr/>
          <p:nvPr/>
        </p:nvSpPr>
        <p:spPr>
          <a:xfrm>
            <a:off x="1874634" y="1453764"/>
            <a:ext cx="5670590" cy="708779"/>
          </a:xfrm>
          <a:prstGeom prst="rect">
            <a:avLst/>
          </a:prstGeom>
          <a:noFill/>
          <a:ln/>
        </p:spPr>
        <p:txBody>
          <a:bodyPr wrap="none" lIns="0" tIns="0" rIns="0" bIns="0" rtlCol="0" anchor="t"/>
          <a:lstStyle/>
          <a:p>
            <a:pPr marL="0" indent="0" algn="ctr">
              <a:lnSpc>
                <a:spcPts val="5550"/>
              </a:lnSpc>
              <a:buNone/>
            </a:pPr>
            <a:r>
              <a:rPr lang="pl-PL" sz="4800" b="1">
                <a:solidFill>
                  <a:srgbClr val="FF0000"/>
                </a:solidFill>
              </a:rPr>
              <a:t>Lekarz, zakupy i urząd </a:t>
            </a:r>
            <a:endParaRPr lang="en-US" sz="4800" b="1">
              <a:solidFill>
                <a:srgbClr val="FF0000"/>
              </a:solidFill>
            </a:endParaRPr>
          </a:p>
          <a:p>
            <a:pPr marL="0" indent="0" algn="ctr">
              <a:lnSpc>
                <a:spcPts val="5550"/>
              </a:lnSpc>
              <a:buNone/>
            </a:pPr>
            <a:r>
              <a:rPr lang="pl-PL" sz="4800" b="1">
                <a:solidFill>
                  <a:srgbClr val="FF0000"/>
                </a:solidFill>
              </a:rPr>
              <a:t>w Twoim telefonie</a:t>
            </a:r>
            <a:endParaRPr lang="en-US" sz="4450" b="1" dirty="0">
              <a:solidFill>
                <a:srgbClr val="FF0000"/>
              </a:solidFill>
            </a:endParaRPr>
          </a:p>
        </p:txBody>
      </p:sp>
      <p:sp>
        <p:nvSpPr>
          <p:cNvPr id="4" name="Text 1"/>
          <p:cNvSpPr/>
          <p:nvPr/>
        </p:nvSpPr>
        <p:spPr>
          <a:xfrm>
            <a:off x="931719" y="3765949"/>
            <a:ext cx="7556421" cy="362903"/>
          </a:xfrm>
          <a:prstGeom prst="rect">
            <a:avLst/>
          </a:prstGeom>
          <a:noFill/>
          <a:ln/>
        </p:spPr>
        <p:txBody>
          <a:bodyPr wrap="none" lIns="0" tIns="0" rIns="0" bIns="0" rtlCol="0" anchor="t"/>
          <a:lstStyle/>
          <a:p>
            <a:pPr marL="0" indent="0" algn="ctr">
              <a:lnSpc>
                <a:spcPts val="2850"/>
              </a:lnSpc>
              <a:buNone/>
            </a:pPr>
            <a:r>
              <a:rPr lang="en-US" sz="2800" kern="0" spc="-36">
                <a:solidFill>
                  <a:schemeClr val="accent6">
                    <a:lumMod val="75000"/>
                  </a:schemeClr>
                </a:solidFill>
                <a:latin typeface="Open Sans" pitchFamily="34" charset="0"/>
                <a:ea typeface="Open Sans" pitchFamily="34" charset="-122"/>
                <a:cs typeface="Open Sans" pitchFamily="34" charset="-120"/>
              </a:rPr>
              <a:t>Jak </a:t>
            </a:r>
            <a:r>
              <a:rPr lang="pl-PL" sz="2800" kern="0" spc="-36">
                <a:solidFill>
                  <a:schemeClr val="accent6">
                    <a:lumMod val="75000"/>
                  </a:schemeClr>
                </a:solidFill>
                <a:latin typeface="Open Sans" pitchFamily="34" charset="0"/>
                <a:ea typeface="Open Sans" pitchFamily="34" charset="-122"/>
                <a:cs typeface="Open Sans" pitchFamily="34" charset="-120"/>
              </a:rPr>
              <a:t>korzystać z usług online</a:t>
            </a:r>
            <a:endParaRPr lang="en-US" sz="2800" dirty="0">
              <a:solidFill>
                <a:schemeClr val="accent6">
                  <a:lumMod val="75000"/>
                </a:schemeClr>
              </a:solidFill>
            </a:endParaRPr>
          </a:p>
        </p:txBody>
      </p:sp>
      <p:pic>
        <p:nvPicPr>
          <p:cNvPr id="8" name="Picture 7" descr="A group of logos with text&#10;&#10;AI-generated content may be incorrect.">
            <a:extLst>
              <a:ext uri="{FF2B5EF4-FFF2-40B4-BE49-F238E27FC236}">
                <a16:creationId xmlns:a16="http://schemas.microsoft.com/office/drawing/2014/main" id="{FC49A5F2-A316-D9DC-5422-25F331EFEF06}"/>
              </a:ext>
            </a:extLst>
          </p:cNvPr>
          <p:cNvPicPr>
            <a:picLocks noChangeAspect="1"/>
          </p:cNvPicPr>
          <p:nvPr/>
        </p:nvPicPr>
        <p:blipFill>
          <a:blip r:embed="rId4"/>
          <a:stretch>
            <a:fillRect/>
          </a:stretch>
        </p:blipFill>
        <p:spPr>
          <a:xfrm>
            <a:off x="9003903" y="132217"/>
            <a:ext cx="5329935" cy="2156833"/>
          </a:xfrm>
          <a:custGeom>
            <a:avLst/>
            <a:gdLst>
              <a:gd name="connsiteX0" fmla="*/ 0 w 5329935"/>
              <a:gd name="connsiteY0" fmla="*/ 0 h 2156833"/>
              <a:gd name="connsiteX1" fmla="*/ 698814 w 5329935"/>
              <a:gd name="connsiteY1" fmla="*/ 0 h 2156833"/>
              <a:gd name="connsiteX2" fmla="*/ 1291029 w 5329935"/>
              <a:gd name="connsiteY2" fmla="*/ 0 h 2156833"/>
              <a:gd name="connsiteX3" fmla="*/ 1829944 w 5329935"/>
              <a:gd name="connsiteY3" fmla="*/ 0 h 2156833"/>
              <a:gd name="connsiteX4" fmla="*/ 2368860 w 5329935"/>
              <a:gd name="connsiteY4" fmla="*/ 0 h 2156833"/>
              <a:gd name="connsiteX5" fmla="*/ 2801177 w 5329935"/>
              <a:gd name="connsiteY5" fmla="*/ 0 h 2156833"/>
              <a:gd name="connsiteX6" fmla="*/ 3499991 w 5329935"/>
              <a:gd name="connsiteY6" fmla="*/ 0 h 2156833"/>
              <a:gd name="connsiteX7" fmla="*/ 3932308 w 5329935"/>
              <a:gd name="connsiteY7" fmla="*/ 0 h 2156833"/>
              <a:gd name="connsiteX8" fmla="*/ 4524523 w 5329935"/>
              <a:gd name="connsiteY8" fmla="*/ 0 h 2156833"/>
              <a:gd name="connsiteX9" fmla="*/ 5329935 w 5329935"/>
              <a:gd name="connsiteY9" fmla="*/ 0 h 2156833"/>
              <a:gd name="connsiteX10" fmla="*/ 5329935 w 5329935"/>
              <a:gd name="connsiteY10" fmla="*/ 582345 h 2156833"/>
              <a:gd name="connsiteX11" fmla="*/ 5329935 w 5329935"/>
              <a:gd name="connsiteY11" fmla="*/ 1099985 h 2156833"/>
              <a:gd name="connsiteX12" fmla="*/ 5329935 w 5329935"/>
              <a:gd name="connsiteY12" fmla="*/ 1574488 h 2156833"/>
              <a:gd name="connsiteX13" fmla="*/ 5329935 w 5329935"/>
              <a:gd name="connsiteY13" fmla="*/ 2156833 h 2156833"/>
              <a:gd name="connsiteX14" fmla="*/ 4897618 w 5329935"/>
              <a:gd name="connsiteY14" fmla="*/ 2156833 h 2156833"/>
              <a:gd name="connsiteX15" fmla="*/ 4412002 w 5329935"/>
              <a:gd name="connsiteY15" fmla="*/ 2156833 h 2156833"/>
              <a:gd name="connsiteX16" fmla="*/ 3713188 w 5329935"/>
              <a:gd name="connsiteY16" fmla="*/ 2156833 h 2156833"/>
              <a:gd name="connsiteX17" fmla="*/ 3280871 w 5329935"/>
              <a:gd name="connsiteY17" fmla="*/ 2156833 h 2156833"/>
              <a:gd name="connsiteX18" fmla="*/ 2688656 w 5329935"/>
              <a:gd name="connsiteY18" fmla="*/ 2156833 h 2156833"/>
              <a:gd name="connsiteX19" fmla="*/ 1989842 w 5329935"/>
              <a:gd name="connsiteY19" fmla="*/ 2156833 h 2156833"/>
              <a:gd name="connsiteX20" fmla="*/ 1557525 w 5329935"/>
              <a:gd name="connsiteY20" fmla="*/ 2156833 h 2156833"/>
              <a:gd name="connsiteX21" fmla="*/ 858712 w 5329935"/>
              <a:gd name="connsiteY21" fmla="*/ 2156833 h 2156833"/>
              <a:gd name="connsiteX22" fmla="*/ 0 w 5329935"/>
              <a:gd name="connsiteY22" fmla="*/ 2156833 h 2156833"/>
              <a:gd name="connsiteX23" fmla="*/ 0 w 5329935"/>
              <a:gd name="connsiteY23" fmla="*/ 1682330 h 2156833"/>
              <a:gd name="connsiteX24" fmla="*/ 0 w 5329935"/>
              <a:gd name="connsiteY24" fmla="*/ 1121553 h 2156833"/>
              <a:gd name="connsiteX25" fmla="*/ 0 w 5329935"/>
              <a:gd name="connsiteY25" fmla="*/ 647050 h 2156833"/>
              <a:gd name="connsiteX26" fmla="*/ 0 w 5329935"/>
              <a:gd name="connsiteY26" fmla="*/ 0 h 2156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29935" h="2156833" fill="none" extrusionOk="0">
                <a:moveTo>
                  <a:pt x="0" y="0"/>
                </a:moveTo>
                <a:cubicBezTo>
                  <a:pt x="155436" y="-4011"/>
                  <a:pt x="488623" y="3070"/>
                  <a:pt x="698814" y="0"/>
                </a:cubicBezTo>
                <a:cubicBezTo>
                  <a:pt x="909005" y="-3070"/>
                  <a:pt x="1171880" y="37851"/>
                  <a:pt x="1291029" y="0"/>
                </a:cubicBezTo>
                <a:cubicBezTo>
                  <a:pt x="1410178" y="-37851"/>
                  <a:pt x="1659433" y="61790"/>
                  <a:pt x="1829944" y="0"/>
                </a:cubicBezTo>
                <a:cubicBezTo>
                  <a:pt x="2000456" y="-61790"/>
                  <a:pt x="2122848" y="13390"/>
                  <a:pt x="2368860" y="0"/>
                </a:cubicBezTo>
                <a:cubicBezTo>
                  <a:pt x="2614872" y="-13390"/>
                  <a:pt x="2676313" y="10461"/>
                  <a:pt x="2801177" y="0"/>
                </a:cubicBezTo>
                <a:cubicBezTo>
                  <a:pt x="2926041" y="-10461"/>
                  <a:pt x="3193086" y="41687"/>
                  <a:pt x="3499991" y="0"/>
                </a:cubicBezTo>
                <a:cubicBezTo>
                  <a:pt x="3806896" y="-41687"/>
                  <a:pt x="3729811" y="11617"/>
                  <a:pt x="3932308" y="0"/>
                </a:cubicBezTo>
                <a:cubicBezTo>
                  <a:pt x="4134805" y="-11617"/>
                  <a:pt x="4299459" y="31234"/>
                  <a:pt x="4524523" y="0"/>
                </a:cubicBezTo>
                <a:cubicBezTo>
                  <a:pt x="4749587" y="-31234"/>
                  <a:pt x="5163935" y="55177"/>
                  <a:pt x="5329935" y="0"/>
                </a:cubicBezTo>
                <a:cubicBezTo>
                  <a:pt x="5372093" y="216393"/>
                  <a:pt x="5310714" y="456127"/>
                  <a:pt x="5329935" y="582345"/>
                </a:cubicBezTo>
                <a:cubicBezTo>
                  <a:pt x="5349156" y="708564"/>
                  <a:pt x="5321937" y="984626"/>
                  <a:pt x="5329935" y="1099985"/>
                </a:cubicBezTo>
                <a:cubicBezTo>
                  <a:pt x="5337933" y="1215344"/>
                  <a:pt x="5314133" y="1367585"/>
                  <a:pt x="5329935" y="1574488"/>
                </a:cubicBezTo>
                <a:cubicBezTo>
                  <a:pt x="5345737" y="1781391"/>
                  <a:pt x="5308697" y="2011561"/>
                  <a:pt x="5329935" y="2156833"/>
                </a:cubicBezTo>
                <a:cubicBezTo>
                  <a:pt x="5135323" y="2207029"/>
                  <a:pt x="5097947" y="2149088"/>
                  <a:pt x="4897618" y="2156833"/>
                </a:cubicBezTo>
                <a:cubicBezTo>
                  <a:pt x="4697289" y="2164578"/>
                  <a:pt x="4583519" y="2119616"/>
                  <a:pt x="4412002" y="2156833"/>
                </a:cubicBezTo>
                <a:cubicBezTo>
                  <a:pt x="4240485" y="2194050"/>
                  <a:pt x="3902976" y="2125778"/>
                  <a:pt x="3713188" y="2156833"/>
                </a:cubicBezTo>
                <a:cubicBezTo>
                  <a:pt x="3523400" y="2187888"/>
                  <a:pt x="3424849" y="2117967"/>
                  <a:pt x="3280871" y="2156833"/>
                </a:cubicBezTo>
                <a:cubicBezTo>
                  <a:pt x="3136893" y="2195699"/>
                  <a:pt x="2967368" y="2120486"/>
                  <a:pt x="2688656" y="2156833"/>
                </a:cubicBezTo>
                <a:cubicBezTo>
                  <a:pt x="2409944" y="2193180"/>
                  <a:pt x="2334482" y="2107361"/>
                  <a:pt x="1989842" y="2156833"/>
                </a:cubicBezTo>
                <a:cubicBezTo>
                  <a:pt x="1645202" y="2206305"/>
                  <a:pt x="1702883" y="2128132"/>
                  <a:pt x="1557525" y="2156833"/>
                </a:cubicBezTo>
                <a:cubicBezTo>
                  <a:pt x="1412167" y="2185534"/>
                  <a:pt x="1135388" y="2135502"/>
                  <a:pt x="858712" y="2156833"/>
                </a:cubicBezTo>
                <a:cubicBezTo>
                  <a:pt x="582036" y="2178164"/>
                  <a:pt x="359213" y="2086573"/>
                  <a:pt x="0" y="2156833"/>
                </a:cubicBezTo>
                <a:cubicBezTo>
                  <a:pt x="-30536" y="2020166"/>
                  <a:pt x="27772" y="1814999"/>
                  <a:pt x="0" y="1682330"/>
                </a:cubicBezTo>
                <a:cubicBezTo>
                  <a:pt x="-27772" y="1549661"/>
                  <a:pt x="40372" y="1245915"/>
                  <a:pt x="0" y="1121553"/>
                </a:cubicBezTo>
                <a:cubicBezTo>
                  <a:pt x="-40372" y="997191"/>
                  <a:pt x="32377" y="769447"/>
                  <a:pt x="0" y="647050"/>
                </a:cubicBezTo>
                <a:cubicBezTo>
                  <a:pt x="-32377" y="524653"/>
                  <a:pt x="12301" y="289487"/>
                  <a:pt x="0" y="0"/>
                </a:cubicBezTo>
                <a:close/>
              </a:path>
              <a:path w="5329935" h="2156833" stroke="0" extrusionOk="0">
                <a:moveTo>
                  <a:pt x="0" y="0"/>
                </a:moveTo>
                <a:cubicBezTo>
                  <a:pt x="192936" y="-69024"/>
                  <a:pt x="381453" y="38779"/>
                  <a:pt x="645514" y="0"/>
                </a:cubicBezTo>
                <a:cubicBezTo>
                  <a:pt x="909575" y="-38779"/>
                  <a:pt x="991103" y="68163"/>
                  <a:pt x="1237729" y="0"/>
                </a:cubicBezTo>
                <a:cubicBezTo>
                  <a:pt x="1484355" y="-68163"/>
                  <a:pt x="1573256" y="36723"/>
                  <a:pt x="1883244" y="0"/>
                </a:cubicBezTo>
                <a:cubicBezTo>
                  <a:pt x="2193232" y="-36723"/>
                  <a:pt x="2260086" y="17480"/>
                  <a:pt x="2475459" y="0"/>
                </a:cubicBezTo>
                <a:cubicBezTo>
                  <a:pt x="2690833" y="-17480"/>
                  <a:pt x="2975997" y="26127"/>
                  <a:pt x="3174272" y="0"/>
                </a:cubicBezTo>
                <a:cubicBezTo>
                  <a:pt x="3372547" y="-26127"/>
                  <a:pt x="3624009" y="1350"/>
                  <a:pt x="3766487" y="0"/>
                </a:cubicBezTo>
                <a:cubicBezTo>
                  <a:pt x="3908965" y="-1350"/>
                  <a:pt x="4207025" y="41423"/>
                  <a:pt x="4358702" y="0"/>
                </a:cubicBezTo>
                <a:cubicBezTo>
                  <a:pt x="4510380" y="-41423"/>
                  <a:pt x="5056850" y="38465"/>
                  <a:pt x="5329935" y="0"/>
                </a:cubicBezTo>
                <a:cubicBezTo>
                  <a:pt x="5331182" y="224251"/>
                  <a:pt x="5306939" y="259507"/>
                  <a:pt x="5329935" y="496072"/>
                </a:cubicBezTo>
                <a:cubicBezTo>
                  <a:pt x="5352931" y="732637"/>
                  <a:pt x="5328950" y="874137"/>
                  <a:pt x="5329935" y="970575"/>
                </a:cubicBezTo>
                <a:cubicBezTo>
                  <a:pt x="5330920" y="1067013"/>
                  <a:pt x="5328436" y="1276124"/>
                  <a:pt x="5329935" y="1466646"/>
                </a:cubicBezTo>
                <a:cubicBezTo>
                  <a:pt x="5331434" y="1657168"/>
                  <a:pt x="5263311" y="1993250"/>
                  <a:pt x="5329935" y="2156833"/>
                </a:cubicBezTo>
                <a:cubicBezTo>
                  <a:pt x="5012000" y="2181890"/>
                  <a:pt x="4986976" y="2106980"/>
                  <a:pt x="4684421" y="2156833"/>
                </a:cubicBezTo>
                <a:cubicBezTo>
                  <a:pt x="4381866" y="2206686"/>
                  <a:pt x="4361141" y="2144888"/>
                  <a:pt x="4092206" y="2156833"/>
                </a:cubicBezTo>
                <a:cubicBezTo>
                  <a:pt x="3823272" y="2168778"/>
                  <a:pt x="3860791" y="2129592"/>
                  <a:pt x="3659889" y="2156833"/>
                </a:cubicBezTo>
                <a:cubicBezTo>
                  <a:pt x="3458987" y="2184074"/>
                  <a:pt x="3263954" y="2152553"/>
                  <a:pt x="3067674" y="2156833"/>
                </a:cubicBezTo>
                <a:cubicBezTo>
                  <a:pt x="2871394" y="2161113"/>
                  <a:pt x="2815464" y="2108572"/>
                  <a:pt x="2635357" y="2156833"/>
                </a:cubicBezTo>
                <a:cubicBezTo>
                  <a:pt x="2455250" y="2205094"/>
                  <a:pt x="2183827" y="2093240"/>
                  <a:pt x="1989842" y="2156833"/>
                </a:cubicBezTo>
                <a:cubicBezTo>
                  <a:pt x="1795858" y="2220426"/>
                  <a:pt x="1574187" y="2124435"/>
                  <a:pt x="1291029" y="2156833"/>
                </a:cubicBezTo>
                <a:cubicBezTo>
                  <a:pt x="1007871" y="2189231"/>
                  <a:pt x="778227" y="2081124"/>
                  <a:pt x="592215" y="2156833"/>
                </a:cubicBezTo>
                <a:cubicBezTo>
                  <a:pt x="406203" y="2232542"/>
                  <a:pt x="227866" y="2117766"/>
                  <a:pt x="0" y="2156833"/>
                </a:cubicBezTo>
                <a:cubicBezTo>
                  <a:pt x="-19202" y="2053652"/>
                  <a:pt x="34403" y="1906023"/>
                  <a:pt x="0" y="1660761"/>
                </a:cubicBezTo>
                <a:cubicBezTo>
                  <a:pt x="-34403" y="1415499"/>
                  <a:pt x="66222" y="1289733"/>
                  <a:pt x="0" y="1078417"/>
                </a:cubicBezTo>
                <a:cubicBezTo>
                  <a:pt x="-66222" y="867101"/>
                  <a:pt x="33737" y="702369"/>
                  <a:pt x="0" y="582345"/>
                </a:cubicBezTo>
                <a:cubicBezTo>
                  <a:pt x="-33737" y="462321"/>
                  <a:pt x="5206" y="197950"/>
                  <a:pt x="0" y="0"/>
                </a:cubicBezTo>
                <a:close/>
              </a:path>
            </a:pathLst>
          </a:custGeom>
          <a:ln>
            <a:solidFill>
              <a:schemeClr val="tx1"/>
            </a:solidFill>
            <a:extLst>
              <a:ext uri="{C807C97D-BFC1-408E-A445-0C87EB9F89A2}">
                <ask:lineSketchStyleProps xmlns:ask="http://schemas.microsoft.com/office/drawing/2018/sketchyshapes" sd="2569304157">
                  <a:prstGeom prst="rect">
                    <a:avLst/>
                  </a:prstGeom>
                  <ask:type>
                    <ask:lineSketchScribble/>
                  </ask:type>
                </ask:lineSketchStyleProps>
              </a:ext>
            </a:extLst>
          </a:ln>
        </p:spPr>
      </p:pic>
      <p:sp>
        <p:nvSpPr>
          <p:cNvPr id="5" name="TextBox 6">
            <a:extLst>
              <a:ext uri="{FF2B5EF4-FFF2-40B4-BE49-F238E27FC236}">
                <a16:creationId xmlns:a16="http://schemas.microsoft.com/office/drawing/2014/main" id="{E3BA6053-6C1F-4757-1B70-DEA2DF3D38F2}"/>
              </a:ext>
            </a:extLst>
          </p:cNvPr>
          <p:cNvSpPr txBox="1"/>
          <p:nvPr/>
        </p:nvSpPr>
        <p:spPr>
          <a:xfrm>
            <a:off x="415957" y="6635860"/>
            <a:ext cx="8587946" cy="821443"/>
          </a:xfrm>
          <a:prstGeom prst="rect">
            <a:avLst/>
          </a:prstGeom>
          <a:noFill/>
          <a:ln>
            <a:solidFill>
              <a:schemeClr val="accent1"/>
            </a:solidFill>
          </a:ln>
        </p:spPr>
        <p:txBody>
          <a:bodyPr wrap="square">
            <a:spAutoFit/>
          </a:bodyPr>
          <a:ls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800"/>
              </a:spcAft>
            </a:pPr>
            <a:r>
              <a:rPr lang="uk-UA" sz="1400" kern="100">
                <a:solidFill>
                  <a:srgbClr val="26324B"/>
                </a:solidFill>
                <a:effectLst/>
                <a:latin typeface="Arial" panose="020B0604020202020204" pitchFamily="34" charset="0"/>
                <a:ea typeface="Aptos" panose="020B0004020202020204" pitchFamily="34" charset="0"/>
                <a:cs typeface="Times New Roman" panose="02020603050405020304" pitchFamily="18"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uk-UA" sz="1400" kern="100">
              <a:effectLst/>
              <a:latin typeface="Aptos" panose="020B0004020202020204" pitchFamily="34" charset="0"/>
              <a:ea typeface="Aptos" panose="020B0004020202020204" pitchFamily="34"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21349E5-3142-8969-A713-8F655BA86409}"/>
              </a:ext>
            </a:extLst>
          </p:cNvPr>
          <p:cNvSpPr txBox="1"/>
          <p:nvPr/>
        </p:nvSpPr>
        <p:spPr>
          <a:xfrm>
            <a:off x="749085" y="379488"/>
            <a:ext cx="10478530" cy="5139869"/>
          </a:xfrm>
          <a:prstGeom prst="rect">
            <a:avLst/>
          </a:prstGeom>
          <a:noFill/>
        </p:spPr>
        <p:txBody>
          <a:bodyPr wrap="square">
            <a:spAutoFit/>
          </a:bodyPr>
          <a:lstStyle/>
          <a:p>
            <a:pPr>
              <a:buNone/>
            </a:pPr>
            <a:r>
              <a:rPr lang="pl-PL" sz="4000" b="1">
                <a:solidFill>
                  <a:schemeClr val="accent6">
                    <a:lumMod val="75000"/>
                  </a:schemeClr>
                </a:solidFill>
              </a:rPr>
              <a:t>🧭 Jak korzystać?</a:t>
            </a:r>
          </a:p>
          <a:p>
            <a:pPr>
              <a:buNone/>
            </a:pPr>
            <a:endParaRPr lang="pl-PL" sz="3200" b="1"/>
          </a:p>
          <a:p>
            <a:r>
              <a:rPr lang="pl-PL" sz="3200"/>
              <a:t>- Wejdź na </a:t>
            </a:r>
            <a:r>
              <a:rPr lang="pl-PL" sz="3200" b="1">
                <a:hlinkClick r:id="rId2"/>
              </a:rPr>
              <a:t>www.lekarzebezkolejki.pl</a:t>
            </a:r>
            <a:r>
              <a:rPr lang="pl-PL" sz="3200"/>
              <a:t> </a:t>
            </a:r>
          </a:p>
          <a:p>
            <a:r>
              <a:rPr lang="pl-PL" sz="3200"/>
              <a:t>   lub zainstaluj aplikację</a:t>
            </a:r>
          </a:p>
          <a:p>
            <a:endParaRPr lang="pl-PL" sz="3200"/>
          </a:p>
          <a:p>
            <a:r>
              <a:rPr lang="pl-PL" sz="3200"/>
              <a:t>- Wpisz specjalizację i lokalizację</a:t>
            </a:r>
          </a:p>
          <a:p>
            <a:pPr marL="457200" indent="-457200">
              <a:buFontTx/>
              <a:buChar char="-"/>
            </a:pPr>
            <a:endParaRPr lang="pl-PL" sz="3200"/>
          </a:p>
          <a:p>
            <a:r>
              <a:rPr lang="pl-PL" sz="3200"/>
              <a:t>- Zaznacz, czy szukasz wizyty „na NFZ” czy „prywatnie”</a:t>
            </a:r>
          </a:p>
          <a:p>
            <a:pPr marL="457200" indent="-457200">
              <a:buFontTx/>
              <a:buChar char="-"/>
            </a:pPr>
            <a:endParaRPr lang="pl-PL" sz="3200"/>
          </a:p>
          <a:p>
            <a:r>
              <a:rPr lang="pl-PL" sz="3200"/>
              <a:t>- Sprawdź dostępne terminy i wybierz przychodnię</a:t>
            </a:r>
          </a:p>
        </p:txBody>
      </p:sp>
      <p:sp>
        <p:nvSpPr>
          <p:cNvPr id="5" name="TextBox 4">
            <a:extLst>
              <a:ext uri="{FF2B5EF4-FFF2-40B4-BE49-F238E27FC236}">
                <a16:creationId xmlns:a16="http://schemas.microsoft.com/office/drawing/2014/main" id="{3D80CDBB-3068-8436-8C8D-96E90210C8B9}"/>
              </a:ext>
            </a:extLst>
          </p:cNvPr>
          <p:cNvSpPr txBox="1"/>
          <p:nvPr/>
        </p:nvSpPr>
        <p:spPr>
          <a:xfrm>
            <a:off x="749085" y="6361840"/>
            <a:ext cx="11775989" cy="1077218"/>
          </a:xfrm>
          <a:prstGeom prst="rect">
            <a:avLst/>
          </a:prstGeom>
          <a:noFill/>
        </p:spPr>
        <p:txBody>
          <a:bodyPr wrap="square">
            <a:spAutoFit/>
          </a:bodyPr>
          <a:lstStyle/>
          <a:p>
            <a:r>
              <a:rPr lang="pl-PL" sz="3200"/>
              <a:t>📌 </a:t>
            </a:r>
            <a:r>
              <a:rPr lang="pl-PL" sz="3200" b="1">
                <a:solidFill>
                  <a:srgbClr val="C00000"/>
                </a:solidFill>
              </a:rPr>
              <a:t>Uwaga:</a:t>
            </a:r>
            <a:r>
              <a:rPr lang="pl-PL" sz="3200">
                <a:solidFill>
                  <a:srgbClr val="C00000"/>
                </a:solidFill>
              </a:rPr>
              <a:t> Rejestracja często odbywa się poza serwisem </a:t>
            </a:r>
          </a:p>
          <a:p>
            <a:r>
              <a:rPr lang="pl-PL" sz="3200">
                <a:solidFill>
                  <a:srgbClr val="C00000"/>
                </a:solidFill>
              </a:rPr>
              <a:t>       – przez telefon lub system konkretnej placówki.</a:t>
            </a:r>
            <a:endParaRPr lang="uk-UA" sz="3200">
              <a:solidFill>
                <a:srgbClr val="C00000"/>
              </a:solidFill>
            </a:endParaRPr>
          </a:p>
        </p:txBody>
      </p:sp>
      <p:pic>
        <p:nvPicPr>
          <p:cNvPr id="2" name="Picture 1" descr="A blue flag with yellow stars&#10;&#10;Description automatically generated">
            <a:extLst>
              <a:ext uri="{FF2B5EF4-FFF2-40B4-BE49-F238E27FC236}">
                <a16:creationId xmlns:a16="http://schemas.microsoft.com/office/drawing/2014/main" id="{E06B422E-2BBE-E790-09B7-4778CDB1B9CB}"/>
              </a:ext>
            </a:extLst>
          </p:cNvPr>
          <p:cNvPicPr>
            <a:picLocks noChangeAspect="1"/>
          </p:cNvPicPr>
          <p:nvPr/>
        </p:nvPicPr>
        <p:blipFill>
          <a:blip r:embed="rId3"/>
          <a:stretch>
            <a:fillRect/>
          </a:stretch>
        </p:blipFill>
        <p:spPr>
          <a:xfrm>
            <a:off x="12301791" y="171824"/>
            <a:ext cx="1764018" cy="1787280"/>
          </a:xfrm>
          <a:prstGeom prst="rect">
            <a:avLst/>
          </a:prstGeom>
        </p:spPr>
      </p:pic>
      <p:pic>
        <p:nvPicPr>
          <p:cNvPr id="5122" name="Picture 2" descr="Profile for LekarzeBezKolejki.pl">
            <a:extLst>
              <a:ext uri="{FF2B5EF4-FFF2-40B4-BE49-F238E27FC236}">
                <a16:creationId xmlns:a16="http://schemas.microsoft.com/office/drawing/2014/main" id="{901E4CE8-A625-610A-D18E-44FDB9B37E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04158" y="2669166"/>
            <a:ext cx="2982612" cy="2982612"/>
          </a:xfrm>
          <a:custGeom>
            <a:avLst/>
            <a:gdLst>
              <a:gd name="connsiteX0" fmla="*/ 0 w 2982612"/>
              <a:gd name="connsiteY0" fmla="*/ 0 h 2982612"/>
              <a:gd name="connsiteX1" fmla="*/ 507044 w 2982612"/>
              <a:gd name="connsiteY1" fmla="*/ 0 h 2982612"/>
              <a:gd name="connsiteX2" fmla="*/ 1103566 w 2982612"/>
              <a:gd name="connsiteY2" fmla="*/ 0 h 2982612"/>
              <a:gd name="connsiteX3" fmla="*/ 1700089 w 2982612"/>
              <a:gd name="connsiteY3" fmla="*/ 0 h 2982612"/>
              <a:gd name="connsiteX4" fmla="*/ 2296611 w 2982612"/>
              <a:gd name="connsiteY4" fmla="*/ 0 h 2982612"/>
              <a:gd name="connsiteX5" fmla="*/ 2982612 w 2982612"/>
              <a:gd name="connsiteY5" fmla="*/ 0 h 2982612"/>
              <a:gd name="connsiteX6" fmla="*/ 2982612 w 2982612"/>
              <a:gd name="connsiteY6" fmla="*/ 656175 h 2982612"/>
              <a:gd name="connsiteX7" fmla="*/ 2982612 w 2982612"/>
              <a:gd name="connsiteY7" fmla="*/ 1222871 h 2982612"/>
              <a:gd name="connsiteX8" fmla="*/ 2982612 w 2982612"/>
              <a:gd name="connsiteY8" fmla="*/ 1759741 h 2982612"/>
              <a:gd name="connsiteX9" fmla="*/ 2982612 w 2982612"/>
              <a:gd name="connsiteY9" fmla="*/ 2415916 h 2982612"/>
              <a:gd name="connsiteX10" fmla="*/ 2982612 w 2982612"/>
              <a:gd name="connsiteY10" fmla="*/ 2982612 h 2982612"/>
              <a:gd name="connsiteX11" fmla="*/ 2415916 w 2982612"/>
              <a:gd name="connsiteY11" fmla="*/ 2982612 h 2982612"/>
              <a:gd name="connsiteX12" fmla="*/ 1819393 w 2982612"/>
              <a:gd name="connsiteY12" fmla="*/ 2982612 h 2982612"/>
              <a:gd name="connsiteX13" fmla="*/ 1252697 w 2982612"/>
              <a:gd name="connsiteY13" fmla="*/ 2982612 h 2982612"/>
              <a:gd name="connsiteX14" fmla="*/ 715827 w 2982612"/>
              <a:gd name="connsiteY14" fmla="*/ 2982612 h 2982612"/>
              <a:gd name="connsiteX15" fmla="*/ 0 w 2982612"/>
              <a:gd name="connsiteY15" fmla="*/ 2982612 h 2982612"/>
              <a:gd name="connsiteX16" fmla="*/ 0 w 2982612"/>
              <a:gd name="connsiteY16" fmla="*/ 2386090 h 2982612"/>
              <a:gd name="connsiteX17" fmla="*/ 0 w 2982612"/>
              <a:gd name="connsiteY17" fmla="*/ 1759741 h 2982612"/>
              <a:gd name="connsiteX18" fmla="*/ 0 w 2982612"/>
              <a:gd name="connsiteY18" fmla="*/ 1133393 h 2982612"/>
              <a:gd name="connsiteX19" fmla="*/ 0 w 2982612"/>
              <a:gd name="connsiteY19" fmla="*/ 596522 h 2982612"/>
              <a:gd name="connsiteX20" fmla="*/ 0 w 2982612"/>
              <a:gd name="connsiteY20" fmla="*/ 0 h 2982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982612" h="2982612" extrusionOk="0">
                <a:moveTo>
                  <a:pt x="0" y="0"/>
                </a:moveTo>
                <a:cubicBezTo>
                  <a:pt x="144647" y="-19685"/>
                  <a:pt x="355127" y="51448"/>
                  <a:pt x="507044" y="0"/>
                </a:cubicBezTo>
                <a:cubicBezTo>
                  <a:pt x="658961" y="-51448"/>
                  <a:pt x="854457" y="19694"/>
                  <a:pt x="1103566" y="0"/>
                </a:cubicBezTo>
                <a:cubicBezTo>
                  <a:pt x="1352675" y="-19694"/>
                  <a:pt x="1453432" y="43100"/>
                  <a:pt x="1700089" y="0"/>
                </a:cubicBezTo>
                <a:cubicBezTo>
                  <a:pt x="1946746" y="-43100"/>
                  <a:pt x="2128017" y="2429"/>
                  <a:pt x="2296611" y="0"/>
                </a:cubicBezTo>
                <a:cubicBezTo>
                  <a:pt x="2465205" y="-2429"/>
                  <a:pt x="2679673" y="46998"/>
                  <a:pt x="2982612" y="0"/>
                </a:cubicBezTo>
                <a:cubicBezTo>
                  <a:pt x="3055346" y="248803"/>
                  <a:pt x="2957782" y="402921"/>
                  <a:pt x="2982612" y="656175"/>
                </a:cubicBezTo>
                <a:cubicBezTo>
                  <a:pt x="3007442" y="909430"/>
                  <a:pt x="2933906" y="1092640"/>
                  <a:pt x="2982612" y="1222871"/>
                </a:cubicBezTo>
                <a:cubicBezTo>
                  <a:pt x="3031318" y="1353102"/>
                  <a:pt x="2926141" y="1505197"/>
                  <a:pt x="2982612" y="1759741"/>
                </a:cubicBezTo>
                <a:cubicBezTo>
                  <a:pt x="3039083" y="2014285"/>
                  <a:pt x="2917403" y="2099658"/>
                  <a:pt x="2982612" y="2415916"/>
                </a:cubicBezTo>
                <a:cubicBezTo>
                  <a:pt x="3047821" y="2732175"/>
                  <a:pt x="2978743" y="2869186"/>
                  <a:pt x="2982612" y="2982612"/>
                </a:cubicBezTo>
                <a:cubicBezTo>
                  <a:pt x="2751686" y="2991959"/>
                  <a:pt x="2627528" y="2953374"/>
                  <a:pt x="2415916" y="2982612"/>
                </a:cubicBezTo>
                <a:cubicBezTo>
                  <a:pt x="2204304" y="3011850"/>
                  <a:pt x="2115058" y="2927170"/>
                  <a:pt x="1819393" y="2982612"/>
                </a:cubicBezTo>
                <a:cubicBezTo>
                  <a:pt x="1523728" y="3038054"/>
                  <a:pt x="1392446" y="2960771"/>
                  <a:pt x="1252697" y="2982612"/>
                </a:cubicBezTo>
                <a:cubicBezTo>
                  <a:pt x="1112948" y="3004453"/>
                  <a:pt x="963030" y="2947261"/>
                  <a:pt x="715827" y="2982612"/>
                </a:cubicBezTo>
                <a:cubicBezTo>
                  <a:pt x="468624" y="3017963"/>
                  <a:pt x="306394" y="2958395"/>
                  <a:pt x="0" y="2982612"/>
                </a:cubicBezTo>
                <a:cubicBezTo>
                  <a:pt x="-48684" y="2819278"/>
                  <a:pt x="61141" y="2655092"/>
                  <a:pt x="0" y="2386090"/>
                </a:cubicBezTo>
                <a:cubicBezTo>
                  <a:pt x="-61141" y="2117088"/>
                  <a:pt x="31302" y="1992067"/>
                  <a:pt x="0" y="1759741"/>
                </a:cubicBezTo>
                <a:cubicBezTo>
                  <a:pt x="-31302" y="1527415"/>
                  <a:pt x="51366" y="1259931"/>
                  <a:pt x="0" y="1133393"/>
                </a:cubicBezTo>
                <a:cubicBezTo>
                  <a:pt x="-51366" y="1006855"/>
                  <a:pt x="46858" y="862026"/>
                  <a:pt x="0" y="596522"/>
                </a:cubicBezTo>
                <a:cubicBezTo>
                  <a:pt x="-46858" y="331018"/>
                  <a:pt x="67758" y="121391"/>
                  <a:pt x="0" y="0"/>
                </a:cubicBezTo>
                <a:close/>
              </a:path>
            </a:pathLst>
          </a:custGeom>
          <a:noFill/>
          <a:ln>
            <a:solidFill>
              <a:schemeClr val="tx1"/>
            </a:solidFill>
            <a:extLst>
              <a:ext uri="{C807C97D-BFC1-408E-A445-0C87EB9F89A2}">
                <ask:lineSketchStyleProps xmlns:ask="http://schemas.microsoft.com/office/drawing/2018/sketchyshapes" sd="1284274408">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4" name="Picture 17">
            <a:extLst>
              <a:ext uri="{FF2B5EF4-FFF2-40B4-BE49-F238E27FC236}">
                <a16:creationId xmlns:a16="http://schemas.microsoft.com/office/drawing/2014/main" id="{58572A73-AD11-13DC-8643-E66247AE1AB5}"/>
              </a:ext>
            </a:extLst>
          </p:cNvPr>
          <p:cNvPicPr>
            <a:picLocks noChangeAspect="1"/>
          </p:cNvPicPr>
          <p:nvPr/>
        </p:nvPicPr>
        <p:blipFill>
          <a:blip r:embed="rId5"/>
          <a:stretch>
            <a:fillRect/>
          </a:stretch>
        </p:blipFill>
        <p:spPr>
          <a:xfrm>
            <a:off x="12796647" y="7074174"/>
            <a:ext cx="1269162" cy="729768"/>
          </a:xfrm>
          <a:prstGeom prst="rect">
            <a:avLst/>
          </a:prstGeom>
        </p:spPr>
      </p:pic>
    </p:spTree>
    <p:extLst>
      <p:ext uri="{BB962C8B-B14F-4D97-AF65-F5344CB8AC3E}">
        <p14:creationId xmlns:p14="http://schemas.microsoft.com/office/powerpoint/2010/main" val="14056748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BF7CDD5-7A7C-D63F-F73E-03FCC098E91A}"/>
              </a:ext>
            </a:extLst>
          </p:cNvPr>
          <p:cNvSpPr txBox="1"/>
          <p:nvPr/>
        </p:nvSpPr>
        <p:spPr>
          <a:xfrm>
            <a:off x="914400" y="1986510"/>
            <a:ext cx="13061092" cy="5632311"/>
          </a:xfrm>
          <a:prstGeom prst="rect">
            <a:avLst/>
          </a:prstGeom>
          <a:noFill/>
        </p:spPr>
        <p:txBody>
          <a:bodyPr wrap="square">
            <a:spAutoFit/>
          </a:bodyPr>
          <a:lstStyle/>
          <a:p>
            <a:pPr>
              <a:buNone/>
            </a:pPr>
            <a:r>
              <a:rPr lang="uk-UA" sz="2400" dirty="0"/>
              <a:t>📱 </a:t>
            </a:r>
            <a:r>
              <a:rPr lang="pl-PL" sz="2400" dirty="0"/>
              <a:t> </a:t>
            </a:r>
            <a:r>
              <a:rPr lang="pl-PL" sz="2400" b="1" dirty="0"/>
              <a:t>HaloDoctor.pl</a:t>
            </a:r>
            <a:br>
              <a:rPr lang="pl-PL" sz="2400" dirty="0"/>
            </a:br>
            <a:r>
              <a:rPr lang="pl-PL" sz="2400" dirty="0"/>
              <a:t>Platforma do </a:t>
            </a:r>
            <a:r>
              <a:rPr lang="pl-PL" sz="2400" b="1" dirty="0"/>
              <a:t>konsultacji online</a:t>
            </a:r>
            <a:r>
              <a:rPr lang="pl-PL" sz="2400" dirty="0"/>
              <a:t> z lekarzami różnych specjalności.</a:t>
            </a:r>
            <a:br>
              <a:rPr lang="pl-PL" sz="2400" dirty="0"/>
            </a:br>
            <a:r>
              <a:rPr lang="pl-PL" sz="2400" dirty="0"/>
              <a:t>Umożliwia szybki kontakt, e-recepty.</a:t>
            </a:r>
          </a:p>
          <a:p>
            <a:pPr>
              <a:buNone/>
            </a:pPr>
            <a:endParaRPr lang="pl-PL" sz="2400" dirty="0"/>
          </a:p>
          <a:p>
            <a:pPr>
              <a:buNone/>
            </a:pPr>
            <a:r>
              <a:rPr lang="uk-UA" sz="2400" dirty="0"/>
              <a:t>💻 </a:t>
            </a:r>
            <a:r>
              <a:rPr lang="pl-PL" sz="2400" dirty="0"/>
              <a:t> </a:t>
            </a:r>
            <a:r>
              <a:rPr lang="pl-PL" sz="2400" b="1" dirty="0"/>
              <a:t>Telemedi.com</a:t>
            </a:r>
            <a:br>
              <a:rPr lang="pl-PL" sz="2400" dirty="0"/>
            </a:br>
            <a:r>
              <a:rPr lang="pl-PL" sz="2400" dirty="0"/>
              <a:t>Oferuje konsultacje online z lekarzami przez wideo, telefon lub czat.</a:t>
            </a:r>
            <a:br>
              <a:rPr lang="pl-PL" sz="2400" dirty="0"/>
            </a:br>
            <a:r>
              <a:rPr lang="pl-PL" sz="2400" dirty="0"/>
              <a:t>Działa również za granicą i dostępna w różnych językach.</a:t>
            </a:r>
          </a:p>
          <a:p>
            <a:pPr>
              <a:buNone/>
            </a:pPr>
            <a:endParaRPr lang="pl-PL" sz="2400" dirty="0"/>
          </a:p>
          <a:p>
            <a:pPr>
              <a:buNone/>
            </a:pPr>
            <a:r>
              <a:rPr lang="uk-UA" sz="2400" dirty="0"/>
              <a:t>💊</a:t>
            </a:r>
            <a:r>
              <a:rPr lang="pl-PL" sz="2400" dirty="0"/>
              <a:t>  </a:t>
            </a:r>
            <a:r>
              <a:rPr lang="pl-PL" sz="2400" b="1" dirty="0"/>
              <a:t>Receptomat.pl</a:t>
            </a:r>
            <a:br>
              <a:rPr lang="pl-PL" sz="2400" dirty="0"/>
            </a:br>
            <a:r>
              <a:rPr lang="pl-PL" sz="2400" dirty="0"/>
              <a:t>Szybka forma uzyskania e-recepty przez formularz medyczny.</a:t>
            </a:r>
            <a:br>
              <a:rPr lang="pl-PL" sz="2400" dirty="0"/>
            </a:br>
            <a:r>
              <a:rPr lang="pl-PL" sz="2400" dirty="0"/>
              <a:t>Bez umawiania wizyty – dotyczy głównie kontynuacji leczenia.</a:t>
            </a:r>
          </a:p>
          <a:p>
            <a:pPr>
              <a:buNone/>
            </a:pPr>
            <a:endParaRPr lang="pl-PL" sz="2400" dirty="0"/>
          </a:p>
          <a:p>
            <a:r>
              <a:rPr lang="uk-UA" sz="2400" dirty="0"/>
              <a:t>🏥</a:t>
            </a:r>
            <a:r>
              <a:rPr lang="pl-PL" sz="2400" dirty="0"/>
              <a:t> </a:t>
            </a:r>
            <a:r>
              <a:rPr lang="pl-PL" sz="2400" b="1" dirty="0"/>
              <a:t>Umedo.pl</a:t>
            </a:r>
            <a:br>
              <a:rPr lang="pl-PL" sz="2400" dirty="0"/>
            </a:br>
            <a:r>
              <a:rPr lang="pl-PL" sz="2400" dirty="0"/>
              <a:t>Mniej popularna platforma do umawiania wizyt prywatnych.</a:t>
            </a:r>
            <a:br>
              <a:rPr lang="pl-PL" sz="2400" dirty="0"/>
            </a:br>
            <a:r>
              <a:rPr lang="pl-PL" sz="2400" dirty="0"/>
              <a:t>Prosty system wyszukiwania lekarzy według miasta i specjalizacji.</a:t>
            </a:r>
          </a:p>
        </p:txBody>
      </p:sp>
      <p:sp>
        <p:nvSpPr>
          <p:cNvPr id="6" name="TextBox 5">
            <a:extLst>
              <a:ext uri="{FF2B5EF4-FFF2-40B4-BE49-F238E27FC236}">
                <a16:creationId xmlns:a16="http://schemas.microsoft.com/office/drawing/2014/main" id="{1C25DFCE-32E7-001C-87FD-84DB387AECB7}"/>
              </a:ext>
            </a:extLst>
          </p:cNvPr>
          <p:cNvSpPr txBox="1"/>
          <p:nvPr/>
        </p:nvSpPr>
        <p:spPr>
          <a:xfrm>
            <a:off x="1647183" y="478658"/>
            <a:ext cx="12690389" cy="707886"/>
          </a:xfrm>
          <a:prstGeom prst="rect">
            <a:avLst/>
          </a:prstGeom>
          <a:noFill/>
        </p:spPr>
        <p:txBody>
          <a:bodyPr wrap="square">
            <a:spAutoFit/>
          </a:bodyPr>
          <a:lstStyle/>
          <a:p>
            <a:r>
              <a:rPr lang="pl-PL" sz="4000" b="1" dirty="0"/>
              <a:t>🩺 </a:t>
            </a:r>
            <a:r>
              <a:rPr lang="pl-PL" sz="4000" b="1" dirty="0">
                <a:solidFill>
                  <a:srgbClr val="C00000"/>
                </a:solidFill>
              </a:rPr>
              <a:t>Inne serwisy umożliwiające umawianie wizyt lekarskich</a:t>
            </a:r>
            <a:endParaRPr lang="uk-UA" sz="4000" b="1" dirty="0">
              <a:solidFill>
                <a:srgbClr val="C00000"/>
              </a:solidFill>
            </a:endParaRPr>
          </a:p>
        </p:txBody>
      </p:sp>
      <p:pic>
        <p:nvPicPr>
          <p:cNvPr id="2" name="Picture 1" descr="A blue flag with yellow stars&#10;&#10;Description automatically generated">
            <a:extLst>
              <a:ext uri="{FF2B5EF4-FFF2-40B4-BE49-F238E27FC236}">
                <a16:creationId xmlns:a16="http://schemas.microsoft.com/office/drawing/2014/main" id="{3B26C0A5-C651-F13C-B92B-E26F3B5C4C3C}"/>
              </a:ext>
            </a:extLst>
          </p:cNvPr>
          <p:cNvPicPr>
            <a:picLocks noChangeAspect="1"/>
          </p:cNvPicPr>
          <p:nvPr/>
        </p:nvPicPr>
        <p:blipFill>
          <a:blip r:embed="rId2"/>
          <a:stretch>
            <a:fillRect/>
          </a:stretch>
        </p:blipFill>
        <p:spPr>
          <a:xfrm>
            <a:off x="0" y="-61039"/>
            <a:ext cx="1764018" cy="1787280"/>
          </a:xfrm>
          <a:prstGeom prst="rect">
            <a:avLst/>
          </a:prstGeom>
        </p:spPr>
      </p:pic>
      <p:pic>
        <p:nvPicPr>
          <p:cNvPr id="6146" name="Picture 2" descr="Profile for HaloDoctor - Lekarz Online">
            <a:extLst>
              <a:ext uri="{FF2B5EF4-FFF2-40B4-BE49-F238E27FC236}">
                <a16:creationId xmlns:a16="http://schemas.microsoft.com/office/drawing/2014/main" id="{00229283-5BAB-F18A-BA40-D4E0B37C8F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70844" y="2639743"/>
            <a:ext cx="3188042" cy="3188042"/>
          </a:xfrm>
          <a:custGeom>
            <a:avLst/>
            <a:gdLst>
              <a:gd name="connsiteX0" fmla="*/ 0 w 3188042"/>
              <a:gd name="connsiteY0" fmla="*/ 0 h 3188042"/>
              <a:gd name="connsiteX1" fmla="*/ 435699 w 3188042"/>
              <a:gd name="connsiteY1" fmla="*/ 0 h 3188042"/>
              <a:gd name="connsiteX2" fmla="*/ 998920 w 3188042"/>
              <a:gd name="connsiteY2" fmla="*/ 0 h 3188042"/>
              <a:gd name="connsiteX3" fmla="*/ 1530260 w 3188042"/>
              <a:gd name="connsiteY3" fmla="*/ 0 h 3188042"/>
              <a:gd name="connsiteX4" fmla="*/ 2125361 w 3188042"/>
              <a:gd name="connsiteY4" fmla="*/ 0 h 3188042"/>
              <a:gd name="connsiteX5" fmla="*/ 2688582 w 3188042"/>
              <a:gd name="connsiteY5" fmla="*/ 0 h 3188042"/>
              <a:gd name="connsiteX6" fmla="*/ 3188042 w 3188042"/>
              <a:gd name="connsiteY6" fmla="*/ 0 h 3188042"/>
              <a:gd name="connsiteX7" fmla="*/ 3188042 w 3188042"/>
              <a:gd name="connsiteY7" fmla="*/ 499460 h 3188042"/>
              <a:gd name="connsiteX8" fmla="*/ 3188042 w 3188042"/>
              <a:gd name="connsiteY8" fmla="*/ 1030800 h 3188042"/>
              <a:gd name="connsiteX9" fmla="*/ 3188042 w 3188042"/>
              <a:gd name="connsiteY9" fmla="*/ 1562141 h 3188042"/>
              <a:gd name="connsiteX10" fmla="*/ 3188042 w 3188042"/>
              <a:gd name="connsiteY10" fmla="*/ 1997840 h 3188042"/>
              <a:gd name="connsiteX11" fmla="*/ 3188042 w 3188042"/>
              <a:gd name="connsiteY11" fmla="*/ 2592941 h 3188042"/>
              <a:gd name="connsiteX12" fmla="*/ 3188042 w 3188042"/>
              <a:gd name="connsiteY12" fmla="*/ 3188042 h 3188042"/>
              <a:gd name="connsiteX13" fmla="*/ 2592941 w 3188042"/>
              <a:gd name="connsiteY13" fmla="*/ 3188042 h 3188042"/>
              <a:gd name="connsiteX14" fmla="*/ 2093481 w 3188042"/>
              <a:gd name="connsiteY14" fmla="*/ 3188042 h 3188042"/>
              <a:gd name="connsiteX15" fmla="*/ 1530260 w 3188042"/>
              <a:gd name="connsiteY15" fmla="*/ 3188042 h 3188042"/>
              <a:gd name="connsiteX16" fmla="*/ 998920 w 3188042"/>
              <a:gd name="connsiteY16" fmla="*/ 3188042 h 3188042"/>
              <a:gd name="connsiteX17" fmla="*/ 499460 w 3188042"/>
              <a:gd name="connsiteY17" fmla="*/ 3188042 h 3188042"/>
              <a:gd name="connsiteX18" fmla="*/ 0 w 3188042"/>
              <a:gd name="connsiteY18" fmla="*/ 3188042 h 3188042"/>
              <a:gd name="connsiteX19" fmla="*/ 0 w 3188042"/>
              <a:gd name="connsiteY19" fmla="*/ 2592941 h 3188042"/>
              <a:gd name="connsiteX20" fmla="*/ 0 w 3188042"/>
              <a:gd name="connsiteY20" fmla="*/ 1997840 h 3188042"/>
              <a:gd name="connsiteX21" fmla="*/ 0 w 3188042"/>
              <a:gd name="connsiteY21" fmla="*/ 1530260 h 3188042"/>
              <a:gd name="connsiteX22" fmla="*/ 0 w 3188042"/>
              <a:gd name="connsiteY22" fmla="*/ 967039 h 3188042"/>
              <a:gd name="connsiteX23" fmla="*/ 0 w 3188042"/>
              <a:gd name="connsiteY23" fmla="*/ 467579 h 3188042"/>
              <a:gd name="connsiteX24" fmla="*/ 0 w 3188042"/>
              <a:gd name="connsiteY24" fmla="*/ 0 h 3188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188042" h="3188042" extrusionOk="0">
                <a:moveTo>
                  <a:pt x="0" y="0"/>
                </a:moveTo>
                <a:cubicBezTo>
                  <a:pt x="118232" y="-26986"/>
                  <a:pt x="219439" y="49680"/>
                  <a:pt x="435699" y="0"/>
                </a:cubicBezTo>
                <a:cubicBezTo>
                  <a:pt x="651959" y="-49680"/>
                  <a:pt x="828711" y="61160"/>
                  <a:pt x="998920" y="0"/>
                </a:cubicBezTo>
                <a:cubicBezTo>
                  <a:pt x="1169129" y="-61160"/>
                  <a:pt x="1292727" y="44572"/>
                  <a:pt x="1530260" y="0"/>
                </a:cubicBezTo>
                <a:cubicBezTo>
                  <a:pt x="1767793" y="-44572"/>
                  <a:pt x="1855398" y="14220"/>
                  <a:pt x="2125361" y="0"/>
                </a:cubicBezTo>
                <a:cubicBezTo>
                  <a:pt x="2395324" y="-14220"/>
                  <a:pt x="2517622" y="29656"/>
                  <a:pt x="2688582" y="0"/>
                </a:cubicBezTo>
                <a:cubicBezTo>
                  <a:pt x="2859542" y="-29656"/>
                  <a:pt x="2971657" y="856"/>
                  <a:pt x="3188042" y="0"/>
                </a:cubicBezTo>
                <a:cubicBezTo>
                  <a:pt x="3212878" y="204853"/>
                  <a:pt x="3169787" y="273300"/>
                  <a:pt x="3188042" y="499460"/>
                </a:cubicBezTo>
                <a:cubicBezTo>
                  <a:pt x="3206297" y="725620"/>
                  <a:pt x="3139264" y="822565"/>
                  <a:pt x="3188042" y="1030800"/>
                </a:cubicBezTo>
                <a:cubicBezTo>
                  <a:pt x="3236820" y="1239035"/>
                  <a:pt x="3127792" y="1451557"/>
                  <a:pt x="3188042" y="1562141"/>
                </a:cubicBezTo>
                <a:cubicBezTo>
                  <a:pt x="3248292" y="1672725"/>
                  <a:pt x="3175028" y="1819813"/>
                  <a:pt x="3188042" y="1997840"/>
                </a:cubicBezTo>
                <a:cubicBezTo>
                  <a:pt x="3201056" y="2175867"/>
                  <a:pt x="3159255" y="2319262"/>
                  <a:pt x="3188042" y="2592941"/>
                </a:cubicBezTo>
                <a:cubicBezTo>
                  <a:pt x="3216829" y="2866620"/>
                  <a:pt x="3162344" y="3019203"/>
                  <a:pt x="3188042" y="3188042"/>
                </a:cubicBezTo>
                <a:cubicBezTo>
                  <a:pt x="2897986" y="3250210"/>
                  <a:pt x="2838773" y="3132506"/>
                  <a:pt x="2592941" y="3188042"/>
                </a:cubicBezTo>
                <a:cubicBezTo>
                  <a:pt x="2347109" y="3243578"/>
                  <a:pt x="2280405" y="3162727"/>
                  <a:pt x="2093481" y="3188042"/>
                </a:cubicBezTo>
                <a:cubicBezTo>
                  <a:pt x="1906557" y="3213357"/>
                  <a:pt x="1795622" y="3181746"/>
                  <a:pt x="1530260" y="3188042"/>
                </a:cubicBezTo>
                <a:cubicBezTo>
                  <a:pt x="1264898" y="3194338"/>
                  <a:pt x="1127061" y="3147097"/>
                  <a:pt x="998920" y="3188042"/>
                </a:cubicBezTo>
                <a:cubicBezTo>
                  <a:pt x="870779" y="3228987"/>
                  <a:pt x="744852" y="3187703"/>
                  <a:pt x="499460" y="3188042"/>
                </a:cubicBezTo>
                <a:cubicBezTo>
                  <a:pt x="254068" y="3188381"/>
                  <a:pt x="186764" y="3147781"/>
                  <a:pt x="0" y="3188042"/>
                </a:cubicBezTo>
                <a:cubicBezTo>
                  <a:pt x="-46856" y="2924989"/>
                  <a:pt x="69417" y="2806818"/>
                  <a:pt x="0" y="2592941"/>
                </a:cubicBezTo>
                <a:cubicBezTo>
                  <a:pt x="-69417" y="2379064"/>
                  <a:pt x="10544" y="2235491"/>
                  <a:pt x="0" y="1997840"/>
                </a:cubicBezTo>
                <a:cubicBezTo>
                  <a:pt x="-10544" y="1760189"/>
                  <a:pt x="54047" y="1646138"/>
                  <a:pt x="0" y="1530260"/>
                </a:cubicBezTo>
                <a:cubicBezTo>
                  <a:pt x="-54047" y="1414382"/>
                  <a:pt x="6704" y="1157140"/>
                  <a:pt x="0" y="967039"/>
                </a:cubicBezTo>
                <a:cubicBezTo>
                  <a:pt x="-6704" y="776938"/>
                  <a:pt x="57488" y="601828"/>
                  <a:pt x="0" y="467579"/>
                </a:cubicBezTo>
                <a:cubicBezTo>
                  <a:pt x="-57488" y="333330"/>
                  <a:pt x="25303" y="150856"/>
                  <a:pt x="0" y="0"/>
                </a:cubicBezTo>
                <a:close/>
              </a:path>
            </a:pathLst>
          </a:custGeom>
          <a:noFill/>
          <a:ln>
            <a:solidFill>
              <a:schemeClr val="tx1"/>
            </a:solidFill>
            <a:extLst>
              <a:ext uri="{C807C97D-BFC1-408E-A445-0C87EB9F89A2}">
                <ask:lineSketchStyleProps xmlns:ask="http://schemas.microsoft.com/office/drawing/2018/sketchyshapes" sd="682440551">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4" name="Picture 17">
            <a:extLst>
              <a:ext uri="{FF2B5EF4-FFF2-40B4-BE49-F238E27FC236}">
                <a16:creationId xmlns:a16="http://schemas.microsoft.com/office/drawing/2014/main" id="{14CAD7C4-0ABD-2FFF-C42B-14FAEABCED08}"/>
              </a:ext>
            </a:extLst>
          </p:cNvPr>
          <p:cNvPicPr>
            <a:picLocks noChangeAspect="1"/>
          </p:cNvPicPr>
          <p:nvPr/>
        </p:nvPicPr>
        <p:blipFill>
          <a:blip r:embed="rId4"/>
          <a:stretch>
            <a:fillRect/>
          </a:stretch>
        </p:blipFill>
        <p:spPr>
          <a:xfrm>
            <a:off x="12865118" y="7111760"/>
            <a:ext cx="1269162" cy="729768"/>
          </a:xfrm>
          <a:prstGeom prst="rect">
            <a:avLst/>
          </a:prstGeom>
        </p:spPr>
      </p:pic>
    </p:spTree>
    <p:extLst>
      <p:ext uri="{BB962C8B-B14F-4D97-AF65-F5344CB8AC3E}">
        <p14:creationId xmlns:p14="http://schemas.microsoft.com/office/powerpoint/2010/main" val="22536073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778B71B-79BC-2FC3-B28D-37155D2C2006}"/>
              </a:ext>
            </a:extLst>
          </p:cNvPr>
          <p:cNvSpPr txBox="1"/>
          <p:nvPr/>
        </p:nvSpPr>
        <p:spPr>
          <a:xfrm>
            <a:off x="407771" y="175260"/>
            <a:ext cx="12826315" cy="7879080"/>
          </a:xfrm>
          <a:prstGeom prst="rect">
            <a:avLst/>
          </a:prstGeom>
          <a:noFill/>
        </p:spPr>
        <p:txBody>
          <a:bodyPr wrap="square">
            <a:spAutoFit/>
          </a:bodyPr>
          <a:lstStyle/>
          <a:p>
            <a:pPr>
              <a:buNone/>
            </a:pPr>
            <a:r>
              <a:rPr lang="pl-PL" b="1"/>
              <a:t>🌐 </a:t>
            </a:r>
            <a:r>
              <a:rPr lang="pl-PL" sz="4000" b="1">
                <a:solidFill>
                  <a:srgbClr val="C00000"/>
                </a:solidFill>
              </a:rPr>
              <a:t>Telemedycyna – ciekawe fakty z Polski i świata</a:t>
            </a:r>
            <a:endParaRPr lang="en-US" sz="4000" b="1">
              <a:solidFill>
                <a:srgbClr val="C00000"/>
              </a:solidFill>
            </a:endParaRPr>
          </a:p>
          <a:p>
            <a:pPr>
              <a:buNone/>
            </a:pPr>
            <a:endParaRPr lang="pl-PL" b="1"/>
          </a:p>
          <a:p>
            <a:pPr>
              <a:buNone/>
            </a:pPr>
            <a:r>
              <a:rPr lang="pl-PL" sz="2800" b="1"/>
              <a:t>Polska:</a:t>
            </a:r>
          </a:p>
          <a:p>
            <a:pPr>
              <a:buNone/>
            </a:pPr>
            <a:endParaRPr lang="pl-PL" sz="2800" b="1"/>
          </a:p>
          <a:p>
            <a:pPr>
              <a:buNone/>
            </a:pPr>
            <a:r>
              <a:rPr lang="pl-PL" sz="2800"/>
              <a:t>📈 W 2020 roku (w czasie pandemii) aż </a:t>
            </a:r>
            <a:r>
              <a:rPr lang="pl-PL" sz="2800" b="1"/>
              <a:t>80% konsultacji w POZ </a:t>
            </a:r>
          </a:p>
          <a:p>
            <a:pPr>
              <a:buNone/>
            </a:pPr>
            <a:r>
              <a:rPr lang="pl-PL" sz="2800" b="1"/>
              <a:t>       odbywało się zdalnie</a:t>
            </a:r>
            <a:r>
              <a:rPr lang="pl-PL" sz="2800"/>
              <a:t> – głównie przez telefon.</a:t>
            </a:r>
            <a:br>
              <a:rPr lang="pl-PL" sz="2800"/>
            </a:br>
            <a:r>
              <a:rPr lang="pl-PL" sz="2800"/>
              <a:t>📲 Polska jako jeden z pierwszych krajów w UE wdrożyła </a:t>
            </a:r>
          </a:p>
          <a:p>
            <a:pPr>
              <a:buNone/>
            </a:pPr>
            <a:r>
              <a:rPr lang="pl-PL" sz="2800" b="1"/>
              <a:t>       obowiązkowe e-recepty</a:t>
            </a:r>
            <a:r>
              <a:rPr lang="pl-PL" sz="2800"/>
              <a:t> (2020) i </a:t>
            </a:r>
            <a:r>
              <a:rPr lang="pl-PL" sz="2800" b="1"/>
              <a:t>e-skierowania</a:t>
            </a:r>
            <a:r>
              <a:rPr lang="pl-PL" sz="2800"/>
              <a:t> (2021).</a:t>
            </a:r>
            <a:br>
              <a:rPr lang="pl-PL" sz="2800"/>
            </a:br>
            <a:r>
              <a:rPr lang="pl-PL" sz="2800"/>
              <a:t>👴 Seniorzy najczęściej korzystają z teleporad w sprawach leczenia </a:t>
            </a:r>
          </a:p>
          <a:p>
            <a:pPr>
              <a:buNone/>
            </a:pPr>
            <a:r>
              <a:rPr lang="pl-PL" sz="2800"/>
              <a:t>       chorób przewlekłych, recept i kontroli wyników badań.</a:t>
            </a:r>
            <a:endParaRPr lang="en-US" sz="2800"/>
          </a:p>
          <a:p>
            <a:pPr>
              <a:buNone/>
            </a:pPr>
            <a:endParaRPr lang="pl-PL" sz="2800"/>
          </a:p>
          <a:p>
            <a:pPr>
              <a:buNone/>
            </a:pPr>
            <a:r>
              <a:rPr lang="pl-PL" sz="2800" b="1"/>
              <a:t>Australia:</a:t>
            </a:r>
          </a:p>
          <a:p>
            <a:pPr>
              <a:buNone/>
            </a:pPr>
            <a:endParaRPr lang="pl-PL" sz="2800" b="1"/>
          </a:p>
          <a:p>
            <a:r>
              <a:rPr lang="pl-PL" sz="2800"/>
              <a:t>🏥 Australia uruchomiła </a:t>
            </a:r>
            <a:r>
              <a:rPr lang="pl-PL" sz="2800" b="1"/>
              <a:t>system Medicare telehealth</a:t>
            </a:r>
            <a:r>
              <a:rPr lang="pl-PL" sz="2800"/>
              <a:t> już w 2011 roku  </a:t>
            </a:r>
          </a:p>
          <a:p>
            <a:r>
              <a:rPr lang="pl-PL" sz="2800"/>
              <a:t>       – a od 2020 roku stał się on dostępny </a:t>
            </a:r>
            <a:r>
              <a:rPr lang="pl-PL" sz="2800" b="1"/>
              <a:t>dla całej populacji</a:t>
            </a:r>
            <a:r>
              <a:rPr lang="pl-PL" sz="2800"/>
              <a:t>.</a:t>
            </a:r>
            <a:br>
              <a:rPr lang="pl-PL" sz="2800"/>
            </a:br>
            <a:r>
              <a:rPr lang="pl-PL" sz="2800"/>
              <a:t>🌏 Teleporady są szczególnie ważne na terenach wiejskich i w regionach </a:t>
            </a:r>
          </a:p>
          <a:p>
            <a:r>
              <a:rPr lang="pl-PL" sz="2800"/>
              <a:t>       oddalonych od dużych miast – gdzie lekarz może być oddalony o setki kilometrów.</a:t>
            </a:r>
            <a:br>
              <a:rPr lang="pl-PL" sz="2800"/>
            </a:br>
            <a:r>
              <a:rPr lang="pl-PL" sz="2800"/>
              <a:t>📊 W czasie pandemii ponad </a:t>
            </a:r>
            <a:r>
              <a:rPr lang="pl-PL" sz="2800" b="1"/>
              <a:t>95 milionów konsultacji</a:t>
            </a:r>
            <a:r>
              <a:rPr lang="pl-PL" sz="2800"/>
              <a:t> odbyło się w formie zdalnej! </a:t>
            </a:r>
          </a:p>
        </p:txBody>
      </p:sp>
      <p:pic>
        <p:nvPicPr>
          <p:cNvPr id="2" name="Picture 1" descr="A blue flag with yellow stars&#10;&#10;Description automatically generated">
            <a:extLst>
              <a:ext uri="{FF2B5EF4-FFF2-40B4-BE49-F238E27FC236}">
                <a16:creationId xmlns:a16="http://schemas.microsoft.com/office/drawing/2014/main" id="{7D148C97-729D-99F4-F4D2-8CC964C2AE3A}"/>
              </a:ext>
            </a:extLst>
          </p:cNvPr>
          <p:cNvPicPr>
            <a:picLocks noChangeAspect="1"/>
          </p:cNvPicPr>
          <p:nvPr/>
        </p:nvPicPr>
        <p:blipFill>
          <a:blip r:embed="rId2"/>
          <a:stretch>
            <a:fillRect/>
          </a:stretch>
        </p:blipFill>
        <p:spPr>
          <a:xfrm>
            <a:off x="12352077" y="175260"/>
            <a:ext cx="1764018" cy="1787280"/>
          </a:xfrm>
          <a:prstGeom prst="rect">
            <a:avLst/>
          </a:prstGeom>
        </p:spPr>
      </p:pic>
      <p:pic>
        <p:nvPicPr>
          <p:cNvPr id="8194" name="Picture 2" descr="a whimsical illustration of a kangaroo doctor standing upright on its hind legs, wearing a white doctor's coat with a stethoscope draped around its neck, a friendly expression on its face with bright, shiny eyes and a slight smile, the fur a warm, golden brown color, set against a pale blue background with a subtle gradient effect, the overall style reminiscent of a children's book, with bold lines and vibrant colors, the kangaroo doctor's paws holding a small, worn leather doctor's bag with a brass clasp, a few medical tools and a small notebook peeking out, with a faint, cursive font logo &quot;Kenguru Care&quot; on the upper left corner of the doctor's coat.">
            <a:extLst>
              <a:ext uri="{FF2B5EF4-FFF2-40B4-BE49-F238E27FC236}">
                <a16:creationId xmlns:a16="http://schemas.microsoft.com/office/drawing/2014/main" id="{A7F892EA-3FAB-136F-D0F8-69B7259401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55861" y="3052118"/>
            <a:ext cx="2866768" cy="2866768"/>
          </a:xfrm>
          <a:custGeom>
            <a:avLst/>
            <a:gdLst>
              <a:gd name="connsiteX0" fmla="*/ 0 w 2866768"/>
              <a:gd name="connsiteY0" fmla="*/ 0 h 2866768"/>
              <a:gd name="connsiteX1" fmla="*/ 630689 w 2866768"/>
              <a:gd name="connsiteY1" fmla="*/ 0 h 2866768"/>
              <a:gd name="connsiteX2" fmla="*/ 1175375 w 2866768"/>
              <a:gd name="connsiteY2" fmla="*/ 0 h 2866768"/>
              <a:gd name="connsiteX3" fmla="*/ 1720061 w 2866768"/>
              <a:gd name="connsiteY3" fmla="*/ 0 h 2866768"/>
              <a:gd name="connsiteX4" fmla="*/ 2264747 w 2866768"/>
              <a:gd name="connsiteY4" fmla="*/ 0 h 2866768"/>
              <a:gd name="connsiteX5" fmla="*/ 2866768 w 2866768"/>
              <a:gd name="connsiteY5" fmla="*/ 0 h 2866768"/>
              <a:gd name="connsiteX6" fmla="*/ 2866768 w 2866768"/>
              <a:gd name="connsiteY6" fmla="*/ 544686 h 2866768"/>
              <a:gd name="connsiteX7" fmla="*/ 2866768 w 2866768"/>
              <a:gd name="connsiteY7" fmla="*/ 1060704 h 2866768"/>
              <a:gd name="connsiteX8" fmla="*/ 2866768 w 2866768"/>
              <a:gd name="connsiteY8" fmla="*/ 1576722 h 2866768"/>
              <a:gd name="connsiteX9" fmla="*/ 2866768 w 2866768"/>
              <a:gd name="connsiteY9" fmla="*/ 2064073 h 2866768"/>
              <a:gd name="connsiteX10" fmla="*/ 2866768 w 2866768"/>
              <a:gd name="connsiteY10" fmla="*/ 2866768 h 2866768"/>
              <a:gd name="connsiteX11" fmla="*/ 2350750 w 2866768"/>
              <a:gd name="connsiteY11" fmla="*/ 2866768 h 2866768"/>
              <a:gd name="connsiteX12" fmla="*/ 1720061 w 2866768"/>
              <a:gd name="connsiteY12" fmla="*/ 2866768 h 2866768"/>
              <a:gd name="connsiteX13" fmla="*/ 1118040 w 2866768"/>
              <a:gd name="connsiteY13" fmla="*/ 2866768 h 2866768"/>
              <a:gd name="connsiteX14" fmla="*/ 0 w 2866768"/>
              <a:gd name="connsiteY14" fmla="*/ 2866768 h 2866768"/>
              <a:gd name="connsiteX15" fmla="*/ 0 w 2866768"/>
              <a:gd name="connsiteY15" fmla="*/ 2322082 h 2866768"/>
              <a:gd name="connsiteX16" fmla="*/ 0 w 2866768"/>
              <a:gd name="connsiteY16" fmla="*/ 1777396 h 2866768"/>
              <a:gd name="connsiteX17" fmla="*/ 0 w 2866768"/>
              <a:gd name="connsiteY17" fmla="*/ 1175375 h 2866768"/>
              <a:gd name="connsiteX18" fmla="*/ 0 w 2866768"/>
              <a:gd name="connsiteY18" fmla="*/ 688024 h 2866768"/>
              <a:gd name="connsiteX19" fmla="*/ 0 w 2866768"/>
              <a:gd name="connsiteY19" fmla="*/ 0 h 2866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866768" h="2866768" extrusionOk="0">
                <a:moveTo>
                  <a:pt x="0" y="0"/>
                </a:moveTo>
                <a:cubicBezTo>
                  <a:pt x="261760" y="-43096"/>
                  <a:pt x="457840" y="8970"/>
                  <a:pt x="630689" y="0"/>
                </a:cubicBezTo>
                <a:cubicBezTo>
                  <a:pt x="803538" y="-8970"/>
                  <a:pt x="949605" y="31670"/>
                  <a:pt x="1175375" y="0"/>
                </a:cubicBezTo>
                <a:cubicBezTo>
                  <a:pt x="1401145" y="-31670"/>
                  <a:pt x="1517696" y="22936"/>
                  <a:pt x="1720061" y="0"/>
                </a:cubicBezTo>
                <a:cubicBezTo>
                  <a:pt x="1922426" y="-22936"/>
                  <a:pt x="2110846" y="63904"/>
                  <a:pt x="2264747" y="0"/>
                </a:cubicBezTo>
                <a:cubicBezTo>
                  <a:pt x="2418648" y="-63904"/>
                  <a:pt x="2623505" y="10365"/>
                  <a:pt x="2866768" y="0"/>
                </a:cubicBezTo>
                <a:cubicBezTo>
                  <a:pt x="2910561" y="165085"/>
                  <a:pt x="2853786" y="413313"/>
                  <a:pt x="2866768" y="544686"/>
                </a:cubicBezTo>
                <a:cubicBezTo>
                  <a:pt x="2879750" y="676059"/>
                  <a:pt x="2817223" y="829050"/>
                  <a:pt x="2866768" y="1060704"/>
                </a:cubicBezTo>
                <a:cubicBezTo>
                  <a:pt x="2916313" y="1292358"/>
                  <a:pt x="2829174" y="1395035"/>
                  <a:pt x="2866768" y="1576722"/>
                </a:cubicBezTo>
                <a:cubicBezTo>
                  <a:pt x="2904362" y="1758409"/>
                  <a:pt x="2832460" y="1874096"/>
                  <a:pt x="2866768" y="2064073"/>
                </a:cubicBezTo>
                <a:cubicBezTo>
                  <a:pt x="2901076" y="2254050"/>
                  <a:pt x="2859791" y="2634853"/>
                  <a:pt x="2866768" y="2866768"/>
                </a:cubicBezTo>
                <a:cubicBezTo>
                  <a:pt x="2717954" y="2887186"/>
                  <a:pt x="2504153" y="2825478"/>
                  <a:pt x="2350750" y="2866768"/>
                </a:cubicBezTo>
                <a:cubicBezTo>
                  <a:pt x="2197347" y="2908058"/>
                  <a:pt x="2031349" y="2821640"/>
                  <a:pt x="1720061" y="2866768"/>
                </a:cubicBezTo>
                <a:cubicBezTo>
                  <a:pt x="1408773" y="2911896"/>
                  <a:pt x="1303432" y="2795781"/>
                  <a:pt x="1118040" y="2866768"/>
                </a:cubicBezTo>
                <a:cubicBezTo>
                  <a:pt x="932648" y="2937755"/>
                  <a:pt x="510754" y="2851755"/>
                  <a:pt x="0" y="2866768"/>
                </a:cubicBezTo>
                <a:cubicBezTo>
                  <a:pt x="-27677" y="2607950"/>
                  <a:pt x="900" y="2472186"/>
                  <a:pt x="0" y="2322082"/>
                </a:cubicBezTo>
                <a:cubicBezTo>
                  <a:pt x="-900" y="2171978"/>
                  <a:pt x="38989" y="1939614"/>
                  <a:pt x="0" y="1777396"/>
                </a:cubicBezTo>
                <a:cubicBezTo>
                  <a:pt x="-38989" y="1615178"/>
                  <a:pt x="14967" y="1298825"/>
                  <a:pt x="0" y="1175375"/>
                </a:cubicBezTo>
                <a:cubicBezTo>
                  <a:pt x="-14967" y="1051925"/>
                  <a:pt x="24777" y="919210"/>
                  <a:pt x="0" y="688024"/>
                </a:cubicBezTo>
                <a:cubicBezTo>
                  <a:pt x="-24777" y="456838"/>
                  <a:pt x="7699" y="254615"/>
                  <a:pt x="0" y="0"/>
                </a:cubicBezTo>
                <a:close/>
              </a:path>
            </a:pathLst>
          </a:custGeom>
          <a:noFill/>
          <a:ln>
            <a:solidFill>
              <a:schemeClr val="tx1"/>
            </a:solidFill>
            <a:extLst>
              <a:ext uri="{C807C97D-BFC1-408E-A445-0C87EB9F89A2}">
                <ask:lineSketchStyleProps xmlns:ask="http://schemas.microsoft.com/office/drawing/2018/sketchyshapes" sd="552741373">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4" name="Picture 17">
            <a:extLst>
              <a:ext uri="{FF2B5EF4-FFF2-40B4-BE49-F238E27FC236}">
                <a16:creationId xmlns:a16="http://schemas.microsoft.com/office/drawing/2014/main" id="{71A88D6A-7570-6DC4-36DF-9FCE1FA3CF79}"/>
              </a:ext>
            </a:extLst>
          </p:cNvPr>
          <p:cNvPicPr>
            <a:picLocks noChangeAspect="1"/>
          </p:cNvPicPr>
          <p:nvPr/>
        </p:nvPicPr>
        <p:blipFill>
          <a:blip r:embed="rId4"/>
          <a:stretch>
            <a:fillRect/>
          </a:stretch>
        </p:blipFill>
        <p:spPr>
          <a:xfrm>
            <a:off x="13093777" y="7324572"/>
            <a:ext cx="1269162" cy="729768"/>
          </a:xfrm>
          <a:prstGeom prst="rect">
            <a:avLst/>
          </a:prstGeom>
        </p:spPr>
      </p:pic>
    </p:spTree>
    <p:extLst>
      <p:ext uri="{BB962C8B-B14F-4D97-AF65-F5344CB8AC3E}">
        <p14:creationId xmlns:p14="http://schemas.microsoft.com/office/powerpoint/2010/main" val="2184411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03F436A-3E9D-6E9A-E41F-44B083A6786E}"/>
              </a:ext>
            </a:extLst>
          </p:cNvPr>
          <p:cNvSpPr txBox="1"/>
          <p:nvPr/>
        </p:nvSpPr>
        <p:spPr>
          <a:xfrm>
            <a:off x="6666470" y="1761294"/>
            <a:ext cx="7734300" cy="4493538"/>
          </a:xfrm>
          <a:prstGeom prst="rect">
            <a:avLst/>
          </a:prstGeom>
          <a:noFill/>
        </p:spPr>
        <p:txBody>
          <a:bodyPr wrap="square">
            <a:spAutoFit/>
          </a:bodyPr>
          <a:lstStyle/>
          <a:p>
            <a:pPr>
              <a:buNone/>
            </a:pPr>
            <a:r>
              <a:rPr lang="pl-PL" b="1"/>
              <a:t>💡 </a:t>
            </a:r>
            <a:r>
              <a:rPr lang="pl-PL" sz="4400" b="1">
                <a:solidFill>
                  <a:srgbClr val="C00000"/>
                </a:solidFill>
              </a:rPr>
              <a:t>Ciekawostki ogólne:</a:t>
            </a:r>
            <a:endParaRPr lang="en-US" sz="4400" b="1">
              <a:solidFill>
                <a:srgbClr val="C00000"/>
              </a:solidFill>
            </a:endParaRPr>
          </a:p>
          <a:p>
            <a:pPr>
              <a:buNone/>
            </a:pPr>
            <a:endParaRPr lang="pl-PL" b="1"/>
          </a:p>
          <a:p>
            <a:pPr>
              <a:buNone/>
            </a:pPr>
            <a:r>
              <a:rPr lang="pl-PL" sz="2800"/>
              <a:t>🩺 Telemedycyna obejmuje ale też:</a:t>
            </a:r>
            <a:br>
              <a:rPr lang="pl-PL" sz="2800"/>
            </a:br>
            <a:r>
              <a:rPr lang="en-US" sz="2800"/>
              <a:t>       </a:t>
            </a:r>
            <a:r>
              <a:rPr lang="pl-PL" sz="2800"/>
              <a:t>• monitorowanie pacjentów na odległość,</a:t>
            </a:r>
            <a:br>
              <a:rPr lang="pl-PL" sz="2800"/>
            </a:br>
            <a:r>
              <a:rPr lang="en-US" sz="2800"/>
              <a:t>       </a:t>
            </a:r>
            <a:r>
              <a:rPr lang="pl-PL" sz="2800"/>
              <a:t>• zdalne EKG i pomiary cukru,</a:t>
            </a:r>
            <a:br>
              <a:rPr lang="pl-PL" sz="2800"/>
            </a:br>
            <a:r>
              <a:rPr lang="en-US" sz="2800"/>
              <a:t>       </a:t>
            </a:r>
            <a:r>
              <a:rPr lang="pl-PL" sz="2800"/>
              <a:t>• e-terapie psychologiczne i psychiatryczne.</a:t>
            </a:r>
            <a:endParaRPr lang="en-US" sz="2800"/>
          </a:p>
          <a:p>
            <a:pPr>
              <a:buNone/>
            </a:pPr>
            <a:endParaRPr lang="pl-PL" sz="2800"/>
          </a:p>
          <a:p>
            <a:r>
              <a:rPr lang="pl-PL" sz="2800"/>
              <a:t>🔐 </a:t>
            </a:r>
            <a:r>
              <a:rPr lang="pl-PL" sz="2800" b="1"/>
              <a:t>Bezpieczeństwo:</a:t>
            </a:r>
            <a:r>
              <a:rPr lang="pl-PL" sz="2800"/>
              <a:t> Dane z telewizyt są chronione </a:t>
            </a:r>
          </a:p>
          <a:p>
            <a:r>
              <a:rPr lang="pl-PL" sz="2800"/>
              <a:t>tak samo jak w przypadku tradycyjnych wizyt </a:t>
            </a:r>
          </a:p>
          <a:p>
            <a:r>
              <a:rPr lang="pl-PL" sz="2800"/>
              <a:t>– obowiązuje tajemnica lekarska i RODO.</a:t>
            </a:r>
          </a:p>
        </p:txBody>
      </p:sp>
      <p:pic>
        <p:nvPicPr>
          <p:cNvPr id="2" name="Picture 1" descr="A blue flag with yellow stars&#10;&#10;Description automatically generated">
            <a:extLst>
              <a:ext uri="{FF2B5EF4-FFF2-40B4-BE49-F238E27FC236}">
                <a16:creationId xmlns:a16="http://schemas.microsoft.com/office/drawing/2014/main" id="{4A1D1235-F27C-0A16-844F-A3D0EC79E832}"/>
              </a:ext>
            </a:extLst>
          </p:cNvPr>
          <p:cNvPicPr>
            <a:picLocks noChangeAspect="1"/>
          </p:cNvPicPr>
          <p:nvPr/>
        </p:nvPicPr>
        <p:blipFill>
          <a:blip r:embed="rId2"/>
          <a:stretch>
            <a:fillRect/>
          </a:stretch>
        </p:blipFill>
        <p:spPr>
          <a:xfrm>
            <a:off x="229630" y="0"/>
            <a:ext cx="1764018" cy="1787280"/>
          </a:xfrm>
          <a:prstGeom prst="rect">
            <a:avLst/>
          </a:prstGeom>
        </p:spPr>
      </p:pic>
      <p:pic>
        <p:nvPicPr>
          <p:cNvPr id="7170" name="Picture 2" descr="Bezpłatne Długość Fali Zdjęcie z galerii">
            <a:extLst>
              <a:ext uri="{FF2B5EF4-FFF2-40B4-BE49-F238E27FC236}">
                <a16:creationId xmlns:a16="http://schemas.microsoft.com/office/drawing/2014/main" id="{4C502CFF-B24A-9FD1-849C-108F1B0DC9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122" y="1915573"/>
            <a:ext cx="5232057" cy="3924043"/>
          </a:xfrm>
          <a:custGeom>
            <a:avLst/>
            <a:gdLst>
              <a:gd name="connsiteX0" fmla="*/ 0 w 5232057"/>
              <a:gd name="connsiteY0" fmla="*/ 0 h 3924043"/>
              <a:gd name="connsiteX1" fmla="*/ 424378 w 5232057"/>
              <a:gd name="connsiteY1" fmla="*/ 0 h 3924043"/>
              <a:gd name="connsiteX2" fmla="*/ 1110359 w 5232057"/>
              <a:gd name="connsiteY2" fmla="*/ 0 h 3924043"/>
              <a:gd name="connsiteX3" fmla="*/ 1639378 w 5232057"/>
              <a:gd name="connsiteY3" fmla="*/ 0 h 3924043"/>
              <a:gd name="connsiteX4" fmla="*/ 2220718 w 5232057"/>
              <a:gd name="connsiteY4" fmla="*/ 0 h 3924043"/>
              <a:gd name="connsiteX5" fmla="*/ 2749737 w 5232057"/>
              <a:gd name="connsiteY5" fmla="*/ 0 h 3924043"/>
              <a:gd name="connsiteX6" fmla="*/ 3226435 w 5232057"/>
              <a:gd name="connsiteY6" fmla="*/ 0 h 3924043"/>
              <a:gd name="connsiteX7" fmla="*/ 3650813 w 5232057"/>
              <a:gd name="connsiteY7" fmla="*/ 0 h 3924043"/>
              <a:gd name="connsiteX8" fmla="*/ 4232153 w 5232057"/>
              <a:gd name="connsiteY8" fmla="*/ 0 h 3924043"/>
              <a:gd name="connsiteX9" fmla="*/ 4656531 w 5232057"/>
              <a:gd name="connsiteY9" fmla="*/ 0 h 3924043"/>
              <a:gd name="connsiteX10" fmla="*/ 5232057 w 5232057"/>
              <a:gd name="connsiteY10" fmla="*/ 0 h 3924043"/>
              <a:gd name="connsiteX11" fmla="*/ 5232057 w 5232057"/>
              <a:gd name="connsiteY11" fmla="*/ 482097 h 3924043"/>
              <a:gd name="connsiteX12" fmla="*/ 5232057 w 5232057"/>
              <a:gd name="connsiteY12" fmla="*/ 1003434 h 3924043"/>
              <a:gd name="connsiteX13" fmla="*/ 5232057 w 5232057"/>
              <a:gd name="connsiteY13" fmla="*/ 1564011 h 3924043"/>
              <a:gd name="connsiteX14" fmla="*/ 5232057 w 5232057"/>
              <a:gd name="connsiteY14" fmla="*/ 2046108 h 3924043"/>
              <a:gd name="connsiteX15" fmla="*/ 5232057 w 5232057"/>
              <a:gd name="connsiteY15" fmla="*/ 2685167 h 3924043"/>
              <a:gd name="connsiteX16" fmla="*/ 5232057 w 5232057"/>
              <a:gd name="connsiteY16" fmla="*/ 3206504 h 3924043"/>
              <a:gd name="connsiteX17" fmla="*/ 5232057 w 5232057"/>
              <a:gd name="connsiteY17" fmla="*/ 3924043 h 3924043"/>
              <a:gd name="connsiteX18" fmla="*/ 4650717 w 5232057"/>
              <a:gd name="connsiteY18" fmla="*/ 3924043 h 3924043"/>
              <a:gd name="connsiteX19" fmla="*/ 4174019 w 5232057"/>
              <a:gd name="connsiteY19" fmla="*/ 3924043 h 3924043"/>
              <a:gd name="connsiteX20" fmla="*/ 3540359 w 5232057"/>
              <a:gd name="connsiteY20" fmla="*/ 3924043 h 3924043"/>
              <a:gd name="connsiteX21" fmla="*/ 2906698 w 5232057"/>
              <a:gd name="connsiteY21" fmla="*/ 3924043 h 3924043"/>
              <a:gd name="connsiteX22" fmla="*/ 2325359 w 5232057"/>
              <a:gd name="connsiteY22" fmla="*/ 3924043 h 3924043"/>
              <a:gd name="connsiteX23" fmla="*/ 1900981 w 5232057"/>
              <a:gd name="connsiteY23" fmla="*/ 3924043 h 3924043"/>
              <a:gd name="connsiteX24" fmla="*/ 1371962 w 5232057"/>
              <a:gd name="connsiteY24" fmla="*/ 3924043 h 3924043"/>
              <a:gd name="connsiteX25" fmla="*/ 947584 w 5232057"/>
              <a:gd name="connsiteY25" fmla="*/ 3924043 h 3924043"/>
              <a:gd name="connsiteX26" fmla="*/ 0 w 5232057"/>
              <a:gd name="connsiteY26" fmla="*/ 3924043 h 3924043"/>
              <a:gd name="connsiteX27" fmla="*/ 0 w 5232057"/>
              <a:gd name="connsiteY27" fmla="*/ 3441946 h 3924043"/>
              <a:gd name="connsiteX28" fmla="*/ 0 w 5232057"/>
              <a:gd name="connsiteY28" fmla="*/ 2802888 h 3924043"/>
              <a:gd name="connsiteX29" fmla="*/ 0 w 5232057"/>
              <a:gd name="connsiteY29" fmla="*/ 2242310 h 3924043"/>
              <a:gd name="connsiteX30" fmla="*/ 0 w 5232057"/>
              <a:gd name="connsiteY30" fmla="*/ 1720973 h 3924043"/>
              <a:gd name="connsiteX31" fmla="*/ 0 w 5232057"/>
              <a:gd name="connsiteY31" fmla="*/ 1278117 h 3924043"/>
              <a:gd name="connsiteX32" fmla="*/ 0 w 5232057"/>
              <a:gd name="connsiteY32" fmla="*/ 796020 h 3924043"/>
              <a:gd name="connsiteX33" fmla="*/ 0 w 5232057"/>
              <a:gd name="connsiteY33" fmla="*/ 0 h 392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232057" h="3924043" extrusionOk="0">
                <a:moveTo>
                  <a:pt x="0" y="0"/>
                </a:moveTo>
                <a:cubicBezTo>
                  <a:pt x="89292" y="-13801"/>
                  <a:pt x="274258" y="5649"/>
                  <a:pt x="424378" y="0"/>
                </a:cubicBezTo>
                <a:cubicBezTo>
                  <a:pt x="574498" y="-5649"/>
                  <a:pt x="792722" y="53390"/>
                  <a:pt x="1110359" y="0"/>
                </a:cubicBezTo>
                <a:cubicBezTo>
                  <a:pt x="1427996" y="-53390"/>
                  <a:pt x="1403349" y="43793"/>
                  <a:pt x="1639378" y="0"/>
                </a:cubicBezTo>
                <a:cubicBezTo>
                  <a:pt x="1875407" y="-43793"/>
                  <a:pt x="1954319" y="60811"/>
                  <a:pt x="2220718" y="0"/>
                </a:cubicBezTo>
                <a:cubicBezTo>
                  <a:pt x="2487117" y="-60811"/>
                  <a:pt x="2606783" y="43"/>
                  <a:pt x="2749737" y="0"/>
                </a:cubicBezTo>
                <a:cubicBezTo>
                  <a:pt x="2892691" y="-43"/>
                  <a:pt x="2999106" y="26725"/>
                  <a:pt x="3226435" y="0"/>
                </a:cubicBezTo>
                <a:cubicBezTo>
                  <a:pt x="3453764" y="-26725"/>
                  <a:pt x="3446309" y="5386"/>
                  <a:pt x="3650813" y="0"/>
                </a:cubicBezTo>
                <a:cubicBezTo>
                  <a:pt x="3855317" y="-5386"/>
                  <a:pt x="4044494" y="43738"/>
                  <a:pt x="4232153" y="0"/>
                </a:cubicBezTo>
                <a:cubicBezTo>
                  <a:pt x="4419812" y="-43738"/>
                  <a:pt x="4555332" y="47618"/>
                  <a:pt x="4656531" y="0"/>
                </a:cubicBezTo>
                <a:cubicBezTo>
                  <a:pt x="4757730" y="-47618"/>
                  <a:pt x="5090744" y="62119"/>
                  <a:pt x="5232057" y="0"/>
                </a:cubicBezTo>
                <a:cubicBezTo>
                  <a:pt x="5272876" y="116837"/>
                  <a:pt x="5204218" y="317445"/>
                  <a:pt x="5232057" y="482097"/>
                </a:cubicBezTo>
                <a:cubicBezTo>
                  <a:pt x="5259896" y="646749"/>
                  <a:pt x="5219637" y="745675"/>
                  <a:pt x="5232057" y="1003434"/>
                </a:cubicBezTo>
                <a:cubicBezTo>
                  <a:pt x="5244477" y="1261193"/>
                  <a:pt x="5185444" y="1375802"/>
                  <a:pt x="5232057" y="1564011"/>
                </a:cubicBezTo>
                <a:cubicBezTo>
                  <a:pt x="5278670" y="1752220"/>
                  <a:pt x="5196361" y="1888157"/>
                  <a:pt x="5232057" y="2046108"/>
                </a:cubicBezTo>
                <a:cubicBezTo>
                  <a:pt x="5267753" y="2204059"/>
                  <a:pt x="5214551" y="2483145"/>
                  <a:pt x="5232057" y="2685167"/>
                </a:cubicBezTo>
                <a:cubicBezTo>
                  <a:pt x="5249563" y="2887189"/>
                  <a:pt x="5176940" y="3035817"/>
                  <a:pt x="5232057" y="3206504"/>
                </a:cubicBezTo>
                <a:cubicBezTo>
                  <a:pt x="5287174" y="3377191"/>
                  <a:pt x="5148814" y="3577181"/>
                  <a:pt x="5232057" y="3924043"/>
                </a:cubicBezTo>
                <a:cubicBezTo>
                  <a:pt x="5058722" y="3960184"/>
                  <a:pt x="4808861" y="3885749"/>
                  <a:pt x="4650717" y="3924043"/>
                </a:cubicBezTo>
                <a:cubicBezTo>
                  <a:pt x="4492573" y="3962337"/>
                  <a:pt x="4312711" y="3913821"/>
                  <a:pt x="4174019" y="3924043"/>
                </a:cubicBezTo>
                <a:cubicBezTo>
                  <a:pt x="4035327" y="3934265"/>
                  <a:pt x="3734506" y="3889787"/>
                  <a:pt x="3540359" y="3924043"/>
                </a:cubicBezTo>
                <a:cubicBezTo>
                  <a:pt x="3346212" y="3958299"/>
                  <a:pt x="3133114" y="3921824"/>
                  <a:pt x="2906698" y="3924043"/>
                </a:cubicBezTo>
                <a:cubicBezTo>
                  <a:pt x="2680282" y="3926262"/>
                  <a:pt x="2513788" y="3864082"/>
                  <a:pt x="2325359" y="3924043"/>
                </a:cubicBezTo>
                <a:cubicBezTo>
                  <a:pt x="2136930" y="3984004"/>
                  <a:pt x="2070391" y="3907832"/>
                  <a:pt x="1900981" y="3924043"/>
                </a:cubicBezTo>
                <a:cubicBezTo>
                  <a:pt x="1731571" y="3940254"/>
                  <a:pt x="1531321" y="3861551"/>
                  <a:pt x="1371962" y="3924043"/>
                </a:cubicBezTo>
                <a:cubicBezTo>
                  <a:pt x="1212603" y="3986535"/>
                  <a:pt x="1043742" y="3914805"/>
                  <a:pt x="947584" y="3924043"/>
                </a:cubicBezTo>
                <a:cubicBezTo>
                  <a:pt x="851426" y="3933281"/>
                  <a:pt x="305594" y="3811179"/>
                  <a:pt x="0" y="3924043"/>
                </a:cubicBezTo>
                <a:cubicBezTo>
                  <a:pt x="-32815" y="3692659"/>
                  <a:pt x="56797" y="3585748"/>
                  <a:pt x="0" y="3441946"/>
                </a:cubicBezTo>
                <a:cubicBezTo>
                  <a:pt x="-56797" y="3298144"/>
                  <a:pt x="29867" y="2946975"/>
                  <a:pt x="0" y="2802888"/>
                </a:cubicBezTo>
                <a:cubicBezTo>
                  <a:pt x="-29867" y="2658801"/>
                  <a:pt x="63337" y="2436374"/>
                  <a:pt x="0" y="2242310"/>
                </a:cubicBezTo>
                <a:cubicBezTo>
                  <a:pt x="-63337" y="2048246"/>
                  <a:pt x="19419" y="1882564"/>
                  <a:pt x="0" y="1720973"/>
                </a:cubicBezTo>
                <a:cubicBezTo>
                  <a:pt x="-19419" y="1559382"/>
                  <a:pt x="13858" y="1392752"/>
                  <a:pt x="0" y="1278117"/>
                </a:cubicBezTo>
                <a:cubicBezTo>
                  <a:pt x="-13858" y="1163482"/>
                  <a:pt x="56407" y="949841"/>
                  <a:pt x="0" y="796020"/>
                </a:cubicBezTo>
                <a:cubicBezTo>
                  <a:pt x="-56407" y="642199"/>
                  <a:pt x="69682" y="211326"/>
                  <a:pt x="0" y="0"/>
                </a:cubicBezTo>
                <a:close/>
              </a:path>
            </a:pathLst>
          </a:custGeom>
          <a:noFill/>
          <a:ln>
            <a:solidFill>
              <a:schemeClr val="tx1"/>
            </a:solidFill>
            <a:extLst>
              <a:ext uri="{C807C97D-BFC1-408E-A445-0C87EB9F89A2}">
                <ask:lineSketchStyleProps xmlns:ask="http://schemas.microsoft.com/office/drawing/2018/sketchyshapes" sd="3646044519">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3" name="Picture 17">
            <a:extLst>
              <a:ext uri="{FF2B5EF4-FFF2-40B4-BE49-F238E27FC236}">
                <a16:creationId xmlns:a16="http://schemas.microsoft.com/office/drawing/2014/main" id="{50D9380F-E967-7730-4AE6-5CBE5A114FC1}"/>
              </a:ext>
            </a:extLst>
          </p:cNvPr>
          <p:cNvPicPr>
            <a:picLocks noChangeAspect="1"/>
          </p:cNvPicPr>
          <p:nvPr/>
        </p:nvPicPr>
        <p:blipFill>
          <a:blip r:embed="rId4"/>
          <a:stretch>
            <a:fillRect/>
          </a:stretch>
        </p:blipFill>
        <p:spPr>
          <a:xfrm>
            <a:off x="12843853" y="7196821"/>
            <a:ext cx="1269162" cy="729768"/>
          </a:xfrm>
          <a:prstGeom prst="rect">
            <a:avLst/>
          </a:prstGeom>
        </p:spPr>
      </p:pic>
    </p:spTree>
    <p:extLst>
      <p:ext uri="{BB962C8B-B14F-4D97-AF65-F5344CB8AC3E}">
        <p14:creationId xmlns:p14="http://schemas.microsoft.com/office/powerpoint/2010/main" val="8203521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20EF12-6F80-0442-FC89-7A507C3D032B}"/>
              </a:ext>
            </a:extLst>
          </p:cNvPr>
          <p:cNvSpPr txBox="1"/>
          <p:nvPr/>
        </p:nvSpPr>
        <p:spPr>
          <a:xfrm>
            <a:off x="691978" y="1262094"/>
            <a:ext cx="13580076" cy="5786199"/>
          </a:xfrm>
          <a:prstGeom prst="rect">
            <a:avLst/>
          </a:prstGeom>
          <a:noFill/>
        </p:spPr>
        <p:txBody>
          <a:bodyPr wrap="square">
            <a:spAutoFit/>
          </a:bodyPr>
          <a:lstStyle/>
          <a:p>
            <a:pPr>
              <a:buNone/>
            </a:pPr>
            <a:r>
              <a:rPr lang="pl-PL" sz="4400" b="1" dirty="0"/>
              <a:t>✅ </a:t>
            </a:r>
            <a:r>
              <a:rPr lang="pl-PL" sz="4400" b="1" dirty="0">
                <a:solidFill>
                  <a:srgbClr val="C00000"/>
                </a:solidFill>
              </a:rPr>
              <a:t>Przykład z Polski</a:t>
            </a:r>
            <a:endParaRPr lang="en-US" sz="4400" b="1" dirty="0">
              <a:solidFill>
                <a:srgbClr val="C00000"/>
              </a:solidFill>
            </a:endParaRPr>
          </a:p>
          <a:p>
            <a:pPr>
              <a:buNone/>
            </a:pPr>
            <a:endParaRPr lang="pl-PL" b="1" dirty="0"/>
          </a:p>
          <a:p>
            <a:pPr>
              <a:buNone/>
            </a:pPr>
            <a:r>
              <a:rPr lang="pl-PL" sz="2800" dirty="0"/>
              <a:t>🔹 </a:t>
            </a:r>
            <a:r>
              <a:rPr lang="pl-PL" sz="2800" b="1" dirty="0"/>
              <a:t>Zdalne EKG – np. system KARDIOTEKA</a:t>
            </a:r>
            <a:endParaRPr lang="pl-PL" sz="2800" dirty="0"/>
          </a:p>
          <a:p>
            <a:pPr>
              <a:buFont typeface="Arial" panose="020B0604020202020204" pitchFamily="34" charset="0"/>
              <a:buChar char="•"/>
            </a:pPr>
            <a:r>
              <a:rPr lang="en-US" sz="2800" dirty="0"/>
              <a:t> </a:t>
            </a:r>
            <a:r>
              <a:rPr lang="pl-PL" sz="2800" dirty="0"/>
              <a:t>Firma </a:t>
            </a:r>
            <a:r>
              <a:rPr lang="pl-PL" sz="2800" dirty="0" err="1"/>
              <a:t>Mediguard</a:t>
            </a:r>
            <a:r>
              <a:rPr lang="pl-PL" sz="2800" dirty="0"/>
              <a:t> z Poznania oferuje usługę zdalnego EKG przy użyciu mobilnych urządzeń.</a:t>
            </a:r>
          </a:p>
          <a:p>
            <a:pPr>
              <a:buFont typeface="Arial" panose="020B0604020202020204" pitchFamily="34" charset="0"/>
              <a:buChar char="•"/>
            </a:pPr>
            <a:r>
              <a:rPr lang="en-US" sz="2800" dirty="0"/>
              <a:t> </a:t>
            </a:r>
            <a:r>
              <a:rPr lang="pl-PL" sz="2800" dirty="0"/>
              <a:t>Pacjent dostaje </a:t>
            </a:r>
            <a:r>
              <a:rPr lang="pl-PL" sz="2800" b="1" dirty="0"/>
              <a:t>przenośny aparat EKG</a:t>
            </a:r>
            <a:r>
              <a:rPr lang="pl-PL" sz="2800" dirty="0"/>
              <a:t>, który przesyła wyniki do lekarza przez </a:t>
            </a:r>
            <a:r>
              <a:rPr lang="pl-PL" sz="2800" dirty="0" err="1"/>
              <a:t>internet</a:t>
            </a:r>
            <a:r>
              <a:rPr lang="pl-PL" sz="2800" dirty="0"/>
              <a:t>.</a:t>
            </a:r>
          </a:p>
          <a:p>
            <a:pPr>
              <a:buFont typeface="Arial" panose="020B0604020202020204" pitchFamily="34" charset="0"/>
              <a:buChar char="•"/>
            </a:pPr>
            <a:r>
              <a:rPr lang="en-US" sz="2800" dirty="0"/>
              <a:t> </a:t>
            </a:r>
            <a:r>
              <a:rPr lang="pl-PL" sz="2800" dirty="0"/>
              <a:t>Lekarz analizuje zapis w czasie rzeczywistym lub po zakończeniu pomiaru.</a:t>
            </a:r>
            <a:br>
              <a:rPr lang="pl-PL" sz="2800" dirty="0"/>
            </a:br>
            <a:r>
              <a:rPr lang="pl-PL" sz="2800" dirty="0"/>
              <a:t>👉 Używane m.in. przez pacjentów z arytmią, nadciśnieniem czy po COVID-19.</a:t>
            </a:r>
          </a:p>
          <a:p>
            <a:pPr>
              <a:buNone/>
            </a:pPr>
            <a:endParaRPr lang="en-US" sz="2800" dirty="0"/>
          </a:p>
          <a:p>
            <a:pPr>
              <a:buNone/>
            </a:pPr>
            <a:r>
              <a:rPr lang="pl-PL" sz="2800" dirty="0"/>
              <a:t>🔹 </a:t>
            </a:r>
            <a:r>
              <a:rPr lang="pl-PL" sz="2800" b="1" dirty="0"/>
              <a:t>Pomiary glukozy – </a:t>
            </a:r>
            <a:r>
              <a:rPr lang="pl-PL" sz="2800" b="1" dirty="0" err="1"/>
              <a:t>glukometry</a:t>
            </a:r>
            <a:r>
              <a:rPr lang="pl-PL" sz="2800" b="1" dirty="0"/>
              <a:t> Bluetooth (np. </a:t>
            </a:r>
            <a:r>
              <a:rPr lang="pl-PL" sz="2800" b="1" dirty="0" err="1"/>
              <a:t>Contour</a:t>
            </a:r>
            <a:r>
              <a:rPr lang="pl-PL" sz="2800" b="1" dirty="0"/>
              <a:t> Plus One)</a:t>
            </a:r>
            <a:endParaRPr lang="pl-PL" sz="2800" dirty="0"/>
          </a:p>
          <a:p>
            <a:pPr>
              <a:buFont typeface="Arial" panose="020B0604020202020204" pitchFamily="34" charset="0"/>
              <a:buChar char="•"/>
            </a:pPr>
            <a:r>
              <a:rPr lang="en-US" sz="2800" dirty="0"/>
              <a:t> </a:t>
            </a:r>
            <a:r>
              <a:rPr lang="pl-PL" sz="2800" dirty="0"/>
              <a:t>Pacjent mierzy poziom cukru w domu, a dane przesyłane są do aplikacji (np. </a:t>
            </a:r>
            <a:r>
              <a:rPr lang="pl-PL" sz="2800" b="1" dirty="0" err="1"/>
              <a:t>GlucoContro</a:t>
            </a:r>
            <a:r>
              <a:rPr lang="pl-PL" sz="2800" dirty="0"/>
              <a:t>)</a:t>
            </a:r>
          </a:p>
          <a:p>
            <a:pPr>
              <a:buFont typeface="Arial" panose="020B0604020202020204" pitchFamily="34" charset="0"/>
              <a:buChar char="•"/>
            </a:pPr>
            <a:r>
              <a:rPr lang="en-US" sz="2800" dirty="0"/>
              <a:t> </a:t>
            </a:r>
            <a:r>
              <a:rPr lang="pl-PL" sz="2800" dirty="0"/>
              <a:t>Można je udostępnić lekarzowi przez Internetowe Konto Pacjenta lub e-mail</a:t>
            </a:r>
            <a:br>
              <a:rPr lang="pl-PL" sz="2800" dirty="0"/>
            </a:br>
            <a:r>
              <a:rPr lang="pl-PL" sz="2800" dirty="0"/>
              <a:t>👉 Stosowane w opiece diabetologicznej prywatnie oraz w wybranych programach samorządowych (np. pilotaże w woj. mazowieckim i śląskim)</a:t>
            </a:r>
          </a:p>
        </p:txBody>
      </p:sp>
      <p:pic>
        <p:nvPicPr>
          <p:cNvPr id="2" name="Picture 1" descr="A blue flag with yellow stars&#10;&#10;Description automatically generated">
            <a:extLst>
              <a:ext uri="{FF2B5EF4-FFF2-40B4-BE49-F238E27FC236}">
                <a16:creationId xmlns:a16="http://schemas.microsoft.com/office/drawing/2014/main" id="{9BFE53BC-E8E6-FCB2-CACA-1C9A306690EC}"/>
              </a:ext>
            </a:extLst>
          </p:cNvPr>
          <p:cNvPicPr>
            <a:picLocks noChangeAspect="1"/>
          </p:cNvPicPr>
          <p:nvPr/>
        </p:nvPicPr>
        <p:blipFill>
          <a:blip r:embed="rId2"/>
          <a:stretch>
            <a:fillRect/>
          </a:stretch>
        </p:blipFill>
        <p:spPr>
          <a:xfrm>
            <a:off x="12740025" y="0"/>
            <a:ext cx="1764018" cy="1787280"/>
          </a:xfrm>
          <a:prstGeom prst="rect">
            <a:avLst/>
          </a:prstGeom>
        </p:spPr>
      </p:pic>
      <p:pic>
        <p:nvPicPr>
          <p:cNvPr id="4" name="Picture 17">
            <a:extLst>
              <a:ext uri="{FF2B5EF4-FFF2-40B4-BE49-F238E27FC236}">
                <a16:creationId xmlns:a16="http://schemas.microsoft.com/office/drawing/2014/main" id="{EFEEF7AD-16FA-3574-0E80-F71DA8F43E45}"/>
              </a:ext>
            </a:extLst>
          </p:cNvPr>
          <p:cNvPicPr>
            <a:picLocks noChangeAspect="1"/>
          </p:cNvPicPr>
          <p:nvPr/>
        </p:nvPicPr>
        <p:blipFill>
          <a:blip r:embed="rId3"/>
          <a:stretch>
            <a:fillRect/>
          </a:stretch>
        </p:blipFill>
        <p:spPr>
          <a:xfrm>
            <a:off x="13002892" y="7207454"/>
            <a:ext cx="1269162" cy="729768"/>
          </a:xfrm>
          <a:prstGeom prst="rect">
            <a:avLst/>
          </a:prstGeom>
        </p:spPr>
      </p:pic>
    </p:spTree>
    <p:extLst>
      <p:ext uri="{BB962C8B-B14F-4D97-AF65-F5344CB8AC3E}">
        <p14:creationId xmlns:p14="http://schemas.microsoft.com/office/powerpoint/2010/main" val="19274788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FEA2C17-C18F-6B24-27F4-097C245F5A3E}"/>
              </a:ext>
            </a:extLst>
          </p:cNvPr>
          <p:cNvSpPr txBox="1"/>
          <p:nvPr/>
        </p:nvSpPr>
        <p:spPr>
          <a:xfrm>
            <a:off x="552965" y="494100"/>
            <a:ext cx="11096368" cy="769441"/>
          </a:xfrm>
          <a:prstGeom prst="rect">
            <a:avLst/>
          </a:prstGeom>
          <a:noFill/>
        </p:spPr>
        <p:txBody>
          <a:bodyPr wrap="square">
            <a:spAutoFit/>
          </a:bodyPr>
          <a:lstStyle/>
          <a:p>
            <a:r>
              <a:rPr lang="pl-PL" sz="4400"/>
              <a:t>🛒 </a:t>
            </a:r>
            <a:r>
              <a:rPr lang="pl-PL" sz="4400" b="1">
                <a:solidFill>
                  <a:schemeClr val="accent6">
                    <a:lumMod val="75000"/>
                  </a:schemeClr>
                </a:solidFill>
              </a:rPr>
              <a:t>Jak robić zakupy online – krok po kroku</a:t>
            </a:r>
            <a:endParaRPr lang="uk-UA" sz="4400" b="1">
              <a:solidFill>
                <a:schemeClr val="accent6">
                  <a:lumMod val="75000"/>
                </a:schemeClr>
              </a:solidFill>
            </a:endParaRPr>
          </a:p>
        </p:txBody>
      </p:sp>
      <p:sp>
        <p:nvSpPr>
          <p:cNvPr id="7" name="TextBox 6">
            <a:extLst>
              <a:ext uri="{FF2B5EF4-FFF2-40B4-BE49-F238E27FC236}">
                <a16:creationId xmlns:a16="http://schemas.microsoft.com/office/drawing/2014/main" id="{40665E5B-FD1D-38C1-1B03-40C22AF43FCF}"/>
              </a:ext>
            </a:extLst>
          </p:cNvPr>
          <p:cNvSpPr txBox="1"/>
          <p:nvPr/>
        </p:nvSpPr>
        <p:spPr>
          <a:xfrm>
            <a:off x="654909" y="1949959"/>
            <a:ext cx="13184660" cy="1815882"/>
          </a:xfrm>
          <a:prstGeom prst="rect">
            <a:avLst/>
          </a:prstGeom>
          <a:noFill/>
        </p:spPr>
        <p:txBody>
          <a:bodyPr wrap="square">
            <a:spAutoFit/>
          </a:bodyPr>
          <a:lstStyle/>
          <a:p>
            <a:pPr>
              <a:buNone/>
            </a:pPr>
            <a:r>
              <a:rPr lang="uk-UA" sz="2800" b="1"/>
              <a:t>📍 </a:t>
            </a:r>
            <a:r>
              <a:rPr lang="en-US" sz="2800" b="1"/>
              <a:t>Gdzie można kupować?</a:t>
            </a:r>
          </a:p>
          <a:p>
            <a:pPr>
              <a:buNone/>
            </a:pPr>
            <a:r>
              <a:rPr lang="uk-UA" sz="2800"/>
              <a:t>✅ </a:t>
            </a:r>
            <a:r>
              <a:rPr lang="en-US" sz="2800"/>
              <a:t>Supermarkety online:</a:t>
            </a:r>
            <a:r>
              <a:rPr lang="pl-PL" sz="2800"/>
              <a:t> </a:t>
            </a:r>
            <a:r>
              <a:rPr lang="en-US" sz="2800"/>
              <a:t>Auchan, Carrefour, Lidl </a:t>
            </a:r>
            <a:endParaRPr lang="pl-PL" sz="2800"/>
          </a:p>
          <a:p>
            <a:pPr>
              <a:buNone/>
            </a:pPr>
            <a:r>
              <a:rPr lang="uk-UA" sz="2800"/>
              <a:t>✅ </a:t>
            </a:r>
            <a:r>
              <a:rPr lang="en-US" sz="2800"/>
              <a:t>Duże sklepy internetowe:</a:t>
            </a:r>
            <a:r>
              <a:rPr lang="pl-PL" sz="2800"/>
              <a:t> </a:t>
            </a:r>
            <a:r>
              <a:rPr lang="en-US" sz="2800"/>
              <a:t> Allegro, Empik, Media Expert</a:t>
            </a:r>
          </a:p>
          <a:p>
            <a:r>
              <a:rPr lang="uk-UA" sz="2800"/>
              <a:t>✅ </a:t>
            </a:r>
            <a:r>
              <a:rPr lang="en-US" sz="2800"/>
              <a:t>Sklepy specjalistyczne:</a:t>
            </a:r>
            <a:r>
              <a:rPr lang="pl-PL" sz="2800"/>
              <a:t> </a:t>
            </a:r>
            <a:r>
              <a:rPr lang="en-US" sz="2800"/>
              <a:t>Apteki internetowe, drogerie</a:t>
            </a:r>
          </a:p>
        </p:txBody>
      </p:sp>
      <p:sp>
        <p:nvSpPr>
          <p:cNvPr id="9" name="TextBox 8">
            <a:extLst>
              <a:ext uri="{FF2B5EF4-FFF2-40B4-BE49-F238E27FC236}">
                <a16:creationId xmlns:a16="http://schemas.microsoft.com/office/drawing/2014/main" id="{00ED5B03-4041-D4E4-AAA5-CD953A1646DC}"/>
              </a:ext>
            </a:extLst>
          </p:cNvPr>
          <p:cNvSpPr txBox="1"/>
          <p:nvPr/>
        </p:nvSpPr>
        <p:spPr>
          <a:xfrm>
            <a:off x="654908" y="4313982"/>
            <a:ext cx="10892483" cy="2677656"/>
          </a:xfrm>
          <a:prstGeom prst="rect">
            <a:avLst/>
          </a:prstGeom>
          <a:noFill/>
        </p:spPr>
        <p:txBody>
          <a:bodyPr wrap="square">
            <a:spAutoFit/>
          </a:bodyPr>
          <a:lstStyle/>
          <a:p>
            <a:pPr>
              <a:buNone/>
            </a:pPr>
            <a:r>
              <a:rPr lang="pl-PL" sz="2800" b="1"/>
              <a:t>📦 Jak to działa?</a:t>
            </a:r>
          </a:p>
          <a:p>
            <a:pPr>
              <a:buFont typeface="+mj-lt"/>
              <a:buAutoNum type="arabicPeriod"/>
            </a:pPr>
            <a:r>
              <a:rPr lang="pl-PL" sz="2800" b="1"/>
              <a:t> Wybierz sklep</a:t>
            </a:r>
            <a:r>
              <a:rPr lang="pl-PL" sz="2800"/>
              <a:t> i wejdź na jego stronę (np. </a:t>
            </a:r>
            <a:r>
              <a:rPr lang="pl-PL" sz="2800">
                <a:hlinkClick r:id="rId2"/>
              </a:rPr>
              <a:t>www.allegro.pl</a:t>
            </a:r>
            <a:r>
              <a:rPr lang="pl-PL" sz="2800"/>
              <a:t>)</a:t>
            </a:r>
          </a:p>
          <a:p>
            <a:pPr>
              <a:buFont typeface="+mj-lt"/>
              <a:buAutoNum type="arabicPeriod"/>
            </a:pPr>
            <a:r>
              <a:rPr lang="pl-PL" sz="2800" b="1"/>
              <a:t> Znajdź produkt</a:t>
            </a:r>
            <a:r>
              <a:rPr lang="pl-PL" sz="2800"/>
              <a:t> i kliknij „Dodaj do koszyka”</a:t>
            </a:r>
          </a:p>
          <a:p>
            <a:pPr>
              <a:buFont typeface="+mj-lt"/>
              <a:buAutoNum type="arabicPeriod"/>
            </a:pPr>
            <a:r>
              <a:rPr lang="pl-PL" sz="2800" b="1"/>
              <a:t> Przejdź do koszyka</a:t>
            </a:r>
            <a:r>
              <a:rPr lang="pl-PL" sz="2800"/>
              <a:t> i kliknij „Zamów”</a:t>
            </a:r>
          </a:p>
          <a:p>
            <a:pPr>
              <a:buFont typeface="+mj-lt"/>
              <a:buAutoNum type="arabicPeriod"/>
            </a:pPr>
            <a:r>
              <a:rPr lang="pl-PL" sz="2800" b="1"/>
              <a:t> Podaj adres dostawy</a:t>
            </a:r>
            <a:r>
              <a:rPr lang="pl-PL" sz="2800"/>
              <a:t> i wybierz sposób płatności</a:t>
            </a:r>
          </a:p>
          <a:p>
            <a:pPr>
              <a:buFont typeface="+mj-lt"/>
              <a:buAutoNum type="arabicPeriod"/>
            </a:pPr>
            <a:r>
              <a:rPr lang="pl-PL" sz="2800" b="1"/>
              <a:t> Potwierdź zamówienie</a:t>
            </a:r>
            <a:r>
              <a:rPr lang="pl-PL" sz="2800"/>
              <a:t> – gotowe!</a:t>
            </a:r>
          </a:p>
        </p:txBody>
      </p:sp>
      <p:sp>
        <p:nvSpPr>
          <p:cNvPr id="11" name="TextBox 10">
            <a:extLst>
              <a:ext uri="{FF2B5EF4-FFF2-40B4-BE49-F238E27FC236}">
                <a16:creationId xmlns:a16="http://schemas.microsoft.com/office/drawing/2014/main" id="{668BB6C1-F260-624C-F1C2-46DD0286BC23}"/>
              </a:ext>
            </a:extLst>
          </p:cNvPr>
          <p:cNvSpPr txBox="1"/>
          <p:nvPr/>
        </p:nvSpPr>
        <p:spPr>
          <a:xfrm>
            <a:off x="654908" y="7460677"/>
            <a:ext cx="10892482" cy="523220"/>
          </a:xfrm>
          <a:prstGeom prst="rect">
            <a:avLst/>
          </a:prstGeom>
          <a:noFill/>
        </p:spPr>
        <p:txBody>
          <a:bodyPr wrap="square">
            <a:spAutoFit/>
          </a:bodyPr>
          <a:lstStyle/>
          <a:p>
            <a:r>
              <a:rPr lang="pl-PL" sz="2800"/>
              <a:t>📲 W wielu sklepach można także zamawiać przez </a:t>
            </a:r>
            <a:r>
              <a:rPr lang="pl-PL" sz="2800" b="1"/>
              <a:t>aplikacje mobilne</a:t>
            </a:r>
            <a:endParaRPr lang="uk-UA" sz="2800"/>
          </a:p>
        </p:txBody>
      </p:sp>
      <p:pic>
        <p:nvPicPr>
          <p:cNvPr id="2" name="Picture 1" descr="A blue flag with yellow stars&#10;&#10;Description automatically generated">
            <a:extLst>
              <a:ext uri="{FF2B5EF4-FFF2-40B4-BE49-F238E27FC236}">
                <a16:creationId xmlns:a16="http://schemas.microsoft.com/office/drawing/2014/main" id="{512E281E-1767-FA3A-7A17-46FE5082650A}"/>
              </a:ext>
            </a:extLst>
          </p:cNvPr>
          <p:cNvPicPr>
            <a:picLocks noChangeAspect="1"/>
          </p:cNvPicPr>
          <p:nvPr/>
        </p:nvPicPr>
        <p:blipFill>
          <a:blip r:embed="rId3"/>
          <a:stretch>
            <a:fillRect/>
          </a:stretch>
        </p:blipFill>
        <p:spPr>
          <a:xfrm>
            <a:off x="12711287" y="-14820"/>
            <a:ext cx="1764018" cy="1787280"/>
          </a:xfrm>
          <a:prstGeom prst="rect">
            <a:avLst/>
          </a:prstGeom>
        </p:spPr>
      </p:pic>
      <p:pic>
        <p:nvPicPr>
          <p:cNvPr id="4" name="Image 0" descr="preencoded.png"/>
          <p:cNvPicPr>
            <a:picLocks noChangeAspect="1"/>
          </p:cNvPicPr>
          <p:nvPr/>
        </p:nvPicPr>
        <p:blipFill>
          <a:blip r:embed="rId4"/>
          <a:stretch>
            <a:fillRect/>
          </a:stretch>
        </p:blipFill>
        <p:spPr>
          <a:xfrm>
            <a:off x="10093808" y="2133609"/>
            <a:ext cx="2907163" cy="4360745"/>
          </a:xfrm>
          <a:custGeom>
            <a:avLst/>
            <a:gdLst>
              <a:gd name="connsiteX0" fmla="*/ 0 w 2907163"/>
              <a:gd name="connsiteY0" fmla="*/ 0 h 4360745"/>
              <a:gd name="connsiteX1" fmla="*/ 581433 w 2907163"/>
              <a:gd name="connsiteY1" fmla="*/ 0 h 4360745"/>
              <a:gd name="connsiteX2" fmla="*/ 1162865 w 2907163"/>
              <a:gd name="connsiteY2" fmla="*/ 0 h 4360745"/>
              <a:gd name="connsiteX3" fmla="*/ 1686155 w 2907163"/>
              <a:gd name="connsiteY3" fmla="*/ 0 h 4360745"/>
              <a:gd name="connsiteX4" fmla="*/ 2238516 w 2907163"/>
              <a:gd name="connsiteY4" fmla="*/ 0 h 4360745"/>
              <a:gd name="connsiteX5" fmla="*/ 2907163 w 2907163"/>
              <a:gd name="connsiteY5" fmla="*/ 0 h 4360745"/>
              <a:gd name="connsiteX6" fmla="*/ 2907163 w 2907163"/>
              <a:gd name="connsiteY6" fmla="*/ 414271 h 4360745"/>
              <a:gd name="connsiteX7" fmla="*/ 2907163 w 2907163"/>
              <a:gd name="connsiteY7" fmla="*/ 872149 h 4360745"/>
              <a:gd name="connsiteX8" fmla="*/ 2907163 w 2907163"/>
              <a:gd name="connsiteY8" fmla="*/ 1286420 h 4360745"/>
              <a:gd name="connsiteX9" fmla="*/ 2907163 w 2907163"/>
              <a:gd name="connsiteY9" fmla="*/ 1875120 h 4360745"/>
              <a:gd name="connsiteX10" fmla="*/ 2907163 w 2907163"/>
              <a:gd name="connsiteY10" fmla="*/ 2289391 h 4360745"/>
              <a:gd name="connsiteX11" fmla="*/ 2907163 w 2907163"/>
              <a:gd name="connsiteY11" fmla="*/ 2834484 h 4360745"/>
              <a:gd name="connsiteX12" fmla="*/ 2907163 w 2907163"/>
              <a:gd name="connsiteY12" fmla="*/ 3335970 h 4360745"/>
              <a:gd name="connsiteX13" fmla="*/ 2907163 w 2907163"/>
              <a:gd name="connsiteY13" fmla="*/ 3837456 h 4360745"/>
              <a:gd name="connsiteX14" fmla="*/ 2907163 w 2907163"/>
              <a:gd name="connsiteY14" fmla="*/ 4360745 h 4360745"/>
              <a:gd name="connsiteX15" fmla="*/ 2383874 w 2907163"/>
              <a:gd name="connsiteY15" fmla="*/ 4360745 h 4360745"/>
              <a:gd name="connsiteX16" fmla="*/ 1889656 w 2907163"/>
              <a:gd name="connsiteY16" fmla="*/ 4360745 h 4360745"/>
              <a:gd name="connsiteX17" fmla="*/ 1395438 w 2907163"/>
              <a:gd name="connsiteY17" fmla="*/ 4360745 h 4360745"/>
              <a:gd name="connsiteX18" fmla="*/ 843077 w 2907163"/>
              <a:gd name="connsiteY18" fmla="*/ 4360745 h 4360745"/>
              <a:gd name="connsiteX19" fmla="*/ 0 w 2907163"/>
              <a:gd name="connsiteY19" fmla="*/ 4360745 h 4360745"/>
              <a:gd name="connsiteX20" fmla="*/ 0 w 2907163"/>
              <a:gd name="connsiteY20" fmla="*/ 3772044 h 4360745"/>
              <a:gd name="connsiteX21" fmla="*/ 0 w 2907163"/>
              <a:gd name="connsiteY21" fmla="*/ 3183344 h 4360745"/>
              <a:gd name="connsiteX22" fmla="*/ 0 w 2907163"/>
              <a:gd name="connsiteY22" fmla="*/ 2638251 h 4360745"/>
              <a:gd name="connsiteX23" fmla="*/ 0 w 2907163"/>
              <a:gd name="connsiteY23" fmla="*/ 2049550 h 4360745"/>
              <a:gd name="connsiteX24" fmla="*/ 0 w 2907163"/>
              <a:gd name="connsiteY24" fmla="*/ 1591672 h 4360745"/>
              <a:gd name="connsiteX25" fmla="*/ 0 w 2907163"/>
              <a:gd name="connsiteY25" fmla="*/ 1090186 h 4360745"/>
              <a:gd name="connsiteX26" fmla="*/ 0 w 2907163"/>
              <a:gd name="connsiteY26" fmla="*/ 545093 h 4360745"/>
              <a:gd name="connsiteX27" fmla="*/ 0 w 2907163"/>
              <a:gd name="connsiteY27" fmla="*/ 0 h 4360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907163" h="4360745" fill="none" extrusionOk="0">
                <a:moveTo>
                  <a:pt x="0" y="0"/>
                </a:moveTo>
                <a:cubicBezTo>
                  <a:pt x="192923" y="-66329"/>
                  <a:pt x="375868" y="11692"/>
                  <a:pt x="581433" y="0"/>
                </a:cubicBezTo>
                <a:cubicBezTo>
                  <a:pt x="786998" y="-11692"/>
                  <a:pt x="926041" y="46162"/>
                  <a:pt x="1162865" y="0"/>
                </a:cubicBezTo>
                <a:cubicBezTo>
                  <a:pt x="1399689" y="-46162"/>
                  <a:pt x="1492604" y="25008"/>
                  <a:pt x="1686155" y="0"/>
                </a:cubicBezTo>
                <a:cubicBezTo>
                  <a:pt x="1879706" y="-25008"/>
                  <a:pt x="2084853" y="50289"/>
                  <a:pt x="2238516" y="0"/>
                </a:cubicBezTo>
                <a:cubicBezTo>
                  <a:pt x="2392179" y="-50289"/>
                  <a:pt x="2646168" y="35321"/>
                  <a:pt x="2907163" y="0"/>
                </a:cubicBezTo>
                <a:cubicBezTo>
                  <a:pt x="2955901" y="183783"/>
                  <a:pt x="2890414" y="292051"/>
                  <a:pt x="2907163" y="414271"/>
                </a:cubicBezTo>
                <a:cubicBezTo>
                  <a:pt x="2923912" y="536491"/>
                  <a:pt x="2855612" y="733322"/>
                  <a:pt x="2907163" y="872149"/>
                </a:cubicBezTo>
                <a:cubicBezTo>
                  <a:pt x="2958714" y="1010976"/>
                  <a:pt x="2879286" y="1082473"/>
                  <a:pt x="2907163" y="1286420"/>
                </a:cubicBezTo>
                <a:cubicBezTo>
                  <a:pt x="2935040" y="1490367"/>
                  <a:pt x="2839220" y="1716333"/>
                  <a:pt x="2907163" y="1875120"/>
                </a:cubicBezTo>
                <a:cubicBezTo>
                  <a:pt x="2975106" y="2033907"/>
                  <a:pt x="2907162" y="2194070"/>
                  <a:pt x="2907163" y="2289391"/>
                </a:cubicBezTo>
                <a:cubicBezTo>
                  <a:pt x="2907164" y="2384712"/>
                  <a:pt x="2902954" y="2592055"/>
                  <a:pt x="2907163" y="2834484"/>
                </a:cubicBezTo>
                <a:cubicBezTo>
                  <a:pt x="2911372" y="3076914"/>
                  <a:pt x="2883861" y="3098978"/>
                  <a:pt x="2907163" y="3335970"/>
                </a:cubicBezTo>
                <a:cubicBezTo>
                  <a:pt x="2930465" y="3572962"/>
                  <a:pt x="2877647" y="3591817"/>
                  <a:pt x="2907163" y="3837456"/>
                </a:cubicBezTo>
                <a:cubicBezTo>
                  <a:pt x="2936679" y="4083095"/>
                  <a:pt x="2900895" y="4215164"/>
                  <a:pt x="2907163" y="4360745"/>
                </a:cubicBezTo>
                <a:cubicBezTo>
                  <a:pt x="2742810" y="4404019"/>
                  <a:pt x="2635415" y="4311938"/>
                  <a:pt x="2383874" y="4360745"/>
                </a:cubicBezTo>
                <a:cubicBezTo>
                  <a:pt x="2132333" y="4409552"/>
                  <a:pt x="1990143" y="4344317"/>
                  <a:pt x="1889656" y="4360745"/>
                </a:cubicBezTo>
                <a:cubicBezTo>
                  <a:pt x="1789169" y="4377173"/>
                  <a:pt x="1627047" y="4341171"/>
                  <a:pt x="1395438" y="4360745"/>
                </a:cubicBezTo>
                <a:cubicBezTo>
                  <a:pt x="1163829" y="4380319"/>
                  <a:pt x="1105132" y="4356282"/>
                  <a:pt x="843077" y="4360745"/>
                </a:cubicBezTo>
                <a:cubicBezTo>
                  <a:pt x="581022" y="4365208"/>
                  <a:pt x="279003" y="4332852"/>
                  <a:pt x="0" y="4360745"/>
                </a:cubicBezTo>
                <a:cubicBezTo>
                  <a:pt x="-33345" y="4140022"/>
                  <a:pt x="46530" y="3908313"/>
                  <a:pt x="0" y="3772044"/>
                </a:cubicBezTo>
                <a:cubicBezTo>
                  <a:pt x="-46530" y="3635775"/>
                  <a:pt x="2916" y="3471831"/>
                  <a:pt x="0" y="3183344"/>
                </a:cubicBezTo>
                <a:cubicBezTo>
                  <a:pt x="-2916" y="2894857"/>
                  <a:pt x="23219" y="2762133"/>
                  <a:pt x="0" y="2638251"/>
                </a:cubicBezTo>
                <a:cubicBezTo>
                  <a:pt x="-23219" y="2514369"/>
                  <a:pt x="39858" y="2292219"/>
                  <a:pt x="0" y="2049550"/>
                </a:cubicBezTo>
                <a:cubicBezTo>
                  <a:pt x="-39858" y="1806881"/>
                  <a:pt x="7626" y="1697644"/>
                  <a:pt x="0" y="1591672"/>
                </a:cubicBezTo>
                <a:cubicBezTo>
                  <a:pt x="-7626" y="1485700"/>
                  <a:pt x="25754" y="1255570"/>
                  <a:pt x="0" y="1090186"/>
                </a:cubicBezTo>
                <a:cubicBezTo>
                  <a:pt x="-25754" y="924802"/>
                  <a:pt x="6980" y="730804"/>
                  <a:pt x="0" y="545093"/>
                </a:cubicBezTo>
                <a:cubicBezTo>
                  <a:pt x="-6980" y="359382"/>
                  <a:pt x="20060" y="136468"/>
                  <a:pt x="0" y="0"/>
                </a:cubicBezTo>
                <a:close/>
              </a:path>
              <a:path w="2907163" h="4360745" stroke="0" extrusionOk="0">
                <a:moveTo>
                  <a:pt x="0" y="0"/>
                </a:moveTo>
                <a:cubicBezTo>
                  <a:pt x="167791" y="-45700"/>
                  <a:pt x="386722" y="51587"/>
                  <a:pt x="494218" y="0"/>
                </a:cubicBezTo>
                <a:cubicBezTo>
                  <a:pt x="601714" y="-51587"/>
                  <a:pt x="975894" y="11215"/>
                  <a:pt x="1104722" y="0"/>
                </a:cubicBezTo>
                <a:cubicBezTo>
                  <a:pt x="1233550" y="-11215"/>
                  <a:pt x="1441458" y="40774"/>
                  <a:pt x="1715226" y="0"/>
                </a:cubicBezTo>
                <a:cubicBezTo>
                  <a:pt x="1988994" y="-40774"/>
                  <a:pt x="1991542" y="54072"/>
                  <a:pt x="2209444" y="0"/>
                </a:cubicBezTo>
                <a:cubicBezTo>
                  <a:pt x="2427346" y="-54072"/>
                  <a:pt x="2667012" y="79920"/>
                  <a:pt x="2907163" y="0"/>
                </a:cubicBezTo>
                <a:cubicBezTo>
                  <a:pt x="2973168" y="290699"/>
                  <a:pt x="2884760" y="295517"/>
                  <a:pt x="2907163" y="588701"/>
                </a:cubicBezTo>
                <a:cubicBezTo>
                  <a:pt x="2929566" y="881885"/>
                  <a:pt x="2881944" y="874264"/>
                  <a:pt x="2907163" y="1002971"/>
                </a:cubicBezTo>
                <a:cubicBezTo>
                  <a:pt x="2932382" y="1131678"/>
                  <a:pt x="2843529" y="1362096"/>
                  <a:pt x="2907163" y="1548064"/>
                </a:cubicBezTo>
                <a:cubicBezTo>
                  <a:pt x="2970797" y="1734032"/>
                  <a:pt x="2893550" y="2036466"/>
                  <a:pt x="2907163" y="2180373"/>
                </a:cubicBezTo>
                <a:cubicBezTo>
                  <a:pt x="2920776" y="2324280"/>
                  <a:pt x="2886458" y="2659740"/>
                  <a:pt x="2907163" y="2812681"/>
                </a:cubicBezTo>
                <a:cubicBezTo>
                  <a:pt x="2927868" y="2965622"/>
                  <a:pt x="2880633" y="3217094"/>
                  <a:pt x="2907163" y="3444989"/>
                </a:cubicBezTo>
                <a:cubicBezTo>
                  <a:pt x="2933693" y="3672884"/>
                  <a:pt x="2902166" y="3748153"/>
                  <a:pt x="2907163" y="3859259"/>
                </a:cubicBezTo>
                <a:cubicBezTo>
                  <a:pt x="2912160" y="3970365"/>
                  <a:pt x="2866860" y="4220417"/>
                  <a:pt x="2907163" y="4360745"/>
                </a:cubicBezTo>
                <a:cubicBezTo>
                  <a:pt x="2780798" y="4429566"/>
                  <a:pt x="2590447" y="4291170"/>
                  <a:pt x="2325730" y="4360745"/>
                </a:cubicBezTo>
                <a:cubicBezTo>
                  <a:pt x="2061013" y="4430320"/>
                  <a:pt x="1906522" y="4351781"/>
                  <a:pt x="1686155" y="4360745"/>
                </a:cubicBezTo>
                <a:cubicBezTo>
                  <a:pt x="1465789" y="4369709"/>
                  <a:pt x="1352323" y="4331064"/>
                  <a:pt x="1133794" y="4360745"/>
                </a:cubicBezTo>
                <a:cubicBezTo>
                  <a:pt x="915265" y="4390426"/>
                  <a:pt x="766772" y="4307782"/>
                  <a:pt x="552361" y="4360745"/>
                </a:cubicBezTo>
                <a:cubicBezTo>
                  <a:pt x="337950" y="4413708"/>
                  <a:pt x="243100" y="4324717"/>
                  <a:pt x="0" y="4360745"/>
                </a:cubicBezTo>
                <a:cubicBezTo>
                  <a:pt x="-29117" y="4238085"/>
                  <a:pt x="54790" y="4018656"/>
                  <a:pt x="0" y="3902867"/>
                </a:cubicBezTo>
                <a:cubicBezTo>
                  <a:pt x="-54790" y="3787078"/>
                  <a:pt x="17004" y="3443181"/>
                  <a:pt x="0" y="3314166"/>
                </a:cubicBezTo>
                <a:cubicBezTo>
                  <a:pt x="-17004" y="3185151"/>
                  <a:pt x="8898" y="3063364"/>
                  <a:pt x="0" y="2856288"/>
                </a:cubicBezTo>
                <a:cubicBezTo>
                  <a:pt x="-8898" y="2649212"/>
                  <a:pt x="31634" y="2574751"/>
                  <a:pt x="0" y="2442017"/>
                </a:cubicBezTo>
                <a:cubicBezTo>
                  <a:pt x="-31634" y="2309283"/>
                  <a:pt x="6977" y="2174558"/>
                  <a:pt x="0" y="2027746"/>
                </a:cubicBezTo>
                <a:cubicBezTo>
                  <a:pt x="-6977" y="1880934"/>
                  <a:pt x="8391" y="1696398"/>
                  <a:pt x="0" y="1613476"/>
                </a:cubicBezTo>
                <a:cubicBezTo>
                  <a:pt x="-8391" y="1530554"/>
                  <a:pt x="9757" y="1404666"/>
                  <a:pt x="0" y="1199205"/>
                </a:cubicBezTo>
                <a:cubicBezTo>
                  <a:pt x="-9757" y="993744"/>
                  <a:pt x="6898" y="888023"/>
                  <a:pt x="0" y="610504"/>
                </a:cubicBezTo>
                <a:cubicBezTo>
                  <a:pt x="-6898" y="332985"/>
                  <a:pt x="7373" y="171095"/>
                  <a:pt x="0" y="0"/>
                </a:cubicBezTo>
                <a:close/>
              </a:path>
            </a:pathLst>
          </a:custGeom>
          <a:ln>
            <a:solidFill>
              <a:schemeClr val="tx1"/>
            </a:solidFill>
            <a:extLst>
              <a:ext uri="{C807C97D-BFC1-408E-A445-0C87EB9F89A2}">
                <ask:lineSketchStyleProps xmlns:ask="http://schemas.microsoft.com/office/drawing/2018/sketchyshapes" sd="2307597968">
                  <a:prstGeom prst="rect">
                    <a:avLst/>
                  </a:prstGeom>
                  <ask:type>
                    <ask:lineSketchScribble/>
                  </ask:type>
                </ask:lineSketchStyleProps>
              </a:ext>
            </a:extLst>
          </a:ln>
        </p:spPr>
      </p:pic>
      <p:pic>
        <p:nvPicPr>
          <p:cNvPr id="5" name="Picture 17">
            <a:extLst>
              <a:ext uri="{FF2B5EF4-FFF2-40B4-BE49-F238E27FC236}">
                <a16:creationId xmlns:a16="http://schemas.microsoft.com/office/drawing/2014/main" id="{DE06655C-C333-F143-C825-5DBD77B08499}"/>
              </a:ext>
            </a:extLst>
          </p:cNvPr>
          <p:cNvPicPr>
            <a:picLocks noChangeAspect="1"/>
          </p:cNvPicPr>
          <p:nvPr/>
        </p:nvPicPr>
        <p:blipFill>
          <a:blip r:embed="rId5"/>
          <a:stretch>
            <a:fillRect/>
          </a:stretch>
        </p:blipFill>
        <p:spPr>
          <a:xfrm>
            <a:off x="13088402" y="7357403"/>
            <a:ext cx="1269162" cy="729768"/>
          </a:xfrm>
          <a:prstGeom prst="rect">
            <a:avLst/>
          </a:prstGeom>
        </p:spPr>
      </p:pic>
    </p:spTree>
    <p:extLst>
      <p:ext uri="{BB962C8B-B14F-4D97-AF65-F5344CB8AC3E}">
        <p14:creationId xmlns:p14="http://schemas.microsoft.com/office/powerpoint/2010/main" val="17709586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4890A45-AEB1-8820-8D88-2FC34A629EF9}"/>
              </a:ext>
            </a:extLst>
          </p:cNvPr>
          <p:cNvSpPr txBox="1"/>
          <p:nvPr/>
        </p:nvSpPr>
        <p:spPr>
          <a:xfrm>
            <a:off x="1260389" y="1969855"/>
            <a:ext cx="11108724" cy="4647426"/>
          </a:xfrm>
          <a:prstGeom prst="rect">
            <a:avLst/>
          </a:prstGeom>
          <a:noFill/>
        </p:spPr>
        <p:txBody>
          <a:bodyPr wrap="square">
            <a:spAutoFit/>
          </a:bodyPr>
          <a:lstStyle/>
          <a:p>
            <a:pPr>
              <a:buNone/>
            </a:pPr>
            <a:r>
              <a:rPr lang="pl-PL" sz="4000" b="1"/>
              <a:t>🔐 </a:t>
            </a:r>
            <a:r>
              <a:rPr lang="pl-PL" sz="4000" b="1">
                <a:solidFill>
                  <a:srgbClr val="C00000"/>
                </a:solidFill>
              </a:rPr>
              <a:t>Na co uważać?</a:t>
            </a:r>
          </a:p>
          <a:p>
            <a:pPr>
              <a:buNone/>
            </a:pPr>
            <a:endParaRPr lang="pl-PL" sz="3200" b="1"/>
          </a:p>
          <a:p>
            <a:r>
              <a:rPr lang="pl-PL" sz="3200"/>
              <a:t>⚠️ Sprawdzaj, czy strona zaczyna się od </a:t>
            </a:r>
            <a:r>
              <a:rPr lang="pl-PL" sz="3200" b="1"/>
              <a:t>https://</a:t>
            </a:r>
          </a:p>
          <a:p>
            <a:br>
              <a:rPr lang="pl-PL" sz="3200"/>
            </a:br>
            <a:r>
              <a:rPr lang="pl-PL" sz="3200"/>
              <a:t>⚠️ Nie rób zakupów na nieznanych stronach bez opinii</a:t>
            </a:r>
          </a:p>
          <a:p>
            <a:br>
              <a:rPr lang="pl-PL" sz="3200"/>
            </a:br>
            <a:r>
              <a:rPr lang="pl-PL" sz="3200"/>
              <a:t>⚠️ Nie podawaj danych karty, jeśli nie jesteś pewien sklepu</a:t>
            </a:r>
          </a:p>
          <a:p>
            <a:br>
              <a:rPr lang="pl-PL" sz="3200"/>
            </a:br>
            <a:r>
              <a:rPr lang="pl-PL" sz="3200"/>
              <a:t>⚠️ Zawsze zapisuj potwierdzenie zamówienia</a:t>
            </a:r>
          </a:p>
        </p:txBody>
      </p:sp>
      <p:pic>
        <p:nvPicPr>
          <p:cNvPr id="2" name="Picture 1" descr="A blue flag with yellow stars&#10;&#10;Description automatically generated">
            <a:extLst>
              <a:ext uri="{FF2B5EF4-FFF2-40B4-BE49-F238E27FC236}">
                <a16:creationId xmlns:a16="http://schemas.microsoft.com/office/drawing/2014/main" id="{20DB0AC9-9965-DE29-047A-A37F6065FAF8}"/>
              </a:ext>
            </a:extLst>
          </p:cNvPr>
          <p:cNvPicPr>
            <a:picLocks noChangeAspect="1"/>
          </p:cNvPicPr>
          <p:nvPr/>
        </p:nvPicPr>
        <p:blipFill>
          <a:blip r:embed="rId2"/>
          <a:stretch>
            <a:fillRect/>
          </a:stretch>
        </p:blipFill>
        <p:spPr>
          <a:xfrm>
            <a:off x="239296" y="0"/>
            <a:ext cx="1764018" cy="1787280"/>
          </a:xfrm>
          <a:prstGeom prst="rect">
            <a:avLst/>
          </a:prstGeom>
        </p:spPr>
      </p:pic>
      <p:pic>
        <p:nvPicPr>
          <p:cNvPr id="5" name="Picture 4" descr="A red and white triangle sign with a black exclamation mark&#10;&#10;AI-generated content may be incorrect.">
            <a:extLst>
              <a:ext uri="{FF2B5EF4-FFF2-40B4-BE49-F238E27FC236}">
                <a16:creationId xmlns:a16="http://schemas.microsoft.com/office/drawing/2014/main" id="{5F85C143-745A-B201-E8CC-83B33539814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1429357" y="648543"/>
            <a:ext cx="2644990" cy="2286186"/>
          </a:xfrm>
          <a:prstGeom prst="rect">
            <a:avLst/>
          </a:prstGeom>
        </p:spPr>
      </p:pic>
      <p:pic>
        <p:nvPicPr>
          <p:cNvPr id="4" name="Picture 17">
            <a:extLst>
              <a:ext uri="{FF2B5EF4-FFF2-40B4-BE49-F238E27FC236}">
                <a16:creationId xmlns:a16="http://schemas.microsoft.com/office/drawing/2014/main" id="{5F7185A0-FFAD-BB37-32A8-616E29AE6875}"/>
              </a:ext>
            </a:extLst>
          </p:cNvPr>
          <p:cNvPicPr>
            <a:picLocks noChangeAspect="1"/>
          </p:cNvPicPr>
          <p:nvPr/>
        </p:nvPicPr>
        <p:blipFill>
          <a:blip r:embed="rId5"/>
          <a:stretch>
            <a:fillRect/>
          </a:stretch>
        </p:blipFill>
        <p:spPr>
          <a:xfrm>
            <a:off x="13024607" y="7216173"/>
            <a:ext cx="1269162" cy="729768"/>
          </a:xfrm>
          <a:prstGeom prst="rect">
            <a:avLst/>
          </a:prstGeom>
        </p:spPr>
      </p:pic>
    </p:spTree>
    <p:extLst>
      <p:ext uri="{BB962C8B-B14F-4D97-AF65-F5344CB8AC3E}">
        <p14:creationId xmlns:p14="http://schemas.microsoft.com/office/powerpoint/2010/main" val="15998627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E8C66C4-8670-676E-5108-EA078A0E925E}"/>
              </a:ext>
            </a:extLst>
          </p:cNvPr>
          <p:cNvSpPr txBox="1"/>
          <p:nvPr/>
        </p:nvSpPr>
        <p:spPr>
          <a:xfrm>
            <a:off x="2323069" y="420815"/>
            <a:ext cx="10330249" cy="769441"/>
          </a:xfrm>
          <a:prstGeom prst="rect">
            <a:avLst/>
          </a:prstGeom>
          <a:noFill/>
        </p:spPr>
        <p:txBody>
          <a:bodyPr wrap="square">
            <a:spAutoFit/>
          </a:bodyPr>
          <a:lstStyle/>
          <a:p>
            <a:r>
              <a:rPr lang="pl-PL" sz="4400">
                <a:solidFill>
                  <a:srgbClr val="C00000"/>
                </a:solidFill>
              </a:rPr>
              <a:t>🛍️ Sklepy online przyjazne dla seniorów</a:t>
            </a:r>
            <a:endParaRPr lang="uk-UA" sz="4400">
              <a:solidFill>
                <a:srgbClr val="C00000"/>
              </a:solidFill>
            </a:endParaRPr>
          </a:p>
        </p:txBody>
      </p:sp>
      <p:sp>
        <p:nvSpPr>
          <p:cNvPr id="5" name="TextBox 4">
            <a:extLst>
              <a:ext uri="{FF2B5EF4-FFF2-40B4-BE49-F238E27FC236}">
                <a16:creationId xmlns:a16="http://schemas.microsoft.com/office/drawing/2014/main" id="{5548FA90-8020-34F5-9A70-8CCDF5D4B8EB}"/>
              </a:ext>
            </a:extLst>
          </p:cNvPr>
          <p:cNvSpPr txBox="1"/>
          <p:nvPr/>
        </p:nvSpPr>
        <p:spPr>
          <a:xfrm>
            <a:off x="949925" y="1698754"/>
            <a:ext cx="13581621" cy="6124754"/>
          </a:xfrm>
          <a:prstGeom prst="rect">
            <a:avLst/>
          </a:prstGeom>
          <a:noFill/>
        </p:spPr>
        <p:txBody>
          <a:bodyPr wrap="square">
            <a:spAutoFit/>
          </a:bodyPr>
          <a:lstStyle/>
          <a:p>
            <a:pPr algn="ctr">
              <a:buNone/>
            </a:pPr>
            <a:r>
              <a:rPr lang="pl-PL" sz="2800" b="1">
                <a:solidFill>
                  <a:schemeClr val="accent6">
                    <a:lumMod val="75000"/>
                  </a:schemeClr>
                </a:solidFill>
              </a:rPr>
              <a:t>🥦 Supermarkety spożywcze z dostawą do domu:</a:t>
            </a:r>
          </a:p>
          <a:p>
            <a:pPr algn="ctr">
              <a:buNone/>
            </a:pPr>
            <a:endParaRPr lang="pl-PL" sz="2800" b="1"/>
          </a:p>
          <a:p>
            <a:pPr>
              <a:buNone/>
            </a:pPr>
            <a:r>
              <a:rPr lang="pl-PL" sz="2800"/>
              <a:t>✅ </a:t>
            </a:r>
            <a:r>
              <a:rPr lang="pl-PL" sz="2800" b="1"/>
              <a:t>Frisco.pl</a:t>
            </a:r>
            <a:r>
              <a:rPr lang="pl-PL" sz="2800"/>
              <a:t> – bardzo intuicyjny interfejs, można zamówić codzienne zakupy z dostawą</a:t>
            </a:r>
          </a:p>
          <a:p>
            <a:pPr>
              <a:buNone/>
            </a:pPr>
            <a:br>
              <a:rPr lang="pl-PL" sz="2800"/>
            </a:br>
            <a:r>
              <a:rPr lang="pl-PL" sz="2800"/>
              <a:t>✅ </a:t>
            </a:r>
            <a:r>
              <a:rPr lang="pl-PL" sz="2800" b="1"/>
              <a:t>Auchan Direct</a:t>
            </a:r>
            <a:r>
              <a:rPr lang="pl-PL" sz="2800"/>
              <a:t> – zamawianie spożywki i chemii, również telefonicznie </a:t>
            </a:r>
          </a:p>
          <a:p>
            <a:pPr>
              <a:buNone/>
            </a:pPr>
            <a:endParaRPr lang="pl-PL" sz="2800"/>
          </a:p>
          <a:p>
            <a:pPr>
              <a:buNone/>
            </a:pPr>
            <a:r>
              <a:rPr lang="pl-PL" sz="2800"/>
              <a:t>✅ </a:t>
            </a:r>
            <a:r>
              <a:rPr lang="pl-PL" sz="2800" b="1"/>
              <a:t>Carrefour Online</a:t>
            </a:r>
            <a:r>
              <a:rPr lang="pl-PL" sz="2800"/>
              <a:t> – szeroki wybór, opcja dostawy z lokalnego sklepu</a:t>
            </a:r>
          </a:p>
          <a:p>
            <a:pPr>
              <a:buNone/>
            </a:pPr>
            <a:endParaRPr lang="pl-PL" sz="2800" b="1"/>
          </a:p>
          <a:p>
            <a:pPr algn="ctr">
              <a:buNone/>
            </a:pPr>
            <a:r>
              <a:rPr lang="pl-PL" sz="2800" b="1">
                <a:solidFill>
                  <a:schemeClr val="accent6">
                    <a:lumMod val="75000"/>
                  </a:schemeClr>
                </a:solidFill>
              </a:rPr>
              <a:t>💊 Apteki internetowe:</a:t>
            </a:r>
          </a:p>
          <a:p>
            <a:pPr algn="ctr">
              <a:buNone/>
            </a:pPr>
            <a:endParaRPr lang="pl-PL" sz="2800" b="1"/>
          </a:p>
          <a:p>
            <a:r>
              <a:rPr lang="pl-PL" sz="2800"/>
              <a:t>✅ </a:t>
            </a:r>
            <a:r>
              <a:rPr lang="pl-PL" sz="2800" b="1"/>
              <a:t>DOZ.pl (Dbam o Zdrowie)</a:t>
            </a:r>
            <a:r>
              <a:rPr lang="pl-PL" sz="2800"/>
              <a:t> – możliwość zamówienia leków do apteki lub z dostawą</a:t>
            </a:r>
          </a:p>
          <a:p>
            <a:br>
              <a:rPr lang="pl-PL" sz="2800"/>
            </a:br>
            <a:r>
              <a:rPr lang="pl-PL" sz="2800"/>
              <a:t>✅ </a:t>
            </a:r>
            <a:r>
              <a:rPr lang="pl-PL" sz="2800" b="1"/>
              <a:t>Gemini.pl</a:t>
            </a:r>
            <a:r>
              <a:rPr lang="pl-PL" sz="2800"/>
              <a:t> – łatwa obsługa, możliwość konsultacji z farmaceutą online</a:t>
            </a:r>
          </a:p>
          <a:p>
            <a:endParaRPr lang="pl-PL" sz="2800"/>
          </a:p>
        </p:txBody>
      </p:sp>
      <p:pic>
        <p:nvPicPr>
          <p:cNvPr id="2" name="Picture 1" descr="A blue flag with yellow stars&#10;&#10;Description automatically generated">
            <a:extLst>
              <a:ext uri="{FF2B5EF4-FFF2-40B4-BE49-F238E27FC236}">
                <a16:creationId xmlns:a16="http://schemas.microsoft.com/office/drawing/2014/main" id="{A0D5342E-5A2E-1709-CBF8-80866591A838}"/>
              </a:ext>
            </a:extLst>
          </p:cNvPr>
          <p:cNvPicPr>
            <a:picLocks noChangeAspect="1"/>
          </p:cNvPicPr>
          <p:nvPr/>
        </p:nvPicPr>
        <p:blipFill>
          <a:blip r:embed="rId2"/>
          <a:stretch>
            <a:fillRect/>
          </a:stretch>
        </p:blipFill>
        <p:spPr>
          <a:xfrm>
            <a:off x="213064" y="0"/>
            <a:ext cx="1764018" cy="1787280"/>
          </a:xfrm>
          <a:prstGeom prst="rect">
            <a:avLst/>
          </a:prstGeom>
        </p:spPr>
      </p:pic>
      <p:pic>
        <p:nvPicPr>
          <p:cNvPr id="4" name="Picture 17">
            <a:extLst>
              <a:ext uri="{FF2B5EF4-FFF2-40B4-BE49-F238E27FC236}">
                <a16:creationId xmlns:a16="http://schemas.microsoft.com/office/drawing/2014/main" id="{222431E7-D40E-9A5D-E22D-FB092D0A573A}"/>
              </a:ext>
            </a:extLst>
          </p:cNvPr>
          <p:cNvPicPr>
            <a:picLocks noChangeAspect="1"/>
          </p:cNvPicPr>
          <p:nvPr/>
        </p:nvPicPr>
        <p:blipFill>
          <a:blip r:embed="rId3"/>
          <a:stretch>
            <a:fillRect/>
          </a:stretch>
        </p:blipFill>
        <p:spPr>
          <a:xfrm>
            <a:off x="12811956" y="275025"/>
            <a:ext cx="1269162" cy="729768"/>
          </a:xfrm>
          <a:prstGeom prst="rect">
            <a:avLst/>
          </a:prstGeom>
        </p:spPr>
      </p:pic>
    </p:spTree>
    <p:extLst>
      <p:ext uri="{BB962C8B-B14F-4D97-AF65-F5344CB8AC3E}">
        <p14:creationId xmlns:p14="http://schemas.microsoft.com/office/powerpoint/2010/main" val="31159221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A80130-5B41-001D-B9F8-228BF60B934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AB59AFF-F6B6-3F1D-7B11-BD36ADD1E475}"/>
              </a:ext>
            </a:extLst>
          </p:cNvPr>
          <p:cNvSpPr txBox="1"/>
          <p:nvPr/>
        </p:nvSpPr>
        <p:spPr>
          <a:xfrm>
            <a:off x="2323069" y="420815"/>
            <a:ext cx="10330249" cy="769441"/>
          </a:xfrm>
          <a:prstGeom prst="rect">
            <a:avLst/>
          </a:prstGeom>
          <a:noFill/>
        </p:spPr>
        <p:txBody>
          <a:bodyPr wrap="square">
            <a:spAutoFit/>
          </a:bodyPr>
          <a:lstStyle/>
          <a:p>
            <a:r>
              <a:rPr lang="pl-PL" sz="4400"/>
              <a:t>🛍️ </a:t>
            </a:r>
            <a:r>
              <a:rPr lang="pl-PL" sz="4400">
                <a:solidFill>
                  <a:schemeClr val="accent6">
                    <a:lumMod val="75000"/>
                  </a:schemeClr>
                </a:solidFill>
              </a:rPr>
              <a:t>Sklepy online przyjazne dla seniorów</a:t>
            </a:r>
            <a:endParaRPr lang="uk-UA" sz="4400">
              <a:solidFill>
                <a:schemeClr val="accent6">
                  <a:lumMod val="75000"/>
                </a:schemeClr>
              </a:solidFill>
            </a:endParaRPr>
          </a:p>
        </p:txBody>
      </p:sp>
      <p:sp>
        <p:nvSpPr>
          <p:cNvPr id="5" name="TextBox 4">
            <a:extLst>
              <a:ext uri="{FF2B5EF4-FFF2-40B4-BE49-F238E27FC236}">
                <a16:creationId xmlns:a16="http://schemas.microsoft.com/office/drawing/2014/main" id="{56193887-3AE5-DC23-0773-BC07D88D8D5B}"/>
              </a:ext>
            </a:extLst>
          </p:cNvPr>
          <p:cNvSpPr txBox="1"/>
          <p:nvPr/>
        </p:nvSpPr>
        <p:spPr>
          <a:xfrm>
            <a:off x="725958" y="1824192"/>
            <a:ext cx="13524470" cy="4832092"/>
          </a:xfrm>
          <a:prstGeom prst="rect">
            <a:avLst/>
          </a:prstGeom>
          <a:noFill/>
        </p:spPr>
        <p:txBody>
          <a:bodyPr wrap="square">
            <a:spAutoFit/>
          </a:bodyPr>
          <a:lstStyle/>
          <a:p>
            <a:pPr algn="ctr">
              <a:buNone/>
            </a:pPr>
            <a:r>
              <a:rPr lang="pl-PL" sz="2800" b="1">
                <a:solidFill>
                  <a:srgbClr val="C00000"/>
                </a:solidFill>
              </a:rPr>
              <a:t>📚 Sklepy z książkami, muzyką i prasą:</a:t>
            </a:r>
          </a:p>
          <a:p>
            <a:pPr algn="ctr">
              <a:buNone/>
            </a:pPr>
            <a:endParaRPr lang="pl-PL" sz="2800" b="1"/>
          </a:p>
          <a:p>
            <a:pPr>
              <a:buNone/>
            </a:pPr>
            <a:r>
              <a:rPr lang="pl-PL" sz="2800"/>
              <a:t>✅ </a:t>
            </a:r>
            <a:r>
              <a:rPr lang="pl-PL" sz="2800" b="1"/>
              <a:t>Empik.com</a:t>
            </a:r>
            <a:r>
              <a:rPr lang="pl-PL" sz="2800"/>
              <a:t> – książki, krzyżówki, audiobooki, a nawet prenumeraty gazet</a:t>
            </a:r>
          </a:p>
          <a:p>
            <a:pPr>
              <a:buNone/>
            </a:pPr>
            <a:br>
              <a:rPr lang="pl-PL" sz="2800"/>
            </a:br>
            <a:r>
              <a:rPr lang="pl-PL" sz="2800"/>
              <a:t>✅ </a:t>
            </a:r>
            <a:r>
              <a:rPr lang="pl-PL" sz="2800" b="1"/>
              <a:t>TaniaKsiazka.pl</a:t>
            </a:r>
            <a:r>
              <a:rPr lang="pl-PL" sz="2800"/>
              <a:t> – prosty w obsłudze, często z promocjami dla seniorów</a:t>
            </a:r>
          </a:p>
          <a:p>
            <a:pPr>
              <a:buNone/>
            </a:pPr>
            <a:endParaRPr lang="pl-PL" sz="2800"/>
          </a:p>
          <a:p>
            <a:pPr algn="ctr">
              <a:buNone/>
            </a:pPr>
            <a:r>
              <a:rPr lang="pl-PL" sz="2800" b="1"/>
              <a:t>👕 </a:t>
            </a:r>
            <a:r>
              <a:rPr lang="pl-PL" sz="2800" b="1">
                <a:solidFill>
                  <a:srgbClr val="C00000"/>
                </a:solidFill>
              </a:rPr>
              <a:t>Prosty sklep z ubraniami:</a:t>
            </a:r>
          </a:p>
          <a:p>
            <a:pPr algn="ctr">
              <a:buNone/>
            </a:pPr>
            <a:endParaRPr lang="pl-PL" sz="2800" b="1"/>
          </a:p>
          <a:p>
            <a:r>
              <a:rPr lang="pl-PL" sz="2800"/>
              <a:t>✅ </a:t>
            </a:r>
            <a:r>
              <a:rPr lang="pl-PL" sz="2800" b="1"/>
              <a:t>Bonprix.pl</a:t>
            </a:r>
            <a:r>
              <a:rPr lang="pl-PL" sz="2800"/>
              <a:t> – duże rozmiary, przejrzysta nawigacja, katalog papierowy dostępny</a:t>
            </a:r>
          </a:p>
          <a:p>
            <a:br>
              <a:rPr lang="pl-PL" sz="2800"/>
            </a:br>
            <a:r>
              <a:rPr lang="pl-PL" sz="2800"/>
              <a:t>✅ </a:t>
            </a:r>
            <a:r>
              <a:rPr lang="pl-PL" sz="2800" b="1"/>
              <a:t>BieliznaSklep.pl</a:t>
            </a:r>
            <a:r>
              <a:rPr lang="pl-PL" sz="2800"/>
              <a:t> – dla osób szukających klasycznej odzieży i bielizny</a:t>
            </a:r>
          </a:p>
        </p:txBody>
      </p:sp>
      <p:pic>
        <p:nvPicPr>
          <p:cNvPr id="2" name="Picture 1" descr="A blue flag with yellow stars&#10;&#10;Description automatically generated">
            <a:extLst>
              <a:ext uri="{FF2B5EF4-FFF2-40B4-BE49-F238E27FC236}">
                <a16:creationId xmlns:a16="http://schemas.microsoft.com/office/drawing/2014/main" id="{BF224190-F9C0-E040-5D5C-1EBAC5EFEE2D}"/>
              </a:ext>
            </a:extLst>
          </p:cNvPr>
          <p:cNvPicPr>
            <a:picLocks noChangeAspect="1"/>
          </p:cNvPicPr>
          <p:nvPr/>
        </p:nvPicPr>
        <p:blipFill>
          <a:blip r:embed="rId2"/>
          <a:stretch>
            <a:fillRect/>
          </a:stretch>
        </p:blipFill>
        <p:spPr>
          <a:xfrm>
            <a:off x="213064" y="36912"/>
            <a:ext cx="1764018" cy="1787280"/>
          </a:xfrm>
          <a:prstGeom prst="rect">
            <a:avLst/>
          </a:prstGeom>
        </p:spPr>
      </p:pic>
      <p:pic>
        <p:nvPicPr>
          <p:cNvPr id="4" name="Picture 17">
            <a:extLst>
              <a:ext uri="{FF2B5EF4-FFF2-40B4-BE49-F238E27FC236}">
                <a16:creationId xmlns:a16="http://schemas.microsoft.com/office/drawing/2014/main" id="{B86E577C-5FB0-26A1-FC49-730F3A47E411}"/>
              </a:ext>
            </a:extLst>
          </p:cNvPr>
          <p:cNvPicPr>
            <a:picLocks noChangeAspect="1"/>
          </p:cNvPicPr>
          <p:nvPr/>
        </p:nvPicPr>
        <p:blipFill>
          <a:blip r:embed="rId3"/>
          <a:stretch>
            <a:fillRect/>
          </a:stretch>
        </p:blipFill>
        <p:spPr>
          <a:xfrm>
            <a:off x="12875751" y="7111760"/>
            <a:ext cx="1269162" cy="729768"/>
          </a:xfrm>
          <a:prstGeom prst="rect">
            <a:avLst/>
          </a:prstGeom>
        </p:spPr>
      </p:pic>
    </p:spTree>
    <p:extLst>
      <p:ext uri="{BB962C8B-B14F-4D97-AF65-F5344CB8AC3E}">
        <p14:creationId xmlns:p14="http://schemas.microsoft.com/office/powerpoint/2010/main" val="12206203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291CB9-D1E0-527B-D09C-DDA5B27B9EE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694CB81-2E16-5510-1750-74E5A6C39502}"/>
              </a:ext>
            </a:extLst>
          </p:cNvPr>
          <p:cNvSpPr txBox="1"/>
          <p:nvPr/>
        </p:nvSpPr>
        <p:spPr>
          <a:xfrm>
            <a:off x="2323069" y="420815"/>
            <a:ext cx="10330249" cy="769441"/>
          </a:xfrm>
          <a:prstGeom prst="rect">
            <a:avLst/>
          </a:prstGeom>
          <a:noFill/>
        </p:spPr>
        <p:txBody>
          <a:bodyPr wrap="square">
            <a:spAutoFit/>
          </a:bodyPr>
          <a:lstStyle/>
          <a:p>
            <a:r>
              <a:rPr lang="pl-PL" sz="4400"/>
              <a:t>🛍️ </a:t>
            </a:r>
            <a:r>
              <a:rPr lang="pl-PL" sz="4400">
                <a:solidFill>
                  <a:srgbClr val="C00000"/>
                </a:solidFill>
              </a:rPr>
              <a:t>Sklepy online przyjazne dla seniorów</a:t>
            </a:r>
            <a:endParaRPr lang="uk-UA" sz="4400">
              <a:solidFill>
                <a:srgbClr val="C00000"/>
              </a:solidFill>
            </a:endParaRPr>
          </a:p>
        </p:txBody>
      </p:sp>
      <p:sp>
        <p:nvSpPr>
          <p:cNvPr id="5" name="TextBox 4">
            <a:extLst>
              <a:ext uri="{FF2B5EF4-FFF2-40B4-BE49-F238E27FC236}">
                <a16:creationId xmlns:a16="http://schemas.microsoft.com/office/drawing/2014/main" id="{56BD9234-E654-40EF-CD2B-659B43CC1BDB}"/>
              </a:ext>
            </a:extLst>
          </p:cNvPr>
          <p:cNvSpPr txBox="1"/>
          <p:nvPr/>
        </p:nvSpPr>
        <p:spPr>
          <a:xfrm>
            <a:off x="727551" y="1190256"/>
            <a:ext cx="13524470" cy="3539430"/>
          </a:xfrm>
          <a:prstGeom prst="rect">
            <a:avLst/>
          </a:prstGeom>
          <a:noFill/>
        </p:spPr>
        <p:txBody>
          <a:bodyPr wrap="square">
            <a:spAutoFit/>
          </a:bodyPr>
          <a:lstStyle/>
          <a:p>
            <a:endParaRPr lang="pl-PL" sz="2800"/>
          </a:p>
          <a:p>
            <a:pPr algn="ctr"/>
            <a:r>
              <a:rPr lang="pl-PL" sz="2800"/>
              <a:t>🧵</a:t>
            </a:r>
            <a:r>
              <a:rPr lang="pl-PL" sz="2800">
                <a:solidFill>
                  <a:schemeClr val="accent6">
                    <a:lumMod val="75000"/>
                  </a:schemeClr>
                </a:solidFill>
              </a:rPr>
              <a:t> </a:t>
            </a:r>
            <a:r>
              <a:rPr lang="pl-PL" sz="2800" b="1">
                <a:solidFill>
                  <a:schemeClr val="accent6">
                    <a:lumMod val="75000"/>
                  </a:schemeClr>
                </a:solidFill>
              </a:rPr>
              <a:t>Odzież specjalistyczna i funkcjonalna:</a:t>
            </a:r>
          </a:p>
          <a:p>
            <a:pPr algn="ctr"/>
            <a:endParaRPr lang="pl-PL" sz="2800" b="1"/>
          </a:p>
          <a:p>
            <a:r>
              <a:rPr lang="pl-PL" sz="2800"/>
              <a:t>✅ </a:t>
            </a:r>
            <a:r>
              <a:rPr lang="pl-PL" sz="2800" b="1"/>
              <a:t>dlaseniora.org</a:t>
            </a:r>
            <a:r>
              <a:rPr lang="pl-PL" sz="2800"/>
              <a:t> – odzież dla osób starszych, niepełnosprawnych i leżących</a:t>
            </a:r>
          </a:p>
          <a:p>
            <a:br>
              <a:rPr lang="pl-PL" sz="2800"/>
            </a:br>
            <a:r>
              <a:rPr lang="pl-PL" sz="2800"/>
              <a:t>       • kombinezony, body z zamkami na plecach, śpiwory do spania</a:t>
            </a:r>
            <a:br>
              <a:rPr lang="pl-PL" sz="2800"/>
            </a:br>
            <a:r>
              <a:rPr lang="pl-PL" sz="2800"/>
              <a:t>       • bielizna ochronna, śliniaki, możliwość szycia na miarę</a:t>
            </a:r>
            <a:br>
              <a:rPr lang="pl-PL" sz="2800"/>
            </a:br>
            <a:r>
              <a:rPr lang="pl-PL" sz="2800"/>
              <a:t>       • pomoc dla opiekunów w pielęgnacji i higienie</a:t>
            </a:r>
          </a:p>
        </p:txBody>
      </p:sp>
      <p:pic>
        <p:nvPicPr>
          <p:cNvPr id="2" name="Picture 1" descr="A blue flag with yellow stars&#10;&#10;Description automatically generated">
            <a:extLst>
              <a:ext uri="{FF2B5EF4-FFF2-40B4-BE49-F238E27FC236}">
                <a16:creationId xmlns:a16="http://schemas.microsoft.com/office/drawing/2014/main" id="{96EE254D-8B45-0A8F-EC15-ED708DF284FF}"/>
              </a:ext>
            </a:extLst>
          </p:cNvPr>
          <p:cNvPicPr>
            <a:picLocks noChangeAspect="1"/>
          </p:cNvPicPr>
          <p:nvPr/>
        </p:nvPicPr>
        <p:blipFill>
          <a:blip r:embed="rId2"/>
          <a:stretch>
            <a:fillRect/>
          </a:stretch>
        </p:blipFill>
        <p:spPr>
          <a:xfrm>
            <a:off x="213064" y="100626"/>
            <a:ext cx="1764018" cy="1787280"/>
          </a:xfrm>
          <a:prstGeom prst="rect">
            <a:avLst/>
          </a:prstGeom>
        </p:spPr>
      </p:pic>
      <p:pic>
        <p:nvPicPr>
          <p:cNvPr id="9218" name="Picture 2">
            <a:extLst>
              <a:ext uri="{FF2B5EF4-FFF2-40B4-BE49-F238E27FC236}">
                <a16:creationId xmlns:a16="http://schemas.microsoft.com/office/drawing/2014/main" id="{CA86200C-FA79-3F16-AACE-6A785BABF3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2821" y="5117567"/>
            <a:ext cx="4184087" cy="2222796"/>
          </a:xfrm>
          <a:custGeom>
            <a:avLst/>
            <a:gdLst>
              <a:gd name="connsiteX0" fmla="*/ 0 w 4184087"/>
              <a:gd name="connsiteY0" fmla="*/ 0 h 2222796"/>
              <a:gd name="connsiteX1" fmla="*/ 514045 w 4184087"/>
              <a:gd name="connsiteY1" fmla="*/ 0 h 2222796"/>
              <a:gd name="connsiteX2" fmla="*/ 1153613 w 4184087"/>
              <a:gd name="connsiteY2" fmla="*/ 0 h 2222796"/>
              <a:gd name="connsiteX3" fmla="*/ 1793180 w 4184087"/>
              <a:gd name="connsiteY3" fmla="*/ 0 h 2222796"/>
              <a:gd name="connsiteX4" fmla="*/ 2307225 w 4184087"/>
              <a:gd name="connsiteY4" fmla="*/ 0 h 2222796"/>
              <a:gd name="connsiteX5" fmla="*/ 2863111 w 4184087"/>
              <a:gd name="connsiteY5" fmla="*/ 0 h 2222796"/>
              <a:gd name="connsiteX6" fmla="*/ 3544519 w 4184087"/>
              <a:gd name="connsiteY6" fmla="*/ 0 h 2222796"/>
              <a:gd name="connsiteX7" fmla="*/ 4184087 w 4184087"/>
              <a:gd name="connsiteY7" fmla="*/ 0 h 2222796"/>
              <a:gd name="connsiteX8" fmla="*/ 4184087 w 4184087"/>
              <a:gd name="connsiteY8" fmla="*/ 600155 h 2222796"/>
              <a:gd name="connsiteX9" fmla="*/ 4184087 w 4184087"/>
              <a:gd name="connsiteY9" fmla="*/ 1133626 h 2222796"/>
              <a:gd name="connsiteX10" fmla="*/ 4184087 w 4184087"/>
              <a:gd name="connsiteY10" fmla="*/ 1711553 h 2222796"/>
              <a:gd name="connsiteX11" fmla="*/ 4184087 w 4184087"/>
              <a:gd name="connsiteY11" fmla="*/ 2222796 h 2222796"/>
              <a:gd name="connsiteX12" fmla="*/ 3670042 w 4184087"/>
              <a:gd name="connsiteY12" fmla="*/ 2222796 h 2222796"/>
              <a:gd name="connsiteX13" fmla="*/ 3114156 w 4184087"/>
              <a:gd name="connsiteY13" fmla="*/ 2222796 h 2222796"/>
              <a:gd name="connsiteX14" fmla="*/ 2600111 w 4184087"/>
              <a:gd name="connsiteY14" fmla="*/ 2222796 h 2222796"/>
              <a:gd name="connsiteX15" fmla="*/ 1918703 w 4184087"/>
              <a:gd name="connsiteY15" fmla="*/ 2222796 h 2222796"/>
              <a:gd name="connsiteX16" fmla="*/ 1279135 w 4184087"/>
              <a:gd name="connsiteY16" fmla="*/ 2222796 h 2222796"/>
              <a:gd name="connsiteX17" fmla="*/ 806931 w 4184087"/>
              <a:gd name="connsiteY17" fmla="*/ 2222796 h 2222796"/>
              <a:gd name="connsiteX18" fmla="*/ 0 w 4184087"/>
              <a:gd name="connsiteY18" fmla="*/ 2222796 h 2222796"/>
              <a:gd name="connsiteX19" fmla="*/ 0 w 4184087"/>
              <a:gd name="connsiteY19" fmla="*/ 1689325 h 2222796"/>
              <a:gd name="connsiteX20" fmla="*/ 0 w 4184087"/>
              <a:gd name="connsiteY20" fmla="*/ 1089170 h 2222796"/>
              <a:gd name="connsiteX21" fmla="*/ 0 w 4184087"/>
              <a:gd name="connsiteY21" fmla="*/ 577927 h 2222796"/>
              <a:gd name="connsiteX22" fmla="*/ 0 w 4184087"/>
              <a:gd name="connsiteY22" fmla="*/ 0 h 2222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84087" h="2222796" extrusionOk="0">
                <a:moveTo>
                  <a:pt x="0" y="0"/>
                </a:moveTo>
                <a:cubicBezTo>
                  <a:pt x="218454" y="-38136"/>
                  <a:pt x="358040" y="19450"/>
                  <a:pt x="514045" y="0"/>
                </a:cubicBezTo>
                <a:cubicBezTo>
                  <a:pt x="670050" y="-19450"/>
                  <a:pt x="945133" y="21008"/>
                  <a:pt x="1153613" y="0"/>
                </a:cubicBezTo>
                <a:cubicBezTo>
                  <a:pt x="1362093" y="-21008"/>
                  <a:pt x="1561886" y="36875"/>
                  <a:pt x="1793180" y="0"/>
                </a:cubicBezTo>
                <a:cubicBezTo>
                  <a:pt x="2024474" y="-36875"/>
                  <a:pt x="2121270" y="13796"/>
                  <a:pt x="2307225" y="0"/>
                </a:cubicBezTo>
                <a:cubicBezTo>
                  <a:pt x="2493180" y="-13796"/>
                  <a:pt x="2594200" y="14309"/>
                  <a:pt x="2863111" y="0"/>
                </a:cubicBezTo>
                <a:cubicBezTo>
                  <a:pt x="3132022" y="-14309"/>
                  <a:pt x="3299311" y="62993"/>
                  <a:pt x="3544519" y="0"/>
                </a:cubicBezTo>
                <a:cubicBezTo>
                  <a:pt x="3789727" y="-62993"/>
                  <a:pt x="3869787" y="36168"/>
                  <a:pt x="4184087" y="0"/>
                </a:cubicBezTo>
                <a:cubicBezTo>
                  <a:pt x="4212483" y="300003"/>
                  <a:pt x="4165100" y="446345"/>
                  <a:pt x="4184087" y="600155"/>
                </a:cubicBezTo>
                <a:cubicBezTo>
                  <a:pt x="4203074" y="753965"/>
                  <a:pt x="4121588" y="900206"/>
                  <a:pt x="4184087" y="1133626"/>
                </a:cubicBezTo>
                <a:cubicBezTo>
                  <a:pt x="4246586" y="1367046"/>
                  <a:pt x="4146595" y="1501073"/>
                  <a:pt x="4184087" y="1711553"/>
                </a:cubicBezTo>
                <a:cubicBezTo>
                  <a:pt x="4221579" y="1922033"/>
                  <a:pt x="4167804" y="2105128"/>
                  <a:pt x="4184087" y="2222796"/>
                </a:cubicBezTo>
                <a:cubicBezTo>
                  <a:pt x="4023738" y="2246730"/>
                  <a:pt x="3859804" y="2183734"/>
                  <a:pt x="3670042" y="2222796"/>
                </a:cubicBezTo>
                <a:cubicBezTo>
                  <a:pt x="3480280" y="2261858"/>
                  <a:pt x="3384657" y="2208113"/>
                  <a:pt x="3114156" y="2222796"/>
                </a:cubicBezTo>
                <a:cubicBezTo>
                  <a:pt x="2843655" y="2237479"/>
                  <a:pt x="2799472" y="2199824"/>
                  <a:pt x="2600111" y="2222796"/>
                </a:cubicBezTo>
                <a:cubicBezTo>
                  <a:pt x="2400751" y="2245768"/>
                  <a:pt x="2220079" y="2148711"/>
                  <a:pt x="1918703" y="2222796"/>
                </a:cubicBezTo>
                <a:cubicBezTo>
                  <a:pt x="1617327" y="2296881"/>
                  <a:pt x="1422146" y="2189433"/>
                  <a:pt x="1279135" y="2222796"/>
                </a:cubicBezTo>
                <a:cubicBezTo>
                  <a:pt x="1136124" y="2256159"/>
                  <a:pt x="920184" y="2168224"/>
                  <a:pt x="806931" y="2222796"/>
                </a:cubicBezTo>
                <a:cubicBezTo>
                  <a:pt x="693678" y="2277368"/>
                  <a:pt x="375109" y="2180450"/>
                  <a:pt x="0" y="2222796"/>
                </a:cubicBezTo>
                <a:cubicBezTo>
                  <a:pt x="-41661" y="1998779"/>
                  <a:pt x="57819" y="1814112"/>
                  <a:pt x="0" y="1689325"/>
                </a:cubicBezTo>
                <a:cubicBezTo>
                  <a:pt x="-57819" y="1564538"/>
                  <a:pt x="41054" y="1281675"/>
                  <a:pt x="0" y="1089170"/>
                </a:cubicBezTo>
                <a:cubicBezTo>
                  <a:pt x="-41054" y="896666"/>
                  <a:pt x="47047" y="799545"/>
                  <a:pt x="0" y="577927"/>
                </a:cubicBezTo>
                <a:cubicBezTo>
                  <a:pt x="-47047" y="356309"/>
                  <a:pt x="6225" y="173937"/>
                  <a:pt x="0" y="0"/>
                </a:cubicBezTo>
                <a:close/>
              </a:path>
            </a:pathLst>
          </a:custGeom>
          <a:noFill/>
          <a:ln>
            <a:solidFill>
              <a:schemeClr val="tx1"/>
            </a:solidFill>
            <a:extLst>
              <a:ext uri="{C807C97D-BFC1-408E-A445-0C87EB9F89A2}">
                <ask:lineSketchStyleProps xmlns:ask="http://schemas.microsoft.com/office/drawing/2018/sketchyshapes" sd="3894478885">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4" name="Picture 17">
            <a:extLst>
              <a:ext uri="{FF2B5EF4-FFF2-40B4-BE49-F238E27FC236}">
                <a16:creationId xmlns:a16="http://schemas.microsoft.com/office/drawing/2014/main" id="{360D5897-B44E-8017-FFF0-0D88932CE21C}"/>
              </a:ext>
            </a:extLst>
          </p:cNvPr>
          <p:cNvPicPr>
            <a:picLocks noChangeAspect="1"/>
          </p:cNvPicPr>
          <p:nvPr/>
        </p:nvPicPr>
        <p:blipFill>
          <a:blip r:embed="rId4"/>
          <a:stretch>
            <a:fillRect/>
          </a:stretch>
        </p:blipFill>
        <p:spPr>
          <a:xfrm>
            <a:off x="12886384" y="7111760"/>
            <a:ext cx="1269162" cy="729768"/>
          </a:xfrm>
          <a:prstGeom prst="rect">
            <a:avLst/>
          </a:prstGeom>
        </p:spPr>
      </p:pic>
    </p:spTree>
    <p:extLst>
      <p:ext uri="{BB962C8B-B14F-4D97-AF65-F5344CB8AC3E}">
        <p14:creationId xmlns:p14="http://schemas.microsoft.com/office/powerpoint/2010/main" val="16027945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547699" y="1722474"/>
            <a:ext cx="4151870" cy="6251945"/>
          </a:xfrm>
          <a:custGeom>
            <a:avLst/>
            <a:gdLst>
              <a:gd name="connsiteX0" fmla="*/ 0 w 4151870"/>
              <a:gd name="connsiteY0" fmla="*/ 0 h 6227805"/>
              <a:gd name="connsiteX1" fmla="*/ 468568 w 4151870"/>
              <a:gd name="connsiteY1" fmla="*/ 0 h 6227805"/>
              <a:gd name="connsiteX2" fmla="*/ 978655 w 4151870"/>
              <a:gd name="connsiteY2" fmla="*/ 0 h 6227805"/>
              <a:gd name="connsiteX3" fmla="*/ 1488742 w 4151870"/>
              <a:gd name="connsiteY3" fmla="*/ 0 h 6227805"/>
              <a:gd name="connsiteX4" fmla="*/ 1957310 w 4151870"/>
              <a:gd name="connsiteY4" fmla="*/ 0 h 6227805"/>
              <a:gd name="connsiteX5" fmla="*/ 2467397 w 4151870"/>
              <a:gd name="connsiteY5" fmla="*/ 0 h 6227805"/>
              <a:gd name="connsiteX6" fmla="*/ 2977484 w 4151870"/>
              <a:gd name="connsiteY6" fmla="*/ 0 h 6227805"/>
              <a:gd name="connsiteX7" fmla="*/ 3529090 w 4151870"/>
              <a:gd name="connsiteY7" fmla="*/ 0 h 6227805"/>
              <a:gd name="connsiteX8" fmla="*/ 4151870 w 4151870"/>
              <a:gd name="connsiteY8" fmla="*/ 0 h 6227805"/>
              <a:gd name="connsiteX9" fmla="*/ 4151870 w 4151870"/>
              <a:gd name="connsiteY9" fmla="*/ 628442 h 6227805"/>
              <a:gd name="connsiteX10" fmla="*/ 4151870 w 4151870"/>
              <a:gd name="connsiteY10" fmla="*/ 1319162 h 6227805"/>
              <a:gd name="connsiteX11" fmla="*/ 4151870 w 4151870"/>
              <a:gd name="connsiteY11" fmla="*/ 1885326 h 6227805"/>
              <a:gd name="connsiteX12" fmla="*/ 4151870 w 4151870"/>
              <a:gd name="connsiteY12" fmla="*/ 2451491 h 6227805"/>
              <a:gd name="connsiteX13" fmla="*/ 4151870 w 4151870"/>
              <a:gd name="connsiteY13" fmla="*/ 2893099 h 6227805"/>
              <a:gd name="connsiteX14" fmla="*/ 4151870 w 4151870"/>
              <a:gd name="connsiteY14" fmla="*/ 3583819 h 6227805"/>
              <a:gd name="connsiteX15" fmla="*/ 4151870 w 4151870"/>
              <a:gd name="connsiteY15" fmla="*/ 4087705 h 6227805"/>
              <a:gd name="connsiteX16" fmla="*/ 4151870 w 4151870"/>
              <a:gd name="connsiteY16" fmla="*/ 4529313 h 6227805"/>
              <a:gd name="connsiteX17" fmla="*/ 4151870 w 4151870"/>
              <a:gd name="connsiteY17" fmla="*/ 5220033 h 6227805"/>
              <a:gd name="connsiteX18" fmla="*/ 4151870 w 4151870"/>
              <a:gd name="connsiteY18" fmla="*/ 6227805 h 6227805"/>
              <a:gd name="connsiteX19" fmla="*/ 3683302 w 4151870"/>
              <a:gd name="connsiteY19" fmla="*/ 6227805 h 6227805"/>
              <a:gd name="connsiteX20" fmla="*/ 3214734 w 4151870"/>
              <a:gd name="connsiteY20" fmla="*/ 6227805 h 6227805"/>
              <a:gd name="connsiteX21" fmla="*/ 2663128 w 4151870"/>
              <a:gd name="connsiteY21" fmla="*/ 6227805 h 6227805"/>
              <a:gd name="connsiteX22" fmla="*/ 2194560 w 4151870"/>
              <a:gd name="connsiteY22" fmla="*/ 6227805 h 6227805"/>
              <a:gd name="connsiteX23" fmla="*/ 1642954 w 4151870"/>
              <a:gd name="connsiteY23" fmla="*/ 6227805 h 6227805"/>
              <a:gd name="connsiteX24" fmla="*/ 1049830 w 4151870"/>
              <a:gd name="connsiteY24" fmla="*/ 6227805 h 6227805"/>
              <a:gd name="connsiteX25" fmla="*/ 0 w 4151870"/>
              <a:gd name="connsiteY25" fmla="*/ 6227805 h 6227805"/>
              <a:gd name="connsiteX26" fmla="*/ 0 w 4151870"/>
              <a:gd name="connsiteY26" fmla="*/ 5661641 h 6227805"/>
              <a:gd name="connsiteX27" fmla="*/ 0 w 4151870"/>
              <a:gd name="connsiteY27" fmla="*/ 5033199 h 6227805"/>
              <a:gd name="connsiteX28" fmla="*/ 0 w 4151870"/>
              <a:gd name="connsiteY28" fmla="*/ 4342479 h 6227805"/>
              <a:gd name="connsiteX29" fmla="*/ 0 w 4151870"/>
              <a:gd name="connsiteY29" fmla="*/ 3838593 h 6227805"/>
              <a:gd name="connsiteX30" fmla="*/ 0 w 4151870"/>
              <a:gd name="connsiteY30" fmla="*/ 3459263 h 6227805"/>
              <a:gd name="connsiteX31" fmla="*/ 0 w 4151870"/>
              <a:gd name="connsiteY31" fmla="*/ 3079933 h 6227805"/>
              <a:gd name="connsiteX32" fmla="*/ 0 w 4151870"/>
              <a:gd name="connsiteY32" fmla="*/ 2451491 h 6227805"/>
              <a:gd name="connsiteX33" fmla="*/ 0 w 4151870"/>
              <a:gd name="connsiteY33" fmla="*/ 1760770 h 6227805"/>
              <a:gd name="connsiteX34" fmla="*/ 0 w 4151870"/>
              <a:gd name="connsiteY34" fmla="*/ 1070050 h 6227805"/>
              <a:gd name="connsiteX35" fmla="*/ 0 w 4151870"/>
              <a:gd name="connsiteY35" fmla="*/ 0 h 6227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151870" h="6227805" fill="none" extrusionOk="0">
                <a:moveTo>
                  <a:pt x="0" y="0"/>
                </a:moveTo>
                <a:cubicBezTo>
                  <a:pt x="175161" y="-36332"/>
                  <a:pt x="258664" y="5452"/>
                  <a:pt x="468568" y="0"/>
                </a:cubicBezTo>
                <a:cubicBezTo>
                  <a:pt x="678472" y="-5452"/>
                  <a:pt x="818788" y="58754"/>
                  <a:pt x="978655" y="0"/>
                </a:cubicBezTo>
                <a:cubicBezTo>
                  <a:pt x="1138522" y="-58754"/>
                  <a:pt x="1273274" y="25872"/>
                  <a:pt x="1488742" y="0"/>
                </a:cubicBezTo>
                <a:cubicBezTo>
                  <a:pt x="1704210" y="-25872"/>
                  <a:pt x="1840705" y="40460"/>
                  <a:pt x="1957310" y="0"/>
                </a:cubicBezTo>
                <a:cubicBezTo>
                  <a:pt x="2073915" y="-40460"/>
                  <a:pt x="2304023" y="46988"/>
                  <a:pt x="2467397" y="0"/>
                </a:cubicBezTo>
                <a:cubicBezTo>
                  <a:pt x="2630771" y="-46988"/>
                  <a:pt x="2822602" y="5658"/>
                  <a:pt x="2977484" y="0"/>
                </a:cubicBezTo>
                <a:cubicBezTo>
                  <a:pt x="3132366" y="-5658"/>
                  <a:pt x="3293488" y="36269"/>
                  <a:pt x="3529090" y="0"/>
                </a:cubicBezTo>
                <a:cubicBezTo>
                  <a:pt x="3764692" y="-36269"/>
                  <a:pt x="3929647" y="10137"/>
                  <a:pt x="4151870" y="0"/>
                </a:cubicBezTo>
                <a:cubicBezTo>
                  <a:pt x="4181903" y="154755"/>
                  <a:pt x="4103757" y="435274"/>
                  <a:pt x="4151870" y="628442"/>
                </a:cubicBezTo>
                <a:cubicBezTo>
                  <a:pt x="4199983" y="821610"/>
                  <a:pt x="4144213" y="1180010"/>
                  <a:pt x="4151870" y="1319162"/>
                </a:cubicBezTo>
                <a:cubicBezTo>
                  <a:pt x="4159527" y="1458314"/>
                  <a:pt x="4126514" y="1721660"/>
                  <a:pt x="4151870" y="1885326"/>
                </a:cubicBezTo>
                <a:cubicBezTo>
                  <a:pt x="4177226" y="2048992"/>
                  <a:pt x="4084186" y="2275039"/>
                  <a:pt x="4151870" y="2451491"/>
                </a:cubicBezTo>
                <a:cubicBezTo>
                  <a:pt x="4219554" y="2627944"/>
                  <a:pt x="4129805" y="2784213"/>
                  <a:pt x="4151870" y="2893099"/>
                </a:cubicBezTo>
                <a:cubicBezTo>
                  <a:pt x="4173935" y="3001985"/>
                  <a:pt x="4133538" y="3349873"/>
                  <a:pt x="4151870" y="3583819"/>
                </a:cubicBezTo>
                <a:cubicBezTo>
                  <a:pt x="4170202" y="3817765"/>
                  <a:pt x="4120229" y="3977084"/>
                  <a:pt x="4151870" y="4087705"/>
                </a:cubicBezTo>
                <a:cubicBezTo>
                  <a:pt x="4183511" y="4198326"/>
                  <a:pt x="4120734" y="4428926"/>
                  <a:pt x="4151870" y="4529313"/>
                </a:cubicBezTo>
                <a:cubicBezTo>
                  <a:pt x="4183006" y="4629700"/>
                  <a:pt x="4109919" y="5078287"/>
                  <a:pt x="4151870" y="5220033"/>
                </a:cubicBezTo>
                <a:cubicBezTo>
                  <a:pt x="4193821" y="5361779"/>
                  <a:pt x="4077542" y="5754729"/>
                  <a:pt x="4151870" y="6227805"/>
                </a:cubicBezTo>
                <a:cubicBezTo>
                  <a:pt x="3926057" y="6234495"/>
                  <a:pt x="3869605" y="6215820"/>
                  <a:pt x="3683302" y="6227805"/>
                </a:cubicBezTo>
                <a:cubicBezTo>
                  <a:pt x="3496999" y="6239790"/>
                  <a:pt x="3380533" y="6179854"/>
                  <a:pt x="3214734" y="6227805"/>
                </a:cubicBezTo>
                <a:cubicBezTo>
                  <a:pt x="3048935" y="6275756"/>
                  <a:pt x="2818884" y="6182210"/>
                  <a:pt x="2663128" y="6227805"/>
                </a:cubicBezTo>
                <a:cubicBezTo>
                  <a:pt x="2507372" y="6273400"/>
                  <a:pt x="2382821" y="6217040"/>
                  <a:pt x="2194560" y="6227805"/>
                </a:cubicBezTo>
                <a:cubicBezTo>
                  <a:pt x="2006299" y="6238570"/>
                  <a:pt x="1774915" y="6171940"/>
                  <a:pt x="1642954" y="6227805"/>
                </a:cubicBezTo>
                <a:cubicBezTo>
                  <a:pt x="1510993" y="6283670"/>
                  <a:pt x="1314450" y="6172741"/>
                  <a:pt x="1049830" y="6227805"/>
                </a:cubicBezTo>
                <a:cubicBezTo>
                  <a:pt x="785210" y="6282869"/>
                  <a:pt x="392933" y="6209100"/>
                  <a:pt x="0" y="6227805"/>
                </a:cubicBezTo>
                <a:cubicBezTo>
                  <a:pt x="-57344" y="5988345"/>
                  <a:pt x="38308" y="5853489"/>
                  <a:pt x="0" y="5661641"/>
                </a:cubicBezTo>
                <a:cubicBezTo>
                  <a:pt x="-38308" y="5469793"/>
                  <a:pt x="37415" y="5295695"/>
                  <a:pt x="0" y="5033199"/>
                </a:cubicBezTo>
                <a:cubicBezTo>
                  <a:pt x="-37415" y="4770703"/>
                  <a:pt x="78618" y="4503075"/>
                  <a:pt x="0" y="4342479"/>
                </a:cubicBezTo>
                <a:cubicBezTo>
                  <a:pt x="-78618" y="4181883"/>
                  <a:pt x="11235" y="4064344"/>
                  <a:pt x="0" y="3838593"/>
                </a:cubicBezTo>
                <a:cubicBezTo>
                  <a:pt x="-11235" y="3612842"/>
                  <a:pt x="12586" y="3561372"/>
                  <a:pt x="0" y="3459263"/>
                </a:cubicBezTo>
                <a:cubicBezTo>
                  <a:pt x="-12586" y="3357154"/>
                  <a:pt x="25162" y="3192500"/>
                  <a:pt x="0" y="3079933"/>
                </a:cubicBezTo>
                <a:cubicBezTo>
                  <a:pt x="-25162" y="2967366"/>
                  <a:pt x="63359" y="2612460"/>
                  <a:pt x="0" y="2451491"/>
                </a:cubicBezTo>
                <a:cubicBezTo>
                  <a:pt x="-63359" y="2290522"/>
                  <a:pt x="53509" y="2026562"/>
                  <a:pt x="0" y="1760770"/>
                </a:cubicBezTo>
                <a:cubicBezTo>
                  <a:pt x="-53509" y="1494978"/>
                  <a:pt x="27026" y="1223862"/>
                  <a:pt x="0" y="1070050"/>
                </a:cubicBezTo>
                <a:cubicBezTo>
                  <a:pt x="-27026" y="916238"/>
                  <a:pt x="27075" y="259649"/>
                  <a:pt x="0" y="0"/>
                </a:cubicBezTo>
                <a:close/>
              </a:path>
              <a:path w="4151870" h="6227805" stroke="0" extrusionOk="0">
                <a:moveTo>
                  <a:pt x="0" y="0"/>
                </a:moveTo>
                <a:cubicBezTo>
                  <a:pt x="240482" y="-25863"/>
                  <a:pt x="382822" y="1505"/>
                  <a:pt x="551606" y="0"/>
                </a:cubicBezTo>
                <a:cubicBezTo>
                  <a:pt x="720390" y="-1505"/>
                  <a:pt x="882673" y="24971"/>
                  <a:pt x="1061692" y="0"/>
                </a:cubicBezTo>
                <a:cubicBezTo>
                  <a:pt x="1240711" y="-24971"/>
                  <a:pt x="1538680" y="60150"/>
                  <a:pt x="1737854" y="0"/>
                </a:cubicBezTo>
                <a:cubicBezTo>
                  <a:pt x="1937028" y="-60150"/>
                  <a:pt x="2057414" y="54523"/>
                  <a:pt x="2372497" y="0"/>
                </a:cubicBezTo>
                <a:cubicBezTo>
                  <a:pt x="2687580" y="-54523"/>
                  <a:pt x="2759431" y="33997"/>
                  <a:pt x="2965621" y="0"/>
                </a:cubicBezTo>
                <a:cubicBezTo>
                  <a:pt x="3171811" y="-33997"/>
                  <a:pt x="3392484" y="36635"/>
                  <a:pt x="3641783" y="0"/>
                </a:cubicBezTo>
                <a:cubicBezTo>
                  <a:pt x="3891082" y="-36635"/>
                  <a:pt x="3966350" y="33926"/>
                  <a:pt x="4151870" y="0"/>
                </a:cubicBezTo>
                <a:cubicBezTo>
                  <a:pt x="4173157" y="181470"/>
                  <a:pt x="4130014" y="223220"/>
                  <a:pt x="4151870" y="379330"/>
                </a:cubicBezTo>
                <a:cubicBezTo>
                  <a:pt x="4173726" y="535440"/>
                  <a:pt x="4120939" y="633876"/>
                  <a:pt x="4151870" y="883216"/>
                </a:cubicBezTo>
                <a:cubicBezTo>
                  <a:pt x="4182801" y="1132556"/>
                  <a:pt x="4140121" y="1100783"/>
                  <a:pt x="4151870" y="1262546"/>
                </a:cubicBezTo>
                <a:cubicBezTo>
                  <a:pt x="4163619" y="1424309"/>
                  <a:pt x="4106759" y="1757812"/>
                  <a:pt x="4151870" y="1953266"/>
                </a:cubicBezTo>
                <a:cubicBezTo>
                  <a:pt x="4196981" y="2148720"/>
                  <a:pt x="4121924" y="2347950"/>
                  <a:pt x="4151870" y="2581708"/>
                </a:cubicBezTo>
                <a:cubicBezTo>
                  <a:pt x="4181816" y="2815466"/>
                  <a:pt x="4146247" y="2825730"/>
                  <a:pt x="4151870" y="2961038"/>
                </a:cubicBezTo>
                <a:cubicBezTo>
                  <a:pt x="4157493" y="3096346"/>
                  <a:pt x="4119887" y="3393480"/>
                  <a:pt x="4151870" y="3589480"/>
                </a:cubicBezTo>
                <a:cubicBezTo>
                  <a:pt x="4183853" y="3785480"/>
                  <a:pt x="4128800" y="4044183"/>
                  <a:pt x="4151870" y="4280201"/>
                </a:cubicBezTo>
                <a:cubicBezTo>
                  <a:pt x="4174940" y="4516219"/>
                  <a:pt x="4099287" y="4684439"/>
                  <a:pt x="4151870" y="4970921"/>
                </a:cubicBezTo>
                <a:cubicBezTo>
                  <a:pt x="4204453" y="5257403"/>
                  <a:pt x="4148436" y="5175601"/>
                  <a:pt x="4151870" y="5350251"/>
                </a:cubicBezTo>
                <a:cubicBezTo>
                  <a:pt x="4155304" y="5524901"/>
                  <a:pt x="4049649" y="5885399"/>
                  <a:pt x="4151870" y="6227805"/>
                </a:cubicBezTo>
                <a:cubicBezTo>
                  <a:pt x="3977312" y="6250829"/>
                  <a:pt x="3819933" y="6202798"/>
                  <a:pt x="3641783" y="6227805"/>
                </a:cubicBezTo>
                <a:cubicBezTo>
                  <a:pt x="3463633" y="6252812"/>
                  <a:pt x="3236959" y="6191176"/>
                  <a:pt x="3131696" y="6227805"/>
                </a:cubicBezTo>
                <a:cubicBezTo>
                  <a:pt x="3026433" y="6264434"/>
                  <a:pt x="2843288" y="6178570"/>
                  <a:pt x="2580091" y="6227805"/>
                </a:cubicBezTo>
                <a:cubicBezTo>
                  <a:pt x="2316894" y="6277040"/>
                  <a:pt x="2093932" y="6195733"/>
                  <a:pt x="1903929" y="6227805"/>
                </a:cubicBezTo>
                <a:cubicBezTo>
                  <a:pt x="1713926" y="6259877"/>
                  <a:pt x="1577645" y="6162800"/>
                  <a:pt x="1310805" y="6227805"/>
                </a:cubicBezTo>
                <a:cubicBezTo>
                  <a:pt x="1043965" y="6292810"/>
                  <a:pt x="1051163" y="6197624"/>
                  <a:pt x="800718" y="6227805"/>
                </a:cubicBezTo>
                <a:cubicBezTo>
                  <a:pt x="550273" y="6257986"/>
                  <a:pt x="286597" y="6180964"/>
                  <a:pt x="0" y="6227805"/>
                </a:cubicBezTo>
                <a:cubicBezTo>
                  <a:pt x="-11248" y="6017473"/>
                  <a:pt x="19644" y="5900306"/>
                  <a:pt x="0" y="5661641"/>
                </a:cubicBezTo>
                <a:cubicBezTo>
                  <a:pt x="-19644" y="5422976"/>
                  <a:pt x="11486" y="5352372"/>
                  <a:pt x="0" y="5220033"/>
                </a:cubicBezTo>
                <a:cubicBezTo>
                  <a:pt x="-11486" y="5087694"/>
                  <a:pt x="65599" y="4805075"/>
                  <a:pt x="0" y="4653869"/>
                </a:cubicBezTo>
                <a:cubicBezTo>
                  <a:pt x="-65599" y="4502663"/>
                  <a:pt x="43993" y="4315188"/>
                  <a:pt x="0" y="4149983"/>
                </a:cubicBezTo>
                <a:cubicBezTo>
                  <a:pt x="-43993" y="3984778"/>
                  <a:pt x="66873" y="3815035"/>
                  <a:pt x="0" y="3583819"/>
                </a:cubicBezTo>
                <a:cubicBezTo>
                  <a:pt x="-66873" y="3352603"/>
                  <a:pt x="59294" y="3099394"/>
                  <a:pt x="0" y="2893099"/>
                </a:cubicBezTo>
                <a:cubicBezTo>
                  <a:pt x="-59294" y="2686804"/>
                  <a:pt x="82111" y="2359570"/>
                  <a:pt x="0" y="2202378"/>
                </a:cubicBezTo>
                <a:cubicBezTo>
                  <a:pt x="-82111" y="2045186"/>
                  <a:pt x="19894" y="2005359"/>
                  <a:pt x="0" y="1823048"/>
                </a:cubicBezTo>
                <a:cubicBezTo>
                  <a:pt x="-19894" y="1640737"/>
                  <a:pt x="19272" y="1603234"/>
                  <a:pt x="0" y="1443718"/>
                </a:cubicBezTo>
                <a:cubicBezTo>
                  <a:pt x="-19272" y="1284202"/>
                  <a:pt x="54369" y="1107204"/>
                  <a:pt x="0" y="939832"/>
                </a:cubicBezTo>
                <a:cubicBezTo>
                  <a:pt x="-54369" y="772460"/>
                  <a:pt x="72527" y="387863"/>
                  <a:pt x="0" y="0"/>
                </a:cubicBezTo>
                <a:close/>
              </a:path>
            </a:pathLst>
          </a:custGeom>
          <a:ln>
            <a:solidFill>
              <a:schemeClr val="tx1"/>
            </a:solidFill>
            <a:extLst>
              <a:ext uri="{C807C97D-BFC1-408E-A445-0C87EB9F89A2}">
                <ask:lineSketchStyleProps xmlns:ask="http://schemas.microsoft.com/office/drawing/2018/sketchyshapes" sd="3397193995">
                  <a:custGeom>
                    <a:avLst/>
                    <a:gdLst>
                      <a:gd name="connsiteX0" fmla="*/ 0 w 4151870"/>
                      <a:gd name="connsiteY0" fmla="*/ 0 h 6251945"/>
                      <a:gd name="connsiteX1" fmla="*/ 468568 w 4151870"/>
                      <a:gd name="connsiteY1" fmla="*/ 0 h 6251945"/>
                      <a:gd name="connsiteX2" fmla="*/ 978655 w 4151870"/>
                      <a:gd name="connsiteY2" fmla="*/ 0 h 6251945"/>
                      <a:gd name="connsiteX3" fmla="*/ 1488742 w 4151870"/>
                      <a:gd name="connsiteY3" fmla="*/ 0 h 6251945"/>
                      <a:gd name="connsiteX4" fmla="*/ 1957310 w 4151870"/>
                      <a:gd name="connsiteY4" fmla="*/ 0 h 6251945"/>
                      <a:gd name="connsiteX5" fmla="*/ 2467397 w 4151870"/>
                      <a:gd name="connsiteY5" fmla="*/ 0 h 6251945"/>
                      <a:gd name="connsiteX6" fmla="*/ 2977484 w 4151870"/>
                      <a:gd name="connsiteY6" fmla="*/ 0 h 6251945"/>
                      <a:gd name="connsiteX7" fmla="*/ 3529090 w 4151870"/>
                      <a:gd name="connsiteY7" fmla="*/ 0 h 6251945"/>
                      <a:gd name="connsiteX8" fmla="*/ 4151870 w 4151870"/>
                      <a:gd name="connsiteY8" fmla="*/ 0 h 6251945"/>
                      <a:gd name="connsiteX9" fmla="*/ 4151870 w 4151870"/>
                      <a:gd name="connsiteY9" fmla="*/ 630877 h 6251945"/>
                      <a:gd name="connsiteX10" fmla="*/ 4151870 w 4151870"/>
                      <a:gd name="connsiteY10" fmla="*/ 1324275 h 6251945"/>
                      <a:gd name="connsiteX11" fmla="*/ 4151870 w 4151870"/>
                      <a:gd name="connsiteY11" fmla="*/ 1892633 h 6251945"/>
                      <a:gd name="connsiteX12" fmla="*/ 4151870 w 4151870"/>
                      <a:gd name="connsiteY12" fmla="*/ 2460993 h 6251945"/>
                      <a:gd name="connsiteX13" fmla="*/ 4151870 w 4151870"/>
                      <a:gd name="connsiteY13" fmla="*/ 2904313 h 6251945"/>
                      <a:gd name="connsiteX14" fmla="*/ 4151870 w 4151870"/>
                      <a:gd name="connsiteY14" fmla="*/ 3597710 h 6251945"/>
                      <a:gd name="connsiteX15" fmla="*/ 4151870 w 4151870"/>
                      <a:gd name="connsiteY15" fmla="*/ 4103549 h 6251945"/>
                      <a:gd name="connsiteX16" fmla="*/ 4151870 w 4151870"/>
                      <a:gd name="connsiteY16" fmla="*/ 4546869 h 6251945"/>
                      <a:gd name="connsiteX17" fmla="*/ 4151870 w 4151870"/>
                      <a:gd name="connsiteY17" fmla="*/ 5240266 h 6251945"/>
                      <a:gd name="connsiteX18" fmla="*/ 4151870 w 4151870"/>
                      <a:gd name="connsiteY18" fmla="*/ 6251945 h 6251945"/>
                      <a:gd name="connsiteX19" fmla="*/ 3683302 w 4151870"/>
                      <a:gd name="connsiteY19" fmla="*/ 6251945 h 6251945"/>
                      <a:gd name="connsiteX20" fmla="*/ 3214734 w 4151870"/>
                      <a:gd name="connsiteY20" fmla="*/ 6251945 h 6251945"/>
                      <a:gd name="connsiteX21" fmla="*/ 2663128 w 4151870"/>
                      <a:gd name="connsiteY21" fmla="*/ 6251945 h 6251945"/>
                      <a:gd name="connsiteX22" fmla="*/ 2194560 w 4151870"/>
                      <a:gd name="connsiteY22" fmla="*/ 6251945 h 6251945"/>
                      <a:gd name="connsiteX23" fmla="*/ 1642954 w 4151870"/>
                      <a:gd name="connsiteY23" fmla="*/ 6251945 h 6251945"/>
                      <a:gd name="connsiteX24" fmla="*/ 1049830 w 4151870"/>
                      <a:gd name="connsiteY24" fmla="*/ 6251945 h 6251945"/>
                      <a:gd name="connsiteX25" fmla="*/ 0 w 4151870"/>
                      <a:gd name="connsiteY25" fmla="*/ 6251945 h 6251945"/>
                      <a:gd name="connsiteX26" fmla="*/ 0 w 4151870"/>
                      <a:gd name="connsiteY26" fmla="*/ 5683586 h 6251945"/>
                      <a:gd name="connsiteX27" fmla="*/ 0 w 4151870"/>
                      <a:gd name="connsiteY27" fmla="*/ 5052708 h 6251945"/>
                      <a:gd name="connsiteX28" fmla="*/ 0 w 4151870"/>
                      <a:gd name="connsiteY28" fmla="*/ 4359311 h 6251945"/>
                      <a:gd name="connsiteX29" fmla="*/ 0 w 4151870"/>
                      <a:gd name="connsiteY29" fmla="*/ 3853472 h 6251945"/>
                      <a:gd name="connsiteX30" fmla="*/ 0 w 4151870"/>
                      <a:gd name="connsiteY30" fmla="*/ 3472671 h 6251945"/>
                      <a:gd name="connsiteX31" fmla="*/ 0 w 4151870"/>
                      <a:gd name="connsiteY31" fmla="*/ 3091871 h 6251945"/>
                      <a:gd name="connsiteX32" fmla="*/ 0 w 4151870"/>
                      <a:gd name="connsiteY32" fmla="*/ 2460993 h 6251945"/>
                      <a:gd name="connsiteX33" fmla="*/ 0 w 4151870"/>
                      <a:gd name="connsiteY33" fmla="*/ 1767595 h 6251945"/>
                      <a:gd name="connsiteX34" fmla="*/ 0 w 4151870"/>
                      <a:gd name="connsiteY34" fmla="*/ 1074197 h 6251945"/>
                      <a:gd name="connsiteX35" fmla="*/ 0 w 4151870"/>
                      <a:gd name="connsiteY35" fmla="*/ 0 h 6251945"/>
                      <a:gd name="connsiteX0" fmla="*/ 0 w 4151870"/>
                      <a:gd name="connsiteY0" fmla="*/ 0 h 6251945"/>
                      <a:gd name="connsiteX1" fmla="*/ 551606 w 4151870"/>
                      <a:gd name="connsiteY1" fmla="*/ 0 h 6251945"/>
                      <a:gd name="connsiteX2" fmla="*/ 1061692 w 4151870"/>
                      <a:gd name="connsiteY2" fmla="*/ 0 h 6251945"/>
                      <a:gd name="connsiteX3" fmla="*/ 1737854 w 4151870"/>
                      <a:gd name="connsiteY3" fmla="*/ 0 h 6251945"/>
                      <a:gd name="connsiteX4" fmla="*/ 2372497 w 4151870"/>
                      <a:gd name="connsiteY4" fmla="*/ 0 h 6251945"/>
                      <a:gd name="connsiteX5" fmla="*/ 2965621 w 4151870"/>
                      <a:gd name="connsiteY5" fmla="*/ 0 h 6251945"/>
                      <a:gd name="connsiteX6" fmla="*/ 3641783 w 4151870"/>
                      <a:gd name="connsiteY6" fmla="*/ 0 h 6251945"/>
                      <a:gd name="connsiteX7" fmla="*/ 4151870 w 4151870"/>
                      <a:gd name="connsiteY7" fmla="*/ 0 h 6251945"/>
                      <a:gd name="connsiteX8" fmla="*/ 4151870 w 4151870"/>
                      <a:gd name="connsiteY8" fmla="*/ 380800 h 6251945"/>
                      <a:gd name="connsiteX9" fmla="*/ 4151870 w 4151870"/>
                      <a:gd name="connsiteY9" fmla="*/ 886639 h 6251945"/>
                      <a:gd name="connsiteX10" fmla="*/ 4151870 w 4151870"/>
                      <a:gd name="connsiteY10" fmla="*/ 1267439 h 6251945"/>
                      <a:gd name="connsiteX11" fmla="*/ 4151870 w 4151870"/>
                      <a:gd name="connsiteY11" fmla="*/ 1960837 h 6251945"/>
                      <a:gd name="connsiteX12" fmla="*/ 4151870 w 4151870"/>
                      <a:gd name="connsiteY12" fmla="*/ 2591715 h 6251945"/>
                      <a:gd name="connsiteX13" fmla="*/ 4151870 w 4151870"/>
                      <a:gd name="connsiteY13" fmla="*/ 2972515 h 6251945"/>
                      <a:gd name="connsiteX14" fmla="*/ 4151870 w 4151870"/>
                      <a:gd name="connsiteY14" fmla="*/ 3603393 h 6251945"/>
                      <a:gd name="connsiteX15" fmla="*/ 4151870 w 4151870"/>
                      <a:gd name="connsiteY15" fmla="*/ 4296791 h 6251945"/>
                      <a:gd name="connsiteX16" fmla="*/ 4151870 w 4151870"/>
                      <a:gd name="connsiteY16" fmla="*/ 4990189 h 6251945"/>
                      <a:gd name="connsiteX17" fmla="*/ 4151870 w 4151870"/>
                      <a:gd name="connsiteY17" fmla="*/ 5370989 h 6251945"/>
                      <a:gd name="connsiteX18" fmla="*/ 4151870 w 4151870"/>
                      <a:gd name="connsiteY18" fmla="*/ 6251945 h 6251945"/>
                      <a:gd name="connsiteX19" fmla="*/ 3641783 w 4151870"/>
                      <a:gd name="connsiteY19" fmla="*/ 6251945 h 6251945"/>
                      <a:gd name="connsiteX20" fmla="*/ 3131696 w 4151870"/>
                      <a:gd name="connsiteY20" fmla="*/ 6251945 h 6251945"/>
                      <a:gd name="connsiteX21" fmla="*/ 2580091 w 4151870"/>
                      <a:gd name="connsiteY21" fmla="*/ 6251945 h 6251945"/>
                      <a:gd name="connsiteX22" fmla="*/ 1903929 w 4151870"/>
                      <a:gd name="connsiteY22" fmla="*/ 6251945 h 6251945"/>
                      <a:gd name="connsiteX23" fmla="*/ 1310805 w 4151870"/>
                      <a:gd name="connsiteY23" fmla="*/ 6251945 h 6251945"/>
                      <a:gd name="connsiteX24" fmla="*/ 800718 w 4151870"/>
                      <a:gd name="connsiteY24" fmla="*/ 6251945 h 6251945"/>
                      <a:gd name="connsiteX25" fmla="*/ 0 w 4151870"/>
                      <a:gd name="connsiteY25" fmla="*/ 6251945 h 6251945"/>
                      <a:gd name="connsiteX26" fmla="*/ 0 w 4151870"/>
                      <a:gd name="connsiteY26" fmla="*/ 5683586 h 6251945"/>
                      <a:gd name="connsiteX27" fmla="*/ 0 w 4151870"/>
                      <a:gd name="connsiteY27" fmla="*/ 5240266 h 6251945"/>
                      <a:gd name="connsiteX28" fmla="*/ 0 w 4151870"/>
                      <a:gd name="connsiteY28" fmla="*/ 4671908 h 6251945"/>
                      <a:gd name="connsiteX29" fmla="*/ 0 w 4151870"/>
                      <a:gd name="connsiteY29" fmla="*/ 4166069 h 6251945"/>
                      <a:gd name="connsiteX30" fmla="*/ 0 w 4151870"/>
                      <a:gd name="connsiteY30" fmla="*/ 3597710 h 6251945"/>
                      <a:gd name="connsiteX31" fmla="*/ 0 w 4151870"/>
                      <a:gd name="connsiteY31" fmla="*/ 2904313 h 6251945"/>
                      <a:gd name="connsiteX32" fmla="*/ 0 w 4151870"/>
                      <a:gd name="connsiteY32" fmla="*/ 2210914 h 6251945"/>
                      <a:gd name="connsiteX33" fmla="*/ 0 w 4151870"/>
                      <a:gd name="connsiteY33" fmla="*/ 1830114 h 6251945"/>
                      <a:gd name="connsiteX34" fmla="*/ 0 w 4151870"/>
                      <a:gd name="connsiteY34" fmla="*/ 1449314 h 6251945"/>
                      <a:gd name="connsiteX35" fmla="*/ 0 w 4151870"/>
                      <a:gd name="connsiteY35" fmla="*/ 943474 h 6251945"/>
                      <a:gd name="connsiteX36" fmla="*/ 0 w 4151870"/>
                      <a:gd name="connsiteY36" fmla="*/ 0 h 6251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151870" h="6251945" fill="none" extrusionOk="0">
                        <a:moveTo>
                          <a:pt x="0" y="0"/>
                        </a:moveTo>
                        <a:cubicBezTo>
                          <a:pt x="172255" y="-31651"/>
                          <a:pt x="238768" y="19738"/>
                          <a:pt x="468568" y="0"/>
                        </a:cubicBezTo>
                        <a:cubicBezTo>
                          <a:pt x="647124" y="10539"/>
                          <a:pt x="780384" y="58566"/>
                          <a:pt x="978655" y="0"/>
                        </a:cubicBezTo>
                        <a:cubicBezTo>
                          <a:pt x="1101198" y="-48546"/>
                          <a:pt x="1270027" y="28452"/>
                          <a:pt x="1488742" y="0"/>
                        </a:cubicBezTo>
                        <a:cubicBezTo>
                          <a:pt x="1718009" y="7138"/>
                          <a:pt x="1845139" y="29847"/>
                          <a:pt x="1957310" y="0"/>
                        </a:cubicBezTo>
                        <a:cubicBezTo>
                          <a:pt x="2068255" y="-28339"/>
                          <a:pt x="2281513" y="58665"/>
                          <a:pt x="2467397" y="0"/>
                        </a:cubicBezTo>
                        <a:cubicBezTo>
                          <a:pt x="2621796" y="-3799"/>
                          <a:pt x="2844626" y="30114"/>
                          <a:pt x="2977484" y="0"/>
                        </a:cubicBezTo>
                        <a:cubicBezTo>
                          <a:pt x="3135106" y="-8144"/>
                          <a:pt x="3248032" y="55524"/>
                          <a:pt x="3529090" y="0"/>
                        </a:cubicBezTo>
                        <a:cubicBezTo>
                          <a:pt x="3793306" y="-37581"/>
                          <a:pt x="3896925" y="-9697"/>
                          <a:pt x="4151870" y="0"/>
                        </a:cubicBezTo>
                        <a:cubicBezTo>
                          <a:pt x="4157522" y="119585"/>
                          <a:pt x="4081031" y="427057"/>
                          <a:pt x="4151870" y="630877"/>
                        </a:cubicBezTo>
                        <a:cubicBezTo>
                          <a:pt x="4179154" y="820470"/>
                          <a:pt x="4118095" y="1196131"/>
                          <a:pt x="4151870" y="1324275"/>
                        </a:cubicBezTo>
                        <a:cubicBezTo>
                          <a:pt x="4159716" y="1450923"/>
                          <a:pt x="4136074" y="1742569"/>
                          <a:pt x="4151870" y="1892633"/>
                        </a:cubicBezTo>
                        <a:cubicBezTo>
                          <a:pt x="4150534" y="2072123"/>
                          <a:pt x="4078266" y="2258253"/>
                          <a:pt x="4151870" y="2460993"/>
                        </a:cubicBezTo>
                        <a:cubicBezTo>
                          <a:pt x="4223366" y="2637115"/>
                          <a:pt x="4140914" y="2782753"/>
                          <a:pt x="4151870" y="2904313"/>
                        </a:cubicBezTo>
                        <a:cubicBezTo>
                          <a:pt x="4203106" y="2985150"/>
                          <a:pt x="4149076" y="3359732"/>
                          <a:pt x="4151870" y="3597710"/>
                        </a:cubicBezTo>
                        <a:cubicBezTo>
                          <a:pt x="4170564" y="3848817"/>
                          <a:pt x="4130749" y="4025397"/>
                          <a:pt x="4151870" y="4103549"/>
                        </a:cubicBezTo>
                        <a:cubicBezTo>
                          <a:pt x="4164280" y="4222422"/>
                          <a:pt x="4113144" y="4462113"/>
                          <a:pt x="4151870" y="4546869"/>
                        </a:cubicBezTo>
                        <a:cubicBezTo>
                          <a:pt x="4222805" y="4647713"/>
                          <a:pt x="4137227" y="5091852"/>
                          <a:pt x="4151870" y="5240266"/>
                        </a:cubicBezTo>
                        <a:cubicBezTo>
                          <a:pt x="4184079" y="5379779"/>
                          <a:pt x="4086026" y="5789530"/>
                          <a:pt x="4151870" y="6251945"/>
                        </a:cubicBezTo>
                        <a:cubicBezTo>
                          <a:pt x="3912755" y="6263710"/>
                          <a:pt x="3872542" y="6240579"/>
                          <a:pt x="3683302" y="6251945"/>
                        </a:cubicBezTo>
                        <a:cubicBezTo>
                          <a:pt x="3491906" y="6272142"/>
                          <a:pt x="3363489" y="6212726"/>
                          <a:pt x="3214734" y="6251945"/>
                        </a:cubicBezTo>
                        <a:cubicBezTo>
                          <a:pt x="3009075" y="6284261"/>
                          <a:pt x="2811745" y="6254315"/>
                          <a:pt x="2663128" y="6251945"/>
                        </a:cubicBezTo>
                        <a:cubicBezTo>
                          <a:pt x="2513577" y="6295941"/>
                          <a:pt x="2373374" y="6272389"/>
                          <a:pt x="2194560" y="6251945"/>
                        </a:cubicBezTo>
                        <a:cubicBezTo>
                          <a:pt x="2007271" y="6255639"/>
                          <a:pt x="1769632" y="6188543"/>
                          <a:pt x="1642954" y="6251945"/>
                        </a:cubicBezTo>
                        <a:cubicBezTo>
                          <a:pt x="1533058" y="6251744"/>
                          <a:pt x="1361365" y="6158683"/>
                          <a:pt x="1049830" y="6251945"/>
                        </a:cubicBezTo>
                        <a:cubicBezTo>
                          <a:pt x="877051" y="6344862"/>
                          <a:pt x="361242" y="6268920"/>
                          <a:pt x="0" y="6251945"/>
                        </a:cubicBezTo>
                        <a:cubicBezTo>
                          <a:pt x="-24845" y="6002271"/>
                          <a:pt x="37363" y="5867129"/>
                          <a:pt x="0" y="5683586"/>
                        </a:cubicBezTo>
                        <a:cubicBezTo>
                          <a:pt x="-10071" y="5503482"/>
                          <a:pt x="23033" y="5367654"/>
                          <a:pt x="0" y="5052708"/>
                        </a:cubicBezTo>
                        <a:cubicBezTo>
                          <a:pt x="3745" y="4761078"/>
                          <a:pt x="65645" y="4531631"/>
                          <a:pt x="0" y="4359311"/>
                        </a:cubicBezTo>
                        <a:cubicBezTo>
                          <a:pt x="-79734" y="4210020"/>
                          <a:pt x="-11645" y="4092027"/>
                          <a:pt x="0" y="3853472"/>
                        </a:cubicBezTo>
                        <a:cubicBezTo>
                          <a:pt x="-6669" y="3624309"/>
                          <a:pt x="20978" y="3575088"/>
                          <a:pt x="0" y="3472671"/>
                        </a:cubicBezTo>
                        <a:cubicBezTo>
                          <a:pt x="-22316" y="3370574"/>
                          <a:pt x="22826" y="3182026"/>
                          <a:pt x="0" y="3091871"/>
                        </a:cubicBezTo>
                        <a:cubicBezTo>
                          <a:pt x="-30931" y="2975962"/>
                          <a:pt x="49794" y="2605598"/>
                          <a:pt x="0" y="2460993"/>
                        </a:cubicBezTo>
                        <a:cubicBezTo>
                          <a:pt x="-70982" y="2338330"/>
                          <a:pt x="23015" y="2011282"/>
                          <a:pt x="0" y="1767595"/>
                        </a:cubicBezTo>
                        <a:cubicBezTo>
                          <a:pt x="-23672" y="1517877"/>
                          <a:pt x="-16450" y="1229775"/>
                          <a:pt x="0" y="1074197"/>
                        </a:cubicBezTo>
                        <a:cubicBezTo>
                          <a:pt x="-70426" y="948802"/>
                          <a:pt x="23942" y="201589"/>
                          <a:pt x="0" y="0"/>
                        </a:cubicBezTo>
                        <a:close/>
                      </a:path>
                      <a:path w="4151870" h="6251945" stroke="0" extrusionOk="0">
                        <a:moveTo>
                          <a:pt x="0" y="0"/>
                        </a:moveTo>
                        <a:cubicBezTo>
                          <a:pt x="210561" y="-13469"/>
                          <a:pt x="390332" y="-39293"/>
                          <a:pt x="551606" y="0"/>
                        </a:cubicBezTo>
                        <a:cubicBezTo>
                          <a:pt x="720157" y="-29801"/>
                          <a:pt x="906132" y="31739"/>
                          <a:pt x="1061692" y="0"/>
                        </a:cubicBezTo>
                        <a:cubicBezTo>
                          <a:pt x="1254279" y="-12702"/>
                          <a:pt x="1553925" y="82129"/>
                          <a:pt x="1737854" y="0"/>
                        </a:cubicBezTo>
                        <a:cubicBezTo>
                          <a:pt x="1936407" y="-51984"/>
                          <a:pt x="2018918" y="64283"/>
                          <a:pt x="2372497" y="0"/>
                        </a:cubicBezTo>
                        <a:cubicBezTo>
                          <a:pt x="2699052" y="-45599"/>
                          <a:pt x="2764416" y="17892"/>
                          <a:pt x="2965621" y="0"/>
                        </a:cubicBezTo>
                        <a:cubicBezTo>
                          <a:pt x="3148674" y="-94325"/>
                          <a:pt x="3446582" y="52026"/>
                          <a:pt x="3641783" y="0"/>
                        </a:cubicBezTo>
                        <a:cubicBezTo>
                          <a:pt x="3914559" y="-37708"/>
                          <a:pt x="3983142" y="48887"/>
                          <a:pt x="4151870" y="0"/>
                        </a:cubicBezTo>
                        <a:cubicBezTo>
                          <a:pt x="4161649" y="186646"/>
                          <a:pt x="4126534" y="210009"/>
                          <a:pt x="4151870" y="380800"/>
                        </a:cubicBezTo>
                        <a:cubicBezTo>
                          <a:pt x="4204272" y="543152"/>
                          <a:pt x="4118285" y="635364"/>
                          <a:pt x="4151870" y="886639"/>
                        </a:cubicBezTo>
                        <a:cubicBezTo>
                          <a:pt x="4174357" y="1126922"/>
                          <a:pt x="4144556" y="1112983"/>
                          <a:pt x="4151870" y="1267439"/>
                        </a:cubicBezTo>
                        <a:cubicBezTo>
                          <a:pt x="4131625" y="1415503"/>
                          <a:pt x="4076105" y="1732845"/>
                          <a:pt x="4151870" y="1960837"/>
                        </a:cubicBezTo>
                        <a:cubicBezTo>
                          <a:pt x="4196332" y="2151738"/>
                          <a:pt x="4162864" y="2320049"/>
                          <a:pt x="4151870" y="2591715"/>
                        </a:cubicBezTo>
                        <a:cubicBezTo>
                          <a:pt x="4183873" y="2829623"/>
                          <a:pt x="4151811" y="2828593"/>
                          <a:pt x="4151870" y="2972515"/>
                        </a:cubicBezTo>
                        <a:cubicBezTo>
                          <a:pt x="4132198" y="3112360"/>
                          <a:pt x="4109279" y="3464751"/>
                          <a:pt x="4151870" y="3603393"/>
                        </a:cubicBezTo>
                        <a:cubicBezTo>
                          <a:pt x="4148899" y="3843926"/>
                          <a:pt x="4153845" y="4122708"/>
                          <a:pt x="4151870" y="4296791"/>
                        </a:cubicBezTo>
                        <a:cubicBezTo>
                          <a:pt x="4188216" y="4569454"/>
                          <a:pt x="4136453" y="4685012"/>
                          <a:pt x="4151870" y="4990189"/>
                        </a:cubicBezTo>
                        <a:cubicBezTo>
                          <a:pt x="4202791" y="5279667"/>
                          <a:pt x="4174939" y="5193570"/>
                          <a:pt x="4151870" y="5370989"/>
                        </a:cubicBezTo>
                        <a:cubicBezTo>
                          <a:pt x="4117283" y="5507490"/>
                          <a:pt x="4026727" y="5872368"/>
                          <a:pt x="4151870" y="6251945"/>
                        </a:cubicBezTo>
                        <a:cubicBezTo>
                          <a:pt x="3960398" y="6293788"/>
                          <a:pt x="3857981" y="6248467"/>
                          <a:pt x="3641783" y="6251945"/>
                        </a:cubicBezTo>
                        <a:cubicBezTo>
                          <a:pt x="3446170" y="6270138"/>
                          <a:pt x="3239264" y="6220841"/>
                          <a:pt x="3131696" y="6251945"/>
                        </a:cubicBezTo>
                        <a:cubicBezTo>
                          <a:pt x="3020736" y="6328576"/>
                          <a:pt x="2840926" y="6216303"/>
                          <a:pt x="2580091" y="6251945"/>
                        </a:cubicBezTo>
                        <a:cubicBezTo>
                          <a:pt x="2342377" y="6255134"/>
                          <a:pt x="2085852" y="6222099"/>
                          <a:pt x="1903929" y="6251945"/>
                        </a:cubicBezTo>
                        <a:cubicBezTo>
                          <a:pt x="1722056" y="6299987"/>
                          <a:pt x="1574090" y="6169033"/>
                          <a:pt x="1310805" y="6251945"/>
                        </a:cubicBezTo>
                        <a:cubicBezTo>
                          <a:pt x="1028262" y="6315980"/>
                          <a:pt x="1040036" y="6210982"/>
                          <a:pt x="800718" y="6251945"/>
                        </a:cubicBezTo>
                        <a:cubicBezTo>
                          <a:pt x="542721" y="6261719"/>
                          <a:pt x="278960" y="6173027"/>
                          <a:pt x="0" y="6251945"/>
                        </a:cubicBezTo>
                        <a:cubicBezTo>
                          <a:pt x="-4986" y="6042922"/>
                          <a:pt x="229" y="5918800"/>
                          <a:pt x="0" y="5683586"/>
                        </a:cubicBezTo>
                        <a:cubicBezTo>
                          <a:pt x="-32821" y="5461616"/>
                          <a:pt x="22207" y="5390748"/>
                          <a:pt x="0" y="5240266"/>
                        </a:cubicBezTo>
                        <a:cubicBezTo>
                          <a:pt x="-35767" y="5138181"/>
                          <a:pt x="24916" y="4812370"/>
                          <a:pt x="0" y="4671908"/>
                        </a:cubicBezTo>
                        <a:cubicBezTo>
                          <a:pt x="-86971" y="4474168"/>
                          <a:pt x="41941" y="4316935"/>
                          <a:pt x="0" y="4166069"/>
                        </a:cubicBezTo>
                        <a:cubicBezTo>
                          <a:pt x="-15876" y="4023239"/>
                          <a:pt x="61931" y="3840740"/>
                          <a:pt x="0" y="3597710"/>
                        </a:cubicBezTo>
                        <a:cubicBezTo>
                          <a:pt x="-60581" y="3338257"/>
                          <a:pt x="35318" y="3128941"/>
                          <a:pt x="0" y="2904313"/>
                        </a:cubicBezTo>
                        <a:cubicBezTo>
                          <a:pt x="-68659" y="2716668"/>
                          <a:pt x="48751" y="2350690"/>
                          <a:pt x="0" y="2210914"/>
                        </a:cubicBezTo>
                        <a:cubicBezTo>
                          <a:pt x="-91138" y="2056575"/>
                          <a:pt x="17591" y="2013351"/>
                          <a:pt x="0" y="1830114"/>
                        </a:cubicBezTo>
                        <a:cubicBezTo>
                          <a:pt x="-12722" y="1650297"/>
                          <a:pt x="13848" y="1612336"/>
                          <a:pt x="0" y="1449314"/>
                        </a:cubicBezTo>
                        <a:cubicBezTo>
                          <a:pt x="-12936" y="1266807"/>
                          <a:pt x="101824" y="1107597"/>
                          <a:pt x="0" y="943474"/>
                        </a:cubicBezTo>
                        <a:cubicBezTo>
                          <a:pt x="-14394" y="821193"/>
                          <a:pt x="144002" y="426795"/>
                          <a:pt x="0" y="0"/>
                        </a:cubicBezTo>
                        <a:close/>
                      </a:path>
                      <a:path w="4151870" h="6251945" fill="none" stroke="0" extrusionOk="0">
                        <a:moveTo>
                          <a:pt x="0" y="0"/>
                        </a:moveTo>
                        <a:cubicBezTo>
                          <a:pt x="153591" y="-25795"/>
                          <a:pt x="264224" y="-11377"/>
                          <a:pt x="468568" y="0"/>
                        </a:cubicBezTo>
                        <a:cubicBezTo>
                          <a:pt x="660772" y="-19434"/>
                          <a:pt x="837194" y="77474"/>
                          <a:pt x="978655" y="0"/>
                        </a:cubicBezTo>
                        <a:cubicBezTo>
                          <a:pt x="1144505" y="-36998"/>
                          <a:pt x="1261332" y="48337"/>
                          <a:pt x="1488742" y="0"/>
                        </a:cubicBezTo>
                        <a:cubicBezTo>
                          <a:pt x="1711144" y="-24931"/>
                          <a:pt x="1841866" y="33121"/>
                          <a:pt x="1957310" y="0"/>
                        </a:cubicBezTo>
                        <a:cubicBezTo>
                          <a:pt x="2052397" y="-55521"/>
                          <a:pt x="2281029" y="34360"/>
                          <a:pt x="2467397" y="0"/>
                        </a:cubicBezTo>
                        <a:cubicBezTo>
                          <a:pt x="2626909" y="-22510"/>
                          <a:pt x="2829490" y="26387"/>
                          <a:pt x="2977484" y="0"/>
                        </a:cubicBezTo>
                        <a:cubicBezTo>
                          <a:pt x="3150383" y="3725"/>
                          <a:pt x="3298709" y="28299"/>
                          <a:pt x="3529090" y="0"/>
                        </a:cubicBezTo>
                        <a:cubicBezTo>
                          <a:pt x="3733213" y="-76466"/>
                          <a:pt x="3929446" y="48269"/>
                          <a:pt x="4151870" y="0"/>
                        </a:cubicBezTo>
                        <a:cubicBezTo>
                          <a:pt x="4166289" y="106100"/>
                          <a:pt x="4078142" y="411732"/>
                          <a:pt x="4151870" y="630877"/>
                        </a:cubicBezTo>
                        <a:cubicBezTo>
                          <a:pt x="4192044" y="841544"/>
                          <a:pt x="4134380" y="1157868"/>
                          <a:pt x="4151870" y="1324275"/>
                        </a:cubicBezTo>
                        <a:cubicBezTo>
                          <a:pt x="4203549" y="1471906"/>
                          <a:pt x="4119523" y="1691591"/>
                          <a:pt x="4151870" y="1892633"/>
                        </a:cubicBezTo>
                        <a:cubicBezTo>
                          <a:pt x="4189597" y="2058430"/>
                          <a:pt x="4055869" y="2241943"/>
                          <a:pt x="4151870" y="2460993"/>
                        </a:cubicBezTo>
                        <a:cubicBezTo>
                          <a:pt x="4198695" y="2630995"/>
                          <a:pt x="4113829" y="2797166"/>
                          <a:pt x="4151870" y="2904313"/>
                        </a:cubicBezTo>
                        <a:cubicBezTo>
                          <a:pt x="4174716" y="3080663"/>
                          <a:pt x="4141077" y="3353445"/>
                          <a:pt x="4151870" y="3597710"/>
                        </a:cubicBezTo>
                        <a:cubicBezTo>
                          <a:pt x="4190833" y="3814943"/>
                          <a:pt x="4110116" y="3996438"/>
                          <a:pt x="4151870" y="4103549"/>
                        </a:cubicBezTo>
                        <a:cubicBezTo>
                          <a:pt x="4157926" y="4218431"/>
                          <a:pt x="4111846" y="4474535"/>
                          <a:pt x="4151870" y="4546869"/>
                        </a:cubicBezTo>
                        <a:cubicBezTo>
                          <a:pt x="4198150" y="4622893"/>
                          <a:pt x="4111716" y="5071457"/>
                          <a:pt x="4151870" y="5240266"/>
                        </a:cubicBezTo>
                        <a:cubicBezTo>
                          <a:pt x="4286975" y="5354883"/>
                          <a:pt x="4010411" y="5800244"/>
                          <a:pt x="4151870" y="6251945"/>
                        </a:cubicBezTo>
                        <a:cubicBezTo>
                          <a:pt x="3923077" y="6255395"/>
                          <a:pt x="3867758" y="6250502"/>
                          <a:pt x="3683302" y="6251945"/>
                        </a:cubicBezTo>
                        <a:cubicBezTo>
                          <a:pt x="3484474" y="6296892"/>
                          <a:pt x="3375014" y="6203444"/>
                          <a:pt x="3214734" y="6251945"/>
                        </a:cubicBezTo>
                        <a:cubicBezTo>
                          <a:pt x="3067378" y="6285091"/>
                          <a:pt x="2817795" y="6197942"/>
                          <a:pt x="2663128" y="6251945"/>
                        </a:cubicBezTo>
                        <a:cubicBezTo>
                          <a:pt x="2516435" y="6317900"/>
                          <a:pt x="2381196" y="6245919"/>
                          <a:pt x="2194560" y="6251945"/>
                        </a:cubicBezTo>
                        <a:cubicBezTo>
                          <a:pt x="2033877" y="6284963"/>
                          <a:pt x="1741486" y="6219563"/>
                          <a:pt x="1642954" y="6251945"/>
                        </a:cubicBezTo>
                        <a:cubicBezTo>
                          <a:pt x="1507394" y="6297334"/>
                          <a:pt x="1286652" y="6205295"/>
                          <a:pt x="1049830" y="6251945"/>
                        </a:cubicBezTo>
                        <a:cubicBezTo>
                          <a:pt x="727975" y="6391103"/>
                          <a:pt x="331353" y="6199938"/>
                          <a:pt x="0" y="6251945"/>
                        </a:cubicBezTo>
                        <a:cubicBezTo>
                          <a:pt x="-64158" y="6022794"/>
                          <a:pt x="74603" y="5881369"/>
                          <a:pt x="0" y="5683586"/>
                        </a:cubicBezTo>
                        <a:cubicBezTo>
                          <a:pt x="-28227" y="5467734"/>
                          <a:pt x="30952" y="5305747"/>
                          <a:pt x="0" y="5052708"/>
                        </a:cubicBezTo>
                        <a:cubicBezTo>
                          <a:pt x="-53056" y="4775416"/>
                          <a:pt x="98369" y="4513351"/>
                          <a:pt x="0" y="4359311"/>
                        </a:cubicBezTo>
                        <a:cubicBezTo>
                          <a:pt x="-62732" y="4207338"/>
                          <a:pt x="14005" y="4119166"/>
                          <a:pt x="0" y="3853472"/>
                        </a:cubicBezTo>
                        <a:cubicBezTo>
                          <a:pt x="-10249" y="3629423"/>
                          <a:pt x="11830" y="3569464"/>
                          <a:pt x="0" y="3472671"/>
                        </a:cubicBezTo>
                        <a:cubicBezTo>
                          <a:pt x="-2652" y="3381865"/>
                          <a:pt x="15489" y="3211795"/>
                          <a:pt x="0" y="3091871"/>
                        </a:cubicBezTo>
                        <a:cubicBezTo>
                          <a:pt x="-72762" y="2980360"/>
                          <a:pt x="70643" y="2614788"/>
                          <a:pt x="0" y="2460993"/>
                        </a:cubicBezTo>
                        <a:cubicBezTo>
                          <a:pt x="-27007" y="2229553"/>
                          <a:pt x="127146" y="2065903"/>
                          <a:pt x="0" y="1767595"/>
                        </a:cubicBezTo>
                        <a:cubicBezTo>
                          <a:pt x="-63297" y="1508463"/>
                          <a:pt x="43940" y="1225358"/>
                          <a:pt x="0" y="1074197"/>
                        </a:cubicBezTo>
                        <a:cubicBezTo>
                          <a:pt x="-9936" y="901612"/>
                          <a:pt x="65619" y="264897"/>
                          <a:pt x="0" y="0"/>
                        </a:cubicBezTo>
                        <a:close/>
                      </a:path>
                    </a:pathLst>
                  </a:custGeom>
                  <ask:type>
                    <ask:lineSketchScribble/>
                  </ask:type>
                </ask:lineSketchStyleProps>
              </a:ext>
            </a:extLst>
          </a:ln>
        </p:spPr>
      </p:pic>
      <p:sp>
        <p:nvSpPr>
          <p:cNvPr id="3" name="Text 0"/>
          <p:cNvSpPr/>
          <p:nvPr/>
        </p:nvSpPr>
        <p:spPr>
          <a:xfrm>
            <a:off x="751403" y="924758"/>
            <a:ext cx="7641193" cy="1341834"/>
          </a:xfrm>
          <a:prstGeom prst="rect">
            <a:avLst/>
          </a:prstGeom>
          <a:noFill/>
          <a:ln/>
        </p:spPr>
        <p:txBody>
          <a:bodyPr wrap="square" lIns="0" tIns="0" rIns="0" bIns="0" rtlCol="0" anchor="t"/>
          <a:lstStyle/>
          <a:p>
            <a:pPr marL="0" indent="0">
              <a:lnSpc>
                <a:spcPts val="5250"/>
              </a:lnSpc>
              <a:buNone/>
            </a:pPr>
            <a:r>
              <a:rPr lang="en-US" sz="4200" kern="0" spc="-127" dirty="0">
                <a:solidFill>
                  <a:srgbClr val="2C3F42"/>
                </a:solidFill>
                <a:ea typeface="Bitter Medium" pitchFamily="34" charset="-122"/>
                <a:cs typeface="Bitter Medium" pitchFamily="34" charset="-120"/>
              </a:rPr>
              <a:t>Wprowadzenie: Dlaczego warto korzystać z usług online?</a:t>
            </a:r>
            <a:endParaRPr lang="en-US" sz="4200" dirty="0"/>
          </a:p>
        </p:txBody>
      </p:sp>
      <p:sp>
        <p:nvSpPr>
          <p:cNvPr id="4" name="Shape 1"/>
          <p:cNvSpPr/>
          <p:nvPr/>
        </p:nvSpPr>
        <p:spPr>
          <a:xfrm>
            <a:off x="751403" y="2829997"/>
            <a:ext cx="483037" cy="483037"/>
          </a:xfrm>
          <a:prstGeom prst="roundRect">
            <a:avLst>
              <a:gd name="adj" fmla="val 18668"/>
            </a:avLst>
          </a:prstGeom>
          <a:solidFill>
            <a:srgbClr val="FCE2CF"/>
          </a:solidFill>
          <a:ln w="7620">
            <a:solidFill>
              <a:srgbClr val="E2C8B5"/>
            </a:solidFill>
            <a:prstDash val="solid"/>
          </a:ln>
        </p:spPr>
        <p:txBody>
          <a:bodyPr/>
          <a:lstStyle/>
          <a:p>
            <a:endParaRPr lang="uk-UA" sz="3200"/>
          </a:p>
        </p:txBody>
      </p:sp>
      <p:sp>
        <p:nvSpPr>
          <p:cNvPr id="5" name="Text 2"/>
          <p:cNvSpPr/>
          <p:nvPr/>
        </p:nvSpPr>
        <p:spPr>
          <a:xfrm>
            <a:off x="930831" y="2910483"/>
            <a:ext cx="124063" cy="322064"/>
          </a:xfrm>
          <a:prstGeom prst="rect">
            <a:avLst/>
          </a:prstGeom>
          <a:noFill/>
          <a:ln/>
        </p:spPr>
        <p:txBody>
          <a:bodyPr wrap="none" lIns="0" tIns="0" rIns="0" bIns="0" rtlCol="0" anchor="t"/>
          <a:lstStyle/>
          <a:p>
            <a:pPr marL="0" indent="0" algn="ctr">
              <a:lnSpc>
                <a:spcPts val="2500"/>
              </a:lnSpc>
              <a:buNone/>
            </a:pPr>
            <a:r>
              <a:rPr lang="en-US" sz="3200" kern="0" spc="-76" dirty="0">
                <a:solidFill>
                  <a:srgbClr val="2B2E3C"/>
                </a:solidFill>
                <a:ea typeface="Bitter Medium" pitchFamily="34" charset="-122"/>
                <a:cs typeface="Bitter Medium" pitchFamily="34" charset="-120"/>
              </a:rPr>
              <a:t>1</a:t>
            </a:r>
            <a:endParaRPr lang="en-US" sz="3200" dirty="0"/>
          </a:p>
        </p:txBody>
      </p:sp>
      <p:sp>
        <p:nvSpPr>
          <p:cNvPr id="6" name="Text 3"/>
          <p:cNvSpPr/>
          <p:nvPr/>
        </p:nvSpPr>
        <p:spPr>
          <a:xfrm>
            <a:off x="1449110" y="2829997"/>
            <a:ext cx="2683669" cy="335399"/>
          </a:xfrm>
          <a:prstGeom prst="rect">
            <a:avLst/>
          </a:prstGeom>
          <a:noFill/>
          <a:ln/>
        </p:spPr>
        <p:txBody>
          <a:bodyPr wrap="none" lIns="0" tIns="0" rIns="0" bIns="0" rtlCol="0" anchor="t"/>
          <a:lstStyle/>
          <a:p>
            <a:pPr marL="0" indent="0">
              <a:lnSpc>
                <a:spcPts val="2600"/>
              </a:lnSpc>
              <a:buNone/>
            </a:pPr>
            <a:r>
              <a:rPr lang="en-US" sz="3200" kern="0" spc="-63" dirty="0">
                <a:solidFill>
                  <a:srgbClr val="2B2E3C"/>
                </a:solidFill>
                <a:ea typeface="Bitter Medium" pitchFamily="34" charset="-122"/>
                <a:cs typeface="Bitter Medium" pitchFamily="34" charset="-120"/>
              </a:rPr>
              <a:t>Cel warsztatu</a:t>
            </a:r>
            <a:endParaRPr lang="en-US" sz="3200" dirty="0"/>
          </a:p>
        </p:txBody>
      </p:sp>
      <p:sp>
        <p:nvSpPr>
          <p:cNvPr id="7" name="Text 4"/>
          <p:cNvSpPr/>
          <p:nvPr/>
        </p:nvSpPr>
        <p:spPr>
          <a:xfrm>
            <a:off x="1449110" y="3294102"/>
            <a:ext cx="3015615" cy="1716881"/>
          </a:xfrm>
          <a:prstGeom prst="rect">
            <a:avLst/>
          </a:prstGeom>
          <a:noFill/>
          <a:ln/>
        </p:spPr>
        <p:txBody>
          <a:bodyPr wrap="square" lIns="0" tIns="0" rIns="0" bIns="0" rtlCol="0" anchor="t"/>
          <a:lstStyle/>
          <a:p>
            <a:pPr marL="0" indent="0">
              <a:lnSpc>
                <a:spcPts val="2700"/>
              </a:lnSpc>
              <a:buNone/>
            </a:pPr>
            <a:r>
              <a:rPr lang="en-US" sz="2400" kern="0" spc="-34" dirty="0">
                <a:solidFill>
                  <a:srgbClr val="2B2E3C"/>
                </a:solidFill>
                <a:ea typeface="Open Sans" pitchFamily="34" charset="-122"/>
                <a:cs typeface="Open Sans" pitchFamily="34" charset="-120"/>
              </a:rPr>
              <a:t>Dowiesz się, jak rezerwować wizyty u lekarza online, nauczysz się robić bezpieczne zakupy przez Internet, poznasz podstawy </a:t>
            </a:r>
            <a:r>
              <a:rPr lang="en-US" sz="2400" kern="0" spc="-34">
                <a:solidFill>
                  <a:srgbClr val="2B2E3C"/>
                </a:solidFill>
                <a:ea typeface="Open Sans" pitchFamily="34" charset="-122"/>
                <a:cs typeface="Open Sans" pitchFamily="34" charset="-120"/>
              </a:rPr>
              <a:t>bankowości online</a:t>
            </a:r>
            <a:r>
              <a:rPr lang="pl-PL" sz="2400" kern="0" spc="-34">
                <a:solidFill>
                  <a:srgbClr val="2B2E3C"/>
                </a:solidFill>
                <a:ea typeface="Open Sans" pitchFamily="34" charset="-122"/>
                <a:cs typeface="Open Sans" pitchFamily="34" charset="-120"/>
              </a:rPr>
              <a:t>, korzystania z e-administracji</a:t>
            </a:r>
            <a:r>
              <a:rPr lang="en-US" sz="2400" kern="0" spc="-34">
                <a:solidFill>
                  <a:srgbClr val="2B2E3C"/>
                </a:solidFill>
                <a:ea typeface="Open Sans" pitchFamily="34" charset="-122"/>
                <a:cs typeface="Open Sans" pitchFamily="34" charset="-120"/>
              </a:rPr>
              <a:t>.</a:t>
            </a:r>
            <a:endParaRPr lang="en-US" sz="2400" dirty="0"/>
          </a:p>
        </p:txBody>
      </p:sp>
      <p:sp>
        <p:nvSpPr>
          <p:cNvPr id="8" name="Shape 5"/>
          <p:cNvSpPr/>
          <p:nvPr/>
        </p:nvSpPr>
        <p:spPr>
          <a:xfrm>
            <a:off x="4679394" y="2829997"/>
            <a:ext cx="483037" cy="483037"/>
          </a:xfrm>
          <a:prstGeom prst="roundRect">
            <a:avLst>
              <a:gd name="adj" fmla="val 18668"/>
            </a:avLst>
          </a:prstGeom>
          <a:solidFill>
            <a:srgbClr val="FCE2CF"/>
          </a:solidFill>
          <a:ln w="7620">
            <a:solidFill>
              <a:srgbClr val="E2C8B5"/>
            </a:solidFill>
            <a:prstDash val="solid"/>
          </a:ln>
        </p:spPr>
        <p:txBody>
          <a:bodyPr/>
          <a:lstStyle/>
          <a:p>
            <a:endParaRPr lang="uk-UA" sz="3200"/>
          </a:p>
        </p:txBody>
      </p:sp>
      <p:sp>
        <p:nvSpPr>
          <p:cNvPr id="9" name="Text 6"/>
          <p:cNvSpPr/>
          <p:nvPr/>
        </p:nvSpPr>
        <p:spPr>
          <a:xfrm>
            <a:off x="4837152" y="2910483"/>
            <a:ext cx="167521" cy="322064"/>
          </a:xfrm>
          <a:prstGeom prst="rect">
            <a:avLst/>
          </a:prstGeom>
          <a:noFill/>
          <a:ln/>
        </p:spPr>
        <p:txBody>
          <a:bodyPr wrap="none" lIns="0" tIns="0" rIns="0" bIns="0" rtlCol="0" anchor="t"/>
          <a:lstStyle/>
          <a:p>
            <a:pPr marL="0" indent="0" algn="ctr">
              <a:lnSpc>
                <a:spcPts val="2500"/>
              </a:lnSpc>
              <a:buNone/>
            </a:pPr>
            <a:r>
              <a:rPr lang="en-US" sz="3200" kern="0" spc="-76" dirty="0">
                <a:solidFill>
                  <a:srgbClr val="2B2E3C"/>
                </a:solidFill>
                <a:ea typeface="Bitter Medium" pitchFamily="34" charset="-122"/>
                <a:cs typeface="Bitter Medium" pitchFamily="34" charset="-120"/>
              </a:rPr>
              <a:t>2</a:t>
            </a:r>
            <a:endParaRPr lang="en-US" sz="3200" dirty="0"/>
          </a:p>
        </p:txBody>
      </p:sp>
      <p:sp>
        <p:nvSpPr>
          <p:cNvPr id="10" name="Text 7"/>
          <p:cNvSpPr/>
          <p:nvPr/>
        </p:nvSpPr>
        <p:spPr>
          <a:xfrm>
            <a:off x="5377101" y="2829997"/>
            <a:ext cx="2683669" cy="335399"/>
          </a:xfrm>
          <a:prstGeom prst="rect">
            <a:avLst/>
          </a:prstGeom>
          <a:noFill/>
          <a:ln/>
        </p:spPr>
        <p:txBody>
          <a:bodyPr wrap="none" lIns="0" tIns="0" rIns="0" bIns="0" rtlCol="0" anchor="t"/>
          <a:lstStyle/>
          <a:p>
            <a:pPr marL="0" indent="0">
              <a:lnSpc>
                <a:spcPts val="2600"/>
              </a:lnSpc>
              <a:buNone/>
            </a:pPr>
            <a:r>
              <a:rPr lang="en-US" sz="3200" kern="0" spc="-63" dirty="0">
                <a:solidFill>
                  <a:srgbClr val="2B2E3C"/>
                </a:solidFill>
                <a:ea typeface="Bitter Medium" pitchFamily="34" charset="-122"/>
                <a:cs typeface="Bitter Medium" pitchFamily="34" charset="-120"/>
              </a:rPr>
              <a:t>Korzyści z usług online</a:t>
            </a:r>
            <a:endParaRPr lang="en-US" sz="3200" dirty="0"/>
          </a:p>
        </p:txBody>
      </p:sp>
      <p:sp>
        <p:nvSpPr>
          <p:cNvPr id="11" name="Text 8"/>
          <p:cNvSpPr/>
          <p:nvPr/>
        </p:nvSpPr>
        <p:spPr>
          <a:xfrm>
            <a:off x="5377101" y="3294102"/>
            <a:ext cx="3015615" cy="2403634"/>
          </a:xfrm>
          <a:prstGeom prst="rect">
            <a:avLst/>
          </a:prstGeom>
          <a:noFill/>
          <a:ln/>
        </p:spPr>
        <p:txBody>
          <a:bodyPr wrap="square" lIns="0" tIns="0" rIns="0" bIns="0" rtlCol="0" anchor="t"/>
          <a:lstStyle/>
          <a:p>
            <a:pPr marL="0" indent="0">
              <a:lnSpc>
                <a:spcPts val="2700"/>
              </a:lnSpc>
              <a:buNone/>
            </a:pPr>
            <a:r>
              <a:rPr lang="en-US" sz="2400" kern="0" spc="-34" dirty="0">
                <a:solidFill>
                  <a:srgbClr val="2B2E3C"/>
                </a:solidFill>
                <a:ea typeface="Open Sans" pitchFamily="34" charset="-122"/>
                <a:cs typeface="Open Sans" pitchFamily="34" charset="-120"/>
              </a:rPr>
              <a:t>Oszczędność czasu – mniej kolejek, łatwa rezerwacja</a:t>
            </a:r>
            <a:r>
              <a:rPr lang="en-US" sz="2400" kern="0" spc="-34">
                <a:solidFill>
                  <a:srgbClr val="2B2E3C"/>
                </a:solidFill>
                <a:ea typeface="Open Sans" pitchFamily="34" charset="-122"/>
                <a:cs typeface="Open Sans" pitchFamily="34" charset="-120"/>
              </a:rPr>
              <a:t>. </a:t>
            </a:r>
            <a:endParaRPr lang="pl-PL" sz="2400" kern="0" spc="-34">
              <a:solidFill>
                <a:srgbClr val="2B2E3C"/>
              </a:solidFill>
              <a:ea typeface="Open Sans" pitchFamily="34" charset="-122"/>
              <a:cs typeface="Open Sans" pitchFamily="34" charset="-120"/>
            </a:endParaRPr>
          </a:p>
          <a:p>
            <a:pPr marL="0" indent="0">
              <a:lnSpc>
                <a:spcPts val="2700"/>
              </a:lnSpc>
              <a:buNone/>
            </a:pPr>
            <a:r>
              <a:rPr lang="en-US" sz="2400" kern="0" spc="-34">
                <a:solidFill>
                  <a:srgbClr val="2B2E3C"/>
                </a:solidFill>
                <a:ea typeface="Open Sans" pitchFamily="34" charset="-122"/>
                <a:cs typeface="Open Sans" pitchFamily="34" charset="-120"/>
              </a:rPr>
              <a:t>Wygoda </a:t>
            </a:r>
            <a:r>
              <a:rPr lang="en-US" sz="2400" kern="0" spc="-34" dirty="0">
                <a:solidFill>
                  <a:srgbClr val="2B2E3C"/>
                </a:solidFill>
                <a:ea typeface="Open Sans" pitchFamily="34" charset="-122"/>
                <a:cs typeface="Open Sans" pitchFamily="34" charset="-120"/>
              </a:rPr>
              <a:t>– zakupy bez wychodzenia z </a:t>
            </a:r>
            <a:r>
              <a:rPr lang="en-US" sz="2400" kern="0" spc="-34">
                <a:solidFill>
                  <a:srgbClr val="2B2E3C"/>
                </a:solidFill>
                <a:ea typeface="Open Sans" pitchFamily="34" charset="-122"/>
                <a:cs typeface="Open Sans" pitchFamily="34" charset="-120"/>
              </a:rPr>
              <a:t>domu.</a:t>
            </a:r>
            <a:endParaRPr lang="pl-PL" sz="2400" kern="0" spc="-34">
              <a:solidFill>
                <a:srgbClr val="2B2E3C"/>
              </a:solidFill>
              <a:ea typeface="Open Sans" pitchFamily="34" charset="-122"/>
              <a:cs typeface="Open Sans" pitchFamily="34" charset="-120"/>
            </a:endParaRPr>
          </a:p>
          <a:p>
            <a:pPr marL="0" indent="0">
              <a:lnSpc>
                <a:spcPts val="2700"/>
              </a:lnSpc>
              <a:buNone/>
            </a:pPr>
            <a:r>
              <a:rPr lang="en-US" sz="2400" kern="0" spc="-34">
                <a:solidFill>
                  <a:srgbClr val="2B2E3C"/>
                </a:solidFill>
                <a:ea typeface="Open Sans" pitchFamily="34" charset="-122"/>
                <a:cs typeface="Open Sans" pitchFamily="34" charset="-120"/>
              </a:rPr>
              <a:t>Dostępność </a:t>
            </a:r>
            <a:r>
              <a:rPr lang="en-US" sz="2400" kern="0" spc="-34" dirty="0">
                <a:solidFill>
                  <a:srgbClr val="2B2E3C"/>
                </a:solidFill>
                <a:ea typeface="Open Sans" pitchFamily="34" charset="-122"/>
                <a:cs typeface="Open Sans" pitchFamily="34" charset="-120"/>
              </a:rPr>
              <a:t>24/7 – nie musisz czekać na otwarcie urzędu czy banku.</a:t>
            </a:r>
            <a:endParaRPr lang="en-US" sz="2400" dirty="0"/>
          </a:p>
        </p:txBody>
      </p:sp>
      <p:pic>
        <p:nvPicPr>
          <p:cNvPr id="12" name="Picture 11" descr="A blue flag with yellow stars&#10;&#10;Description automatically generated">
            <a:extLst>
              <a:ext uri="{FF2B5EF4-FFF2-40B4-BE49-F238E27FC236}">
                <a16:creationId xmlns:a16="http://schemas.microsoft.com/office/drawing/2014/main" id="{73B82393-E30D-FA51-B2A3-DDEE3133AE61}"/>
              </a:ext>
            </a:extLst>
          </p:cNvPr>
          <p:cNvPicPr>
            <a:picLocks noChangeAspect="1"/>
          </p:cNvPicPr>
          <p:nvPr/>
        </p:nvPicPr>
        <p:blipFill>
          <a:blip r:embed="rId4"/>
          <a:stretch>
            <a:fillRect/>
          </a:stretch>
        </p:blipFill>
        <p:spPr>
          <a:xfrm>
            <a:off x="12432225" y="-64806"/>
            <a:ext cx="1764018" cy="1787280"/>
          </a:xfrm>
          <a:prstGeom prst="rect">
            <a:avLst/>
          </a:prstGeom>
        </p:spPr>
      </p:pic>
      <p:pic>
        <p:nvPicPr>
          <p:cNvPr id="13" name="Picture 17">
            <a:extLst>
              <a:ext uri="{FF2B5EF4-FFF2-40B4-BE49-F238E27FC236}">
                <a16:creationId xmlns:a16="http://schemas.microsoft.com/office/drawing/2014/main" id="{0A454D78-240F-6ABF-46DB-F51172346C73}"/>
              </a:ext>
            </a:extLst>
          </p:cNvPr>
          <p:cNvPicPr>
            <a:picLocks noChangeAspect="1"/>
          </p:cNvPicPr>
          <p:nvPr/>
        </p:nvPicPr>
        <p:blipFill>
          <a:blip r:embed="rId5"/>
          <a:stretch>
            <a:fillRect/>
          </a:stretch>
        </p:blipFill>
        <p:spPr>
          <a:xfrm>
            <a:off x="599859" y="7244651"/>
            <a:ext cx="1269162" cy="72976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4B44E02-218B-2769-39A5-E9F98949F6F9}"/>
              </a:ext>
            </a:extLst>
          </p:cNvPr>
          <p:cNvSpPr txBox="1"/>
          <p:nvPr/>
        </p:nvSpPr>
        <p:spPr>
          <a:xfrm>
            <a:off x="624016" y="274861"/>
            <a:ext cx="13295870" cy="2769989"/>
          </a:xfrm>
          <a:prstGeom prst="rect">
            <a:avLst/>
          </a:prstGeom>
          <a:noFill/>
        </p:spPr>
        <p:txBody>
          <a:bodyPr wrap="square">
            <a:spAutoFit/>
          </a:bodyPr>
          <a:lstStyle/>
          <a:p>
            <a:pPr>
              <a:buNone/>
            </a:pPr>
            <a:r>
              <a:rPr lang="uk-UA" sz="4400" b="1" dirty="0"/>
              <a:t>🛒 </a:t>
            </a:r>
            <a:r>
              <a:rPr lang="en-US" sz="4000" b="1" dirty="0">
                <a:solidFill>
                  <a:schemeClr val="accent6">
                    <a:lumMod val="75000"/>
                  </a:schemeClr>
                </a:solidFill>
              </a:rPr>
              <a:t>Lidl, </a:t>
            </a:r>
            <a:r>
              <a:rPr lang="en-US" sz="4000" b="1" dirty="0" err="1">
                <a:solidFill>
                  <a:schemeClr val="accent6">
                    <a:lumMod val="75000"/>
                  </a:schemeClr>
                </a:solidFill>
              </a:rPr>
              <a:t>Biedronka</a:t>
            </a:r>
            <a:r>
              <a:rPr lang="en-US" sz="4000" b="1" dirty="0">
                <a:solidFill>
                  <a:schemeClr val="accent6">
                    <a:lumMod val="75000"/>
                  </a:schemeClr>
                </a:solidFill>
              </a:rPr>
              <a:t>, Kaufland – jak </a:t>
            </a:r>
            <a:r>
              <a:rPr lang="en-US" sz="4000" b="1" dirty="0" err="1">
                <a:solidFill>
                  <a:schemeClr val="accent6">
                    <a:lumMod val="75000"/>
                  </a:schemeClr>
                </a:solidFill>
              </a:rPr>
              <a:t>robić</a:t>
            </a:r>
            <a:r>
              <a:rPr lang="en-US" sz="4000" b="1" dirty="0">
                <a:solidFill>
                  <a:schemeClr val="accent6">
                    <a:lumMod val="75000"/>
                  </a:schemeClr>
                </a:solidFill>
              </a:rPr>
              <a:t> </a:t>
            </a:r>
            <a:r>
              <a:rPr lang="en-US" sz="4000" b="1" dirty="0" err="1">
                <a:solidFill>
                  <a:schemeClr val="accent6">
                    <a:lumMod val="75000"/>
                  </a:schemeClr>
                </a:solidFill>
              </a:rPr>
              <a:t>zakupy</a:t>
            </a:r>
            <a:r>
              <a:rPr lang="en-US" sz="4000" b="1" dirty="0">
                <a:solidFill>
                  <a:schemeClr val="accent6">
                    <a:lumMod val="75000"/>
                  </a:schemeClr>
                </a:solidFill>
              </a:rPr>
              <a:t> online?</a:t>
            </a:r>
            <a:endParaRPr lang="pl-PL" sz="4000" b="1" dirty="0">
              <a:solidFill>
                <a:schemeClr val="accent6">
                  <a:lumMod val="75000"/>
                </a:schemeClr>
              </a:solidFill>
            </a:endParaRPr>
          </a:p>
          <a:p>
            <a:pPr algn="ctr">
              <a:buNone/>
            </a:pPr>
            <a:endParaRPr lang="pl-PL" b="1" dirty="0"/>
          </a:p>
          <a:p>
            <a:pPr>
              <a:buNone/>
            </a:pPr>
            <a:r>
              <a:rPr lang="pl-PL" sz="2800" b="1" dirty="0"/>
              <a:t>						</a:t>
            </a:r>
            <a:r>
              <a:rPr lang="uk-UA" sz="2800" b="1" dirty="0"/>
              <a:t>🟢 </a:t>
            </a:r>
            <a:r>
              <a:rPr lang="en-US" sz="2800" b="1" dirty="0"/>
              <a:t>Lidl</a:t>
            </a:r>
          </a:p>
          <a:p>
            <a:r>
              <a:rPr lang="uk-UA" sz="2800" dirty="0"/>
              <a:t>📱 </a:t>
            </a:r>
            <a:r>
              <a:rPr lang="en-US" sz="2800" b="1" dirty="0" err="1"/>
              <a:t>Aplikacja</a:t>
            </a:r>
            <a:r>
              <a:rPr lang="en-US" sz="2800" b="1" dirty="0"/>
              <a:t> Lidl Plus</a:t>
            </a:r>
            <a:r>
              <a:rPr lang="en-US" sz="2800" dirty="0"/>
              <a:t> –</a:t>
            </a:r>
            <a:r>
              <a:rPr lang="pl-PL" sz="2800" dirty="0"/>
              <a:t> </a:t>
            </a:r>
            <a:r>
              <a:rPr lang="en-US" sz="2800" dirty="0"/>
              <a:t>Kupony </a:t>
            </a:r>
            <a:r>
              <a:rPr lang="en-US" sz="2800" dirty="0" err="1"/>
              <a:t>rabatowe</a:t>
            </a:r>
            <a:r>
              <a:rPr lang="en-US" sz="2800" dirty="0"/>
              <a:t>, </a:t>
            </a:r>
            <a:r>
              <a:rPr lang="en-US" sz="2800" dirty="0" err="1"/>
              <a:t>gazetki</a:t>
            </a:r>
            <a:r>
              <a:rPr lang="en-US" sz="2800" dirty="0"/>
              <a:t>, </a:t>
            </a:r>
            <a:r>
              <a:rPr lang="en-US" sz="2800" dirty="0" err="1"/>
              <a:t>lista</a:t>
            </a:r>
            <a:r>
              <a:rPr lang="en-US" sz="2800" dirty="0"/>
              <a:t> </a:t>
            </a:r>
            <a:r>
              <a:rPr lang="en-US" sz="2800" dirty="0" err="1"/>
              <a:t>zakupów</a:t>
            </a:r>
            <a:br>
              <a:rPr lang="en-US" sz="2800" dirty="0"/>
            </a:br>
            <a:r>
              <a:rPr lang="uk-UA" sz="2800" dirty="0"/>
              <a:t>❌ </a:t>
            </a:r>
            <a:r>
              <a:rPr lang="en-US" sz="2800" b="1" dirty="0"/>
              <a:t>Nie </a:t>
            </a:r>
            <a:r>
              <a:rPr lang="en-US" sz="2800" b="1" dirty="0" err="1"/>
              <a:t>oferuje</a:t>
            </a:r>
            <a:r>
              <a:rPr lang="en-US" sz="2800" b="1" dirty="0"/>
              <a:t> </a:t>
            </a:r>
            <a:r>
              <a:rPr lang="en-US" sz="2800" b="1" dirty="0" err="1"/>
              <a:t>zakupów</a:t>
            </a:r>
            <a:r>
              <a:rPr lang="en-US" sz="2800" b="1" dirty="0"/>
              <a:t> </a:t>
            </a:r>
            <a:r>
              <a:rPr lang="en-US" sz="2800" b="1" dirty="0" err="1"/>
              <a:t>spożywczych</a:t>
            </a:r>
            <a:r>
              <a:rPr lang="en-US" sz="2800" b="1" dirty="0"/>
              <a:t> online z </a:t>
            </a:r>
            <a:r>
              <a:rPr lang="en-US" sz="2800" b="1" dirty="0" err="1"/>
              <a:t>dostawą</a:t>
            </a:r>
            <a:br>
              <a:rPr lang="en-US" sz="2800" dirty="0"/>
            </a:br>
            <a:r>
              <a:rPr lang="uk-UA" sz="2800" dirty="0"/>
              <a:t>📦 </a:t>
            </a:r>
            <a:r>
              <a:rPr lang="en-US" sz="2800" dirty="0"/>
              <a:t>W </a:t>
            </a:r>
            <a:r>
              <a:rPr lang="en-US" sz="2800" dirty="0" err="1"/>
              <a:t>wybranych</a:t>
            </a:r>
            <a:r>
              <a:rPr lang="en-US" sz="2800" dirty="0"/>
              <a:t> </a:t>
            </a:r>
            <a:r>
              <a:rPr lang="en-US" sz="2800" dirty="0" err="1"/>
              <a:t>miastach</a:t>
            </a:r>
            <a:r>
              <a:rPr lang="en-US" sz="2800" dirty="0"/>
              <a:t> </a:t>
            </a:r>
            <a:r>
              <a:rPr lang="en-US" sz="2800" dirty="0" err="1"/>
              <a:t>możliwe</a:t>
            </a:r>
            <a:r>
              <a:rPr lang="en-US" sz="2800" dirty="0"/>
              <a:t> </a:t>
            </a:r>
            <a:r>
              <a:rPr lang="en-US" sz="2800" dirty="0" err="1"/>
              <a:t>zakupy</a:t>
            </a:r>
            <a:r>
              <a:rPr lang="en-US" sz="2800" dirty="0"/>
              <a:t> online z </a:t>
            </a:r>
            <a:r>
              <a:rPr lang="en-US" sz="2800" dirty="0" err="1"/>
              <a:t>partnerami</a:t>
            </a:r>
            <a:r>
              <a:rPr lang="en-US" sz="2800" dirty="0"/>
              <a:t> (np. </a:t>
            </a:r>
            <a:r>
              <a:rPr lang="en-US" sz="2800" dirty="0" err="1"/>
              <a:t>Glovo</a:t>
            </a:r>
            <a:r>
              <a:rPr lang="en-US" sz="2800" dirty="0"/>
              <a:t>)</a:t>
            </a:r>
          </a:p>
        </p:txBody>
      </p:sp>
      <p:sp>
        <p:nvSpPr>
          <p:cNvPr id="5" name="TextBox 4">
            <a:extLst>
              <a:ext uri="{FF2B5EF4-FFF2-40B4-BE49-F238E27FC236}">
                <a16:creationId xmlns:a16="http://schemas.microsoft.com/office/drawing/2014/main" id="{AAF47B03-658D-FE10-5382-DF2CE605DE74}"/>
              </a:ext>
            </a:extLst>
          </p:cNvPr>
          <p:cNvSpPr txBox="1"/>
          <p:nvPr/>
        </p:nvSpPr>
        <p:spPr>
          <a:xfrm>
            <a:off x="624017" y="3332578"/>
            <a:ext cx="12789244" cy="1815882"/>
          </a:xfrm>
          <a:prstGeom prst="rect">
            <a:avLst/>
          </a:prstGeom>
          <a:noFill/>
        </p:spPr>
        <p:txBody>
          <a:bodyPr wrap="square">
            <a:spAutoFit/>
          </a:bodyPr>
          <a:lstStyle/>
          <a:p>
            <a:pPr algn="ctr">
              <a:buNone/>
            </a:pPr>
            <a:r>
              <a:rPr lang="pl-PL" sz="2800" b="1"/>
              <a:t>🟠 Biedronka</a:t>
            </a:r>
          </a:p>
          <a:p>
            <a:r>
              <a:rPr lang="pl-PL" sz="2800"/>
              <a:t>📱 Aplikacja „</a:t>
            </a:r>
            <a:r>
              <a:rPr lang="pl-PL" sz="2800" b="1"/>
              <a:t>Biedronka</a:t>
            </a:r>
            <a:r>
              <a:rPr lang="pl-PL" sz="2800"/>
              <a:t>” – gazetki, lokalizacja sklepów, kupony</a:t>
            </a:r>
            <a:br>
              <a:rPr lang="pl-PL" sz="2800"/>
            </a:br>
            <a:r>
              <a:rPr lang="pl-PL" sz="2800"/>
              <a:t>✅ </a:t>
            </a:r>
            <a:r>
              <a:rPr lang="pl-PL" sz="2800" b="1"/>
              <a:t>Zakupy online przez aplikację Glovo</a:t>
            </a:r>
            <a:r>
              <a:rPr lang="pl-PL" sz="2800"/>
              <a:t> – możliwe w wybranych lokalizacjach</a:t>
            </a:r>
            <a:br>
              <a:rPr lang="pl-PL" sz="2800"/>
            </a:br>
            <a:r>
              <a:rPr lang="pl-PL" sz="2800"/>
              <a:t>❌ Brak klasycznego sklepu internetowego</a:t>
            </a:r>
          </a:p>
        </p:txBody>
      </p:sp>
      <p:sp>
        <p:nvSpPr>
          <p:cNvPr id="7" name="TextBox 6">
            <a:extLst>
              <a:ext uri="{FF2B5EF4-FFF2-40B4-BE49-F238E27FC236}">
                <a16:creationId xmlns:a16="http://schemas.microsoft.com/office/drawing/2014/main" id="{867BCBD0-655D-C0B9-E10F-761ED5B17F6F}"/>
              </a:ext>
            </a:extLst>
          </p:cNvPr>
          <p:cNvSpPr txBox="1"/>
          <p:nvPr/>
        </p:nvSpPr>
        <p:spPr>
          <a:xfrm>
            <a:off x="624017" y="5436188"/>
            <a:ext cx="13054914" cy="2246769"/>
          </a:xfrm>
          <a:prstGeom prst="rect">
            <a:avLst/>
          </a:prstGeom>
          <a:noFill/>
        </p:spPr>
        <p:txBody>
          <a:bodyPr wrap="square">
            <a:spAutoFit/>
          </a:bodyPr>
          <a:lstStyle/>
          <a:p>
            <a:pPr algn="ctr">
              <a:buNone/>
            </a:pPr>
            <a:r>
              <a:rPr lang="pl-PL" sz="2800" b="1"/>
              <a:t>🔵 Kaufland</a:t>
            </a:r>
          </a:p>
          <a:p>
            <a:r>
              <a:rPr lang="pl-PL" sz="2800"/>
              <a:t>📱 Aplikacja „</a:t>
            </a:r>
            <a:r>
              <a:rPr lang="pl-PL" sz="2800" b="1"/>
              <a:t>Kaufland</a:t>
            </a:r>
            <a:r>
              <a:rPr lang="pl-PL" sz="2800"/>
              <a:t>” – oferty, gazetki, lista zakupów</a:t>
            </a:r>
            <a:br>
              <a:rPr lang="pl-PL" sz="2800"/>
            </a:br>
            <a:r>
              <a:rPr lang="pl-PL" sz="2800"/>
              <a:t>✅ W Niemczech istnieje pełnoprawny sklep online (kaulfand.de)</a:t>
            </a:r>
            <a:br>
              <a:rPr lang="pl-PL" sz="2800"/>
            </a:br>
            <a:r>
              <a:rPr lang="pl-PL" sz="2800"/>
              <a:t>❌ </a:t>
            </a:r>
            <a:r>
              <a:rPr lang="pl-PL" sz="2800" b="1"/>
              <a:t>W Polsce brak zakupów spożywczych online z dostawą</a:t>
            </a:r>
            <a:br>
              <a:rPr lang="pl-PL" sz="2800"/>
            </a:br>
            <a:r>
              <a:rPr lang="pl-PL" sz="2800"/>
              <a:t>✅ Można korzystać z platformy </a:t>
            </a:r>
            <a:r>
              <a:rPr lang="pl-PL" sz="2800" b="1"/>
              <a:t>kaufland.pl</a:t>
            </a:r>
            <a:r>
              <a:rPr lang="pl-PL" sz="2800"/>
              <a:t> do zakupów innych niż spożywcze</a:t>
            </a:r>
          </a:p>
        </p:txBody>
      </p:sp>
      <p:pic>
        <p:nvPicPr>
          <p:cNvPr id="2" name="Picture 1" descr="A blue flag with yellow stars&#10;&#10;Description automatically generated">
            <a:extLst>
              <a:ext uri="{FF2B5EF4-FFF2-40B4-BE49-F238E27FC236}">
                <a16:creationId xmlns:a16="http://schemas.microsoft.com/office/drawing/2014/main" id="{948E55AF-06C7-0D68-6432-E76F68F46161}"/>
              </a:ext>
            </a:extLst>
          </p:cNvPr>
          <p:cNvPicPr>
            <a:picLocks noChangeAspect="1"/>
          </p:cNvPicPr>
          <p:nvPr/>
        </p:nvPicPr>
        <p:blipFill>
          <a:blip r:embed="rId2"/>
          <a:stretch>
            <a:fillRect/>
          </a:stretch>
        </p:blipFill>
        <p:spPr>
          <a:xfrm>
            <a:off x="12711287" y="0"/>
            <a:ext cx="1764018" cy="1787280"/>
          </a:xfrm>
          <a:prstGeom prst="rect">
            <a:avLst/>
          </a:prstGeom>
        </p:spPr>
      </p:pic>
      <p:pic>
        <p:nvPicPr>
          <p:cNvPr id="4" name="Picture 17">
            <a:extLst>
              <a:ext uri="{FF2B5EF4-FFF2-40B4-BE49-F238E27FC236}">
                <a16:creationId xmlns:a16="http://schemas.microsoft.com/office/drawing/2014/main" id="{0F23CF65-B99E-6090-90C0-1C6246927D63}"/>
              </a:ext>
            </a:extLst>
          </p:cNvPr>
          <p:cNvPicPr>
            <a:picLocks noChangeAspect="1"/>
          </p:cNvPicPr>
          <p:nvPr/>
        </p:nvPicPr>
        <p:blipFill>
          <a:blip r:embed="rId3"/>
          <a:stretch>
            <a:fillRect/>
          </a:stretch>
        </p:blipFill>
        <p:spPr>
          <a:xfrm>
            <a:off x="12958715" y="7174914"/>
            <a:ext cx="1269162" cy="729768"/>
          </a:xfrm>
          <a:prstGeom prst="rect">
            <a:avLst/>
          </a:prstGeom>
        </p:spPr>
      </p:pic>
    </p:spTree>
    <p:extLst>
      <p:ext uri="{BB962C8B-B14F-4D97-AF65-F5344CB8AC3E}">
        <p14:creationId xmlns:p14="http://schemas.microsoft.com/office/powerpoint/2010/main" val="39991124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CEEA064-07DE-C169-2FB4-B647788FCB8C}"/>
              </a:ext>
            </a:extLst>
          </p:cNvPr>
          <p:cNvSpPr txBox="1"/>
          <p:nvPr/>
        </p:nvSpPr>
        <p:spPr>
          <a:xfrm>
            <a:off x="512805" y="650443"/>
            <a:ext cx="13604789" cy="2308324"/>
          </a:xfrm>
          <a:prstGeom prst="rect">
            <a:avLst/>
          </a:prstGeom>
          <a:noFill/>
        </p:spPr>
        <p:txBody>
          <a:bodyPr wrap="square">
            <a:spAutoFit/>
          </a:bodyPr>
          <a:lstStyle/>
          <a:p>
            <a:pPr>
              <a:buNone/>
            </a:pPr>
            <a:r>
              <a:rPr lang="pl-PL" sz="4400" b="1"/>
              <a:t>📦 </a:t>
            </a:r>
            <a:r>
              <a:rPr lang="pl-PL" sz="4400" b="1">
                <a:solidFill>
                  <a:srgbClr val="C00000"/>
                </a:solidFill>
              </a:rPr>
              <a:t>Co to jest Glovo?</a:t>
            </a:r>
          </a:p>
          <a:p>
            <a:pPr>
              <a:buNone/>
            </a:pPr>
            <a:endParaRPr lang="pl-PL" sz="4400" b="1"/>
          </a:p>
          <a:p>
            <a:r>
              <a:rPr lang="pl-PL" sz="2800"/>
              <a:t>🟡 </a:t>
            </a:r>
            <a:r>
              <a:rPr lang="pl-PL" sz="2800" b="1"/>
              <a:t>Glovo</a:t>
            </a:r>
            <a:r>
              <a:rPr lang="pl-PL" sz="2800"/>
              <a:t> to pośrednik – łączy użytkownika z kurierem, </a:t>
            </a:r>
          </a:p>
          <a:p>
            <a:r>
              <a:rPr lang="pl-PL" sz="2800"/>
              <a:t>       który odbiera zakupy i przywozi je pod wskazany adres.</a:t>
            </a:r>
          </a:p>
        </p:txBody>
      </p:sp>
      <p:sp>
        <p:nvSpPr>
          <p:cNvPr id="5" name="TextBox 4">
            <a:extLst>
              <a:ext uri="{FF2B5EF4-FFF2-40B4-BE49-F238E27FC236}">
                <a16:creationId xmlns:a16="http://schemas.microsoft.com/office/drawing/2014/main" id="{E53136DE-38C4-2D20-A474-3E7FFA5C34A7}"/>
              </a:ext>
            </a:extLst>
          </p:cNvPr>
          <p:cNvSpPr txBox="1"/>
          <p:nvPr/>
        </p:nvSpPr>
        <p:spPr>
          <a:xfrm>
            <a:off x="512806" y="3793753"/>
            <a:ext cx="13604788" cy="2246769"/>
          </a:xfrm>
          <a:prstGeom prst="rect">
            <a:avLst/>
          </a:prstGeom>
          <a:noFill/>
        </p:spPr>
        <p:txBody>
          <a:bodyPr wrap="square">
            <a:spAutoFit/>
          </a:bodyPr>
          <a:lstStyle/>
          <a:p>
            <a:pPr>
              <a:buNone/>
            </a:pPr>
            <a:r>
              <a:rPr lang="pl-PL" sz="2800" b="1"/>
              <a:t>🛍️ Co można zamówić przez Glovo?</a:t>
            </a:r>
          </a:p>
          <a:p>
            <a:r>
              <a:rPr lang="pl-PL" sz="2800"/>
              <a:t>✅ Zakupy z supermarketów (np. Biedronka, Lidl, Carrefour, Auchan – zależnie od miasta)</a:t>
            </a:r>
            <a:br>
              <a:rPr lang="pl-PL" sz="2800"/>
            </a:br>
            <a:r>
              <a:rPr lang="pl-PL" sz="2800"/>
              <a:t>✅ Gotowe jedzenie z restauracji</a:t>
            </a:r>
            <a:br>
              <a:rPr lang="pl-PL" sz="2800"/>
            </a:br>
            <a:r>
              <a:rPr lang="pl-PL" sz="2800"/>
              <a:t>✅ Leki z aptek (bez recepty)</a:t>
            </a:r>
            <a:br>
              <a:rPr lang="pl-PL" sz="2800"/>
            </a:br>
            <a:r>
              <a:rPr lang="pl-PL" sz="2800"/>
              <a:t>✅ Artykuły codziennego użytku (np. baterie, kosmetyki)</a:t>
            </a:r>
          </a:p>
        </p:txBody>
      </p:sp>
      <p:pic>
        <p:nvPicPr>
          <p:cNvPr id="2" name="Picture 1" descr="A blue flag with yellow stars&#10;&#10;Description automatically generated">
            <a:extLst>
              <a:ext uri="{FF2B5EF4-FFF2-40B4-BE49-F238E27FC236}">
                <a16:creationId xmlns:a16="http://schemas.microsoft.com/office/drawing/2014/main" id="{92E1DCEA-7710-449C-3D96-B38525F4DB61}"/>
              </a:ext>
            </a:extLst>
          </p:cNvPr>
          <p:cNvPicPr>
            <a:picLocks noChangeAspect="1"/>
          </p:cNvPicPr>
          <p:nvPr/>
        </p:nvPicPr>
        <p:blipFill>
          <a:blip r:embed="rId2"/>
          <a:stretch>
            <a:fillRect/>
          </a:stretch>
        </p:blipFill>
        <p:spPr>
          <a:xfrm>
            <a:off x="132971" y="6339893"/>
            <a:ext cx="1764018" cy="1787280"/>
          </a:xfrm>
          <a:prstGeom prst="rect">
            <a:avLst/>
          </a:prstGeom>
        </p:spPr>
      </p:pic>
      <p:pic>
        <p:nvPicPr>
          <p:cNvPr id="7" name="Picture 6" descr="A person on a motorcycle with a yellow bag on back&#10;&#10;AI-generated content may be incorrect.">
            <a:extLst>
              <a:ext uri="{FF2B5EF4-FFF2-40B4-BE49-F238E27FC236}">
                <a16:creationId xmlns:a16="http://schemas.microsoft.com/office/drawing/2014/main" id="{AC41AA36-FD97-88B9-A98E-B4D4B4C7C25E}"/>
              </a:ext>
            </a:extLst>
          </p:cNvPr>
          <p:cNvPicPr>
            <a:picLocks noChangeAspect="1"/>
          </p:cNvPicPr>
          <p:nvPr/>
        </p:nvPicPr>
        <p:blipFill>
          <a:blip r:embed="rId3"/>
          <a:stretch>
            <a:fillRect/>
          </a:stretch>
        </p:blipFill>
        <p:spPr>
          <a:xfrm>
            <a:off x="10906716" y="541374"/>
            <a:ext cx="3162574" cy="2834886"/>
          </a:xfrm>
          <a:custGeom>
            <a:avLst/>
            <a:gdLst>
              <a:gd name="connsiteX0" fmla="*/ 0 w 3162574"/>
              <a:gd name="connsiteY0" fmla="*/ 0 h 2834886"/>
              <a:gd name="connsiteX1" fmla="*/ 463844 w 3162574"/>
              <a:gd name="connsiteY1" fmla="*/ 0 h 2834886"/>
              <a:gd name="connsiteX2" fmla="*/ 1054191 w 3162574"/>
              <a:gd name="connsiteY2" fmla="*/ 0 h 2834886"/>
              <a:gd name="connsiteX3" fmla="*/ 1612913 w 3162574"/>
              <a:gd name="connsiteY3" fmla="*/ 0 h 2834886"/>
              <a:gd name="connsiteX4" fmla="*/ 2171634 w 3162574"/>
              <a:gd name="connsiteY4" fmla="*/ 0 h 2834886"/>
              <a:gd name="connsiteX5" fmla="*/ 3162574 w 3162574"/>
              <a:gd name="connsiteY5" fmla="*/ 0 h 2834886"/>
              <a:gd name="connsiteX6" fmla="*/ 3162574 w 3162574"/>
              <a:gd name="connsiteY6" fmla="*/ 538628 h 2834886"/>
              <a:gd name="connsiteX7" fmla="*/ 3162574 w 3162574"/>
              <a:gd name="connsiteY7" fmla="*/ 1077257 h 2834886"/>
              <a:gd name="connsiteX8" fmla="*/ 3162574 w 3162574"/>
              <a:gd name="connsiteY8" fmla="*/ 1644234 h 2834886"/>
              <a:gd name="connsiteX9" fmla="*/ 3162574 w 3162574"/>
              <a:gd name="connsiteY9" fmla="*/ 2126165 h 2834886"/>
              <a:gd name="connsiteX10" fmla="*/ 3162574 w 3162574"/>
              <a:gd name="connsiteY10" fmla="*/ 2834886 h 2834886"/>
              <a:gd name="connsiteX11" fmla="*/ 2698730 w 3162574"/>
              <a:gd name="connsiteY11" fmla="*/ 2834886 h 2834886"/>
              <a:gd name="connsiteX12" fmla="*/ 2108383 w 3162574"/>
              <a:gd name="connsiteY12" fmla="*/ 2834886 h 2834886"/>
              <a:gd name="connsiteX13" fmla="*/ 1581287 w 3162574"/>
              <a:gd name="connsiteY13" fmla="*/ 2834886 h 2834886"/>
              <a:gd name="connsiteX14" fmla="*/ 1149069 w 3162574"/>
              <a:gd name="connsiteY14" fmla="*/ 2834886 h 2834886"/>
              <a:gd name="connsiteX15" fmla="*/ 590347 w 3162574"/>
              <a:gd name="connsiteY15" fmla="*/ 2834886 h 2834886"/>
              <a:gd name="connsiteX16" fmla="*/ 0 w 3162574"/>
              <a:gd name="connsiteY16" fmla="*/ 2834886 h 2834886"/>
              <a:gd name="connsiteX17" fmla="*/ 0 w 3162574"/>
              <a:gd name="connsiteY17" fmla="*/ 2352955 h 2834886"/>
              <a:gd name="connsiteX18" fmla="*/ 0 w 3162574"/>
              <a:gd name="connsiteY18" fmla="*/ 1785978 h 2834886"/>
              <a:gd name="connsiteX19" fmla="*/ 0 w 3162574"/>
              <a:gd name="connsiteY19" fmla="*/ 1304048 h 2834886"/>
              <a:gd name="connsiteX20" fmla="*/ 0 w 3162574"/>
              <a:gd name="connsiteY20" fmla="*/ 680373 h 2834886"/>
              <a:gd name="connsiteX21" fmla="*/ 0 w 3162574"/>
              <a:gd name="connsiteY21" fmla="*/ 0 h 2834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162574" h="2834886" fill="none" extrusionOk="0">
                <a:moveTo>
                  <a:pt x="0" y="0"/>
                </a:moveTo>
                <a:cubicBezTo>
                  <a:pt x="222964" y="-53347"/>
                  <a:pt x="351170" y="16827"/>
                  <a:pt x="463844" y="0"/>
                </a:cubicBezTo>
                <a:cubicBezTo>
                  <a:pt x="576518" y="-16827"/>
                  <a:pt x="869578" y="18220"/>
                  <a:pt x="1054191" y="0"/>
                </a:cubicBezTo>
                <a:cubicBezTo>
                  <a:pt x="1238804" y="-18220"/>
                  <a:pt x="1341210" y="36941"/>
                  <a:pt x="1612913" y="0"/>
                </a:cubicBezTo>
                <a:cubicBezTo>
                  <a:pt x="1884616" y="-36941"/>
                  <a:pt x="1979861" y="16021"/>
                  <a:pt x="2171634" y="0"/>
                </a:cubicBezTo>
                <a:cubicBezTo>
                  <a:pt x="2363407" y="-16021"/>
                  <a:pt x="2850488" y="7553"/>
                  <a:pt x="3162574" y="0"/>
                </a:cubicBezTo>
                <a:cubicBezTo>
                  <a:pt x="3219259" y="156232"/>
                  <a:pt x="3127271" y="369715"/>
                  <a:pt x="3162574" y="538628"/>
                </a:cubicBezTo>
                <a:cubicBezTo>
                  <a:pt x="3197877" y="707541"/>
                  <a:pt x="3122704" y="956612"/>
                  <a:pt x="3162574" y="1077257"/>
                </a:cubicBezTo>
                <a:cubicBezTo>
                  <a:pt x="3202444" y="1197902"/>
                  <a:pt x="3124055" y="1492944"/>
                  <a:pt x="3162574" y="1644234"/>
                </a:cubicBezTo>
                <a:cubicBezTo>
                  <a:pt x="3201093" y="1795524"/>
                  <a:pt x="3155606" y="1971440"/>
                  <a:pt x="3162574" y="2126165"/>
                </a:cubicBezTo>
                <a:cubicBezTo>
                  <a:pt x="3169542" y="2280890"/>
                  <a:pt x="3085350" y="2630550"/>
                  <a:pt x="3162574" y="2834886"/>
                </a:cubicBezTo>
                <a:cubicBezTo>
                  <a:pt x="3016929" y="2871138"/>
                  <a:pt x="2909506" y="2782237"/>
                  <a:pt x="2698730" y="2834886"/>
                </a:cubicBezTo>
                <a:cubicBezTo>
                  <a:pt x="2487954" y="2887535"/>
                  <a:pt x="2393557" y="2783976"/>
                  <a:pt x="2108383" y="2834886"/>
                </a:cubicBezTo>
                <a:cubicBezTo>
                  <a:pt x="1823209" y="2885796"/>
                  <a:pt x="1705325" y="2788103"/>
                  <a:pt x="1581287" y="2834886"/>
                </a:cubicBezTo>
                <a:cubicBezTo>
                  <a:pt x="1457249" y="2881669"/>
                  <a:pt x="1321794" y="2823088"/>
                  <a:pt x="1149069" y="2834886"/>
                </a:cubicBezTo>
                <a:cubicBezTo>
                  <a:pt x="976344" y="2846684"/>
                  <a:pt x="790246" y="2802236"/>
                  <a:pt x="590347" y="2834886"/>
                </a:cubicBezTo>
                <a:cubicBezTo>
                  <a:pt x="390448" y="2867536"/>
                  <a:pt x="295051" y="2778105"/>
                  <a:pt x="0" y="2834886"/>
                </a:cubicBezTo>
                <a:cubicBezTo>
                  <a:pt x="-41674" y="2671507"/>
                  <a:pt x="42595" y="2462493"/>
                  <a:pt x="0" y="2352955"/>
                </a:cubicBezTo>
                <a:cubicBezTo>
                  <a:pt x="-42595" y="2243417"/>
                  <a:pt x="65486" y="1991244"/>
                  <a:pt x="0" y="1785978"/>
                </a:cubicBezTo>
                <a:cubicBezTo>
                  <a:pt x="-65486" y="1580712"/>
                  <a:pt x="52757" y="1437513"/>
                  <a:pt x="0" y="1304048"/>
                </a:cubicBezTo>
                <a:cubicBezTo>
                  <a:pt x="-52757" y="1170583"/>
                  <a:pt x="39641" y="943555"/>
                  <a:pt x="0" y="680373"/>
                </a:cubicBezTo>
                <a:cubicBezTo>
                  <a:pt x="-39641" y="417192"/>
                  <a:pt x="13320" y="337502"/>
                  <a:pt x="0" y="0"/>
                </a:cubicBezTo>
                <a:close/>
              </a:path>
              <a:path w="3162574" h="2834886" stroke="0" extrusionOk="0">
                <a:moveTo>
                  <a:pt x="0" y="0"/>
                </a:moveTo>
                <a:cubicBezTo>
                  <a:pt x="218003" y="-58598"/>
                  <a:pt x="276536" y="19182"/>
                  <a:pt x="527096" y="0"/>
                </a:cubicBezTo>
                <a:cubicBezTo>
                  <a:pt x="777656" y="-19182"/>
                  <a:pt x="850441" y="6898"/>
                  <a:pt x="959314" y="0"/>
                </a:cubicBezTo>
                <a:cubicBezTo>
                  <a:pt x="1068187" y="-6898"/>
                  <a:pt x="1343262" y="43885"/>
                  <a:pt x="1454784" y="0"/>
                </a:cubicBezTo>
                <a:cubicBezTo>
                  <a:pt x="1566306" y="-43885"/>
                  <a:pt x="1816662" y="39153"/>
                  <a:pt x="1950254" y="0"/>
                </a:cubicBezTo>
                <a:cubicBezTo>
                  <a:pt x="2083846" y="-39153"/>
                  <a:pt x="2211826" y="34493"/>
                  <a:pt x="2445724" y="0"/>
                </a:cubicBezTo>
                <a:cubicBezTo>
                  <a:pt x="2679622" y="-34493"/>
                  <a:pt x="2829857" y="70272"/>
                  <a:pt x="3162574" y="0"/>
                </a:cubicBezTo>
                <a:cubicBezTo>
                  <a:pt x="3176134" y="231583"/>
                  <a:pt x="3151077" y="390672"/>
                  <a:pt x="3162574" y="566977"/>
                </a:cubicBezTo>
                <a:cubicBezTo>
                  <a:pt x="3174071" y="743282"/>
                  <a:pt x="3155730" y="909938"/>
                  <a:pt x="3162574" y="1190652"/>
                </a:cubicBezTo>
                <a:cubicBezTo>
                  <a:pt x="3169418" y="1471367"/>
                  <a:pt x="3119531" y="1590368"/>
                  <a:pt x="3162574" y="1700932"/>
                </a:cubicBezTo>
                <a:cubicBezTo>
                  <a:pt x="3205617" y="1811496"/>
                  <a:pt x="3144882" y="2175769"/>
                  <a:pt x="3162574" y="2296258"/>
                </a:cubicBezTo>
                <a:cubicBezTo>
                  <a:pt x="3180266" y="2416747"/>
                  <a:pt x="3106111" y="2584983"/>
                  <a:pt x="3162574" y="2834886"/>
                </a:cubicBezTo>
                <a:cubicBezTo>
                  <a:pt x="3047355" y="2865425"/>
                  <a:pt x="2893609" y="2829127"/>
                  <a:pt x="2730356" y="2834886"/>
                </a:cubicBezTo>
                <a:cubicBezTo>
                  <a:pt x="2567103" y="2840645"/>
                  <a:pt x="2342342" y="2781640"/>
                  <a:pt x="2140008" y="2834886"/>
                </a:cubicBezTo>
                <a:cubicBezTo>
                  <a:pt x="1937674" y="2888132"/>
                  <a:pt x="1848767" y="2827553"/>
                  <a:pt x="1676164" y="2834886"/>
                </a:cubicBezTo>
                <a:cubicBezTo>
                  <a:pt x="1503561" y="2842219"/>
                  <a:pt x="1337373" y="2819837"/>
                  <a:pt x="1243946" y="2834886"/>
                </a:cubicBezTo>
                <a:cubicBezTo>
                  <a:pt x="1150519" y="2849935"/>
                  <a:pt x="957495" y="2810078"/>
                  <a:pt x="716850" y="2834886"/>
                </a:cubicBezTo>
                <a:cubicBezTo>
                  <a:pt x="476205" y="2859694"/>
                  <a:pt x="306193" y="2763303"/>
                  <a:pt x="0" y="2834886"/>
                </a:cubicBezTo>
                <a:cubicBezTo>
                  <a:pt x="-59162" y="2620996"/>
                  <a:pt x="47380" y="2400557"/>
                  <a:pt x="0" y="2267909"/>
                </a:cubicBezTo>
                <a:cubicBezTo>
                  <a:pt x="-47380" y="2135261"/>
                  <a:pt x="39811" y="1916033"/>
                  <a:pt x="0" y="1644234"/>
                </a:cubicBezTo>
                <a:cubicBezTo>
                  <a:pt x="-39811" y="1372436"/>
                  <a:pt x="47393" y="1270809"/>
                  <a:pt x="0" y="1048908"/>
                </a:cubicBezTo>
                <a:cubicBezTo>
                  <a:pt x="-47393" y="827007"/>
                  <a:pt x="20672" y="462838"/>
                  <a:pt x="0" y="0"/>
                </a:cubicBezTo>
                <a:close/>
              </a:path>
            </a:pathLst>
          </a:custGeom>
          <a:ln>
            <a:solidFill>
              <a:schemeClr val="tx1"/>
            </a:solidFill>
            <a:extLst>
              <a:ext uri="{C807C97D-BFC1-408E-A445-0C87EB9F89A2}">
                <ask:lineSketchStyleProps xmlns:ask="http://schemas.microsoft.com/office/drawing/2018/sketchyshapes" sd="583132187">
                  <a:prstGeom prst="rect">
                    <a:avLst/>
                  </a:prstGeom>
                  <ask:type>
                    <ask:lineSketchScribble/>
                  </ask:type>
                </ask:lineSketchStyleProps>
              </a:ext>
            </a:extLst>
          </a:ln>
        </p:spPr>
      </p:pic>
      <p:pic>
        <p:nvPicPr>
          <p:cNvPr id="4" name="Picture 17">
            <a:extLst>
              <a:ext uri="{FF2B5EF4-FFF2-40B4-BE49-F238E27FC236}">
                <a16:creationId xmlns:a16="http://schemas.microsoft.com/office/drawing/2014/main" id="{34A18241-2C94-79C5-E565-AA28191304D1}"/>
              </a:ext>
            </a:extLst>
          </p:cNvPr>
          <p:cNvPicPr>
            <a:picLocks noChangeAspect="1"/>
          </p:cNvPicPr>
          <p:nvPr/>
        </p:nvPicPr>
        <p:blipFill>
          <a:blip r:embed="rId4"/>
          <a:stretch>
            <a:fillRect/>
          </a:stretch>
        </p:blipFill>
        <p:spPr>
          <a:xfrm>
            <a:off x="13035239" y="7233533"/>
            <a:ext cx="1269162" cy="729768"/>
          </a:xfrm>
          <a:prstGeom prst="rect">
            <a:avLst/>
          </a:prstGeom>
        </p:spPr>
      </p:pic>
    </p:spTree>
    <p:extLst>
      <p:ext uri="{BB962C8B-B14F-4D97-AF65-F5344CB8AC3E}">
        <p14:creationId xmlns:p14="http://schemas.microsoft.com/office/powerpoint/2010/main" val="40428186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1A52FB2-DFAB-9418-5F65-29F959A3A462}"/>
              </a:ext>
            </a:extLst>
          </p:cNvPr>
          <p:cNvSpPr txBox="1"/>
          <p:nvPr/>
        </p:nvSpPr>
        <p:spPr>
          <a:xfrm>
            <a:off x="2964532" y="473402"/>
            <a:ext cx="11207866" cy="769441"/>
          </a:xfrm>
          <a:prstGeom prst="rect">
            <a:avLst/>
          </a:prstGeom>
          <a:noFill/>
        </p:spPr>
        <p:txBody>
          <a:bodyPr wrap="square">
            <a:spAutoFit/>
          </a:bodyPr>
          <a:lstStyle/>
          <a:p>
            <a:r>
              <a:rPr lang="pl-PL" sz="4400" dirty="0"/>
              <a:t>🛍️ </a:t>
            </a:r>
            <a:r>
              <a:rPr lang="pl-PL" sz="4400" b="1" dirty="0">
                <a:solidFill>
                  <a:srgbClr val="C00000"/>
                </a:solidFill>
              </a:rPr>
              <a:t>Jak zrobić zakupy spożywcze przez </a:t>
            </a:r>
            <a:r>
              <a:rPr lang="pl-PL" sz="4400" b="1" dirty="0" err="1">
                <a:solidFill>
                  <a:srgbClr val="C00000"/>
                </a:solidFill>
              </a:rPr>
              <a:t>Glovo</a:t>
            </a:r>
            <a:r>
              <a:rPr lang="pl-PL" sz="4400" b="1" dirty="0">
                <a:solidFill>
                  <a:srgbClr val="C00000"/>
                </a:solidFill>
              </a:rPr>
              <a:t>?</a:t>
            </a:r>
            <a:endParaRPr lang="uk-UA" sz="4400" b="1" dirty="0">
              <a:solidFill>
                <a:srgbClr val="C00000"/>
              </a:solidFill>
            </a:endParaRPr>
          </a:p>
        </p:txBody>
      </p:sp>
      <p:sp>
        <p:nvSpPr>
          <p:cNvPr id="5" name="TextBox 4">
            <a:extLst>
              <a:ext uri="{FF2B5EF4-FFF2-40B4-BE49-F238E27FC236}">
                <a16:creationId xmlns:a16="http://schemas.microsoft.com/office/drawing/2014/main" id="{A95AE598-FC74-4A04-5072-2C7C1763E129}"/>
              </a:ext>
            </a:extLst>
          </p:cNvPr>
          <p:cNvSpPr txBox="1"/>
          <p:nvPr/>
        </p:nvSpPr>
        <p:spPr>
          <a:xfrm>
            <a:off x="444843" y="1538531"/>
            <a:ext cx="10379676" cy="1815882"/>
          </a:xfrm>
          <a:prstGeom prst="rect">
            <a:avLst/>
          </a:prstGeom>
          <a:noFill/>
        </p:spPr>
        <p:txBody>
          <a:bodyPr wrap="square">
            <a:spAutoFit/>
          </a:bodyPr>
          <a:lstStyle/>
          <a:p>
            <a:pPr>
              <a:buNone/>
            </a:pPr>
            <a:r>
              <a:rPr lang="uk-UA" sz="2800" b="1"/>
              <a:t>📲 </a:t>
            </a:r>
            <a:r>
              <a:rPr lang="en-US" sz="2800" b="1"/>
              <a:t>Krok 1: Pobierz aplikację</a:t>
            </a:r>
          </a:p>
          <a:p>
            <a:r>
              <a:rPr lang="uk-UA" sz="2800"/>
              <a:t>✅ </a:t>
            </a:r>
            <a:r>
              <a:rPr lang="en-US" sz="2800"/>
              <a:t>Wejdź do </a:t>
            </a:r>
            <a:r>
              <a:rPr lang="en-US" sz="2800" b="1"/>
              <a:t>Sklepu Play (Android)</a:t>
            </a:r>
            <a:r>
              <a:rPr lang="en-US" sz="2800"/>
              <a:t> lub </a:t>
            </a:r>
            <a:r>
              <a:rPr lang="en-US" sz="2800" b="1"/>
              <a:t>App Store (iPhone)</a:t>
            </a:r>
            <a:br>
              <a:rPr lang="en-US" sz="2800"/>
            </a:br>
            <a:r>
              <a:rPr lang="uk-UA" sz="2800"/>
              <a:t>✅ </a:t>
            </a:r>
            <a:r>
              <a:rPr lang="en-US" sz="2800"/>
              <a:t>Wpisz </a:t>
            </a:r>
            <a:r>
              <a:rPr lang="en-US" sz="2800" b="1"/>
              <a:t>„Glovo”</a:t>
            </a:r>
            <a:r>
              <a:rPr lang="en-US" sz="2800"/>
              <a:t> i zainstaluj aplikację</a:t>
            </a:r>
            <a:br>
              <a:rPr lang="en-US" sz="2800"/>
            </a:br>
            <a:r>
              <a:rPr lang="uk-UA" sz="2800"/>
              <a:t>✅ </a:t>
            </a:r>
            <a:r>
              <a:rPr lang="en-US" sz="2800"/>
              <a:t>Załóż konto lub zaloguj się</a:t>
            </a:r>
          </a:p>
        </p:txBody>
      </p:sp>
      <p:sp>
        <p:nvSpPr>
          <p:cNvPr id="7" name="TextBox 6">
            <a:extLst>
              <a:ext uri="{FF2B5EF4-FFF2-40B4-BE49-F238E27FC236}">
                <a16:creationId xmlns:a16="http://schemas.microsoft.com/office/drawing/2014/main" id="{C59E0FC3-1969-E5D8-3CD0-F347513FE177}"/>
              </a:ext>
            </a:extLst>
          </p:cNvPr>
          <p:cNvSpPr txBox="1"/>
          <p:nvPr/>
        </p:nvSpPr>
        <p:spPr>
          <a:xfrm>
            <a:off x="444843" y="3780929"/>
            <a:ext cx="7315200" cy="1384995"/>
          </a:xfrm>
          <a:prstGeom prst="rect">
            <a:avLst/>
          </a:prstGeom>
          <a:noFill/>
        </p:spPr>
        <p:txBody>
          <a:bodyPr wrap="square">
            <a:spAutoFit/>
          </a:bodyPr>
          <a:lstStyle/>
          <a:p>
            <a:pPr>
              <a:buNone/>
            </a:pPr>
            <a:r>
              <a:rPr lang="pl-PL" sz="2800" b="1"/>
              <a:t>🗺️ Krok 2: Ustaw lokalizację</a:t>
            </a:r>
          </a:p>
          <a:p>
            <a:r>
              <a:rPr lang="pl-PL" sz="2800"/>
              <a:t>✅ Aplikacja poprosi o dostęp do lokalizacji</a:t>
            </a:r>
            <a:br>
              <a:rPr lang="pl-PL" sz="2800"/>
            </a:br>
            <a:r>
              <a:rPr lang="pl-PL" sz="2800"/>
              <a:t>✅ Możesz też wpisać swój adres ręcznie</a:t>
            </a:r>
          </a:p>
        </p:txBody>
      </p:sp>
      <p:sp>
        <p:nvSpPr>
          <p:cNvPr id="9" name="TextBox 8">
            <a:extLst>
              <a:ext uri="{FF2B5EF4-FFF2-40B4-BE49-F238E27FC236}">
                <a16:creationId xmlns:a16="http://schemas.microsoft.com/office/drawing/2014/main" id="{6246C15D-032F-750E-E739-FD934E95BB7C}"/>
              </a:ext>
            </a:extLst>
          </p:cNvPr>
          <p:cNvSpPr txBox="1"/>
          <p:nvPr/>
        </p:nvSpPr>
        <p:spPr>
          <a:xfrm>
            <a:off x="358346" y="5592440"/>
            <a:ext cx="13135232" cy="1384995"/>
          </a:xfrm>
          <a:prstGeom prst="rect">
            <a:avLst/>
          </a:prstGeom>
          <a:noFill/>
        </p:spPr>
        <p:txBody>
          <a:bodyPr wrap="square">
            <a:spAutoFit/>
          </a:bodyPr>
          <a:lstStyle/>
          <a:p>
            <a:pPr>
              <a:buNone/>
            </a:pPr>
            <a:r>
              <a:rPr lang="pl-PL" sz="2800" b="1"/>
              <a:t>🛒 Krok 3: Wybierz sklep</a:t>
            </a:r>
          </a:p>
          <a:p>
            <a:pPr>
              <a:buNone/>
            </a:pPr>
            <a:r>
              <a:rPr lang="pl-PL" sz="2800"/>
              <a:t>✅ Na stronie głównej wybierz:  </a:t>
            </a:r>
            <a:r>
              <a:rPr lang="pl-PL" sz="2800" b="1"/>
              <a:t>Biedronka, Lidl, Auchan, Żabka</a:t>
            </a:r>
            <a:r>
              <a:rPr lang="pl-PL" sz="2800"/>
              <a:t> – zależnie od lokalizacji</a:t>
            </a:r>
          </a:p>
          <a:p>
            <a:r>
              <a:rPr lang="pl-PL" sz="2800"/>
              <a:t>✅ Możesz też wybrać „Zakupy” lub „Supermarket” i przeglądać dostępne opcje</a:t>
            </a:r>
          </a:p>
        </p:txBody>
      </p:sp>
      <p:pic>
        <p:nvPicPr>
          <p:cNvPr id="2" name="Picture 1" descr="A blue flag with yellow stars&#10;&#10;Description automatically generated">
            <a:extLst>
              <a:ext uri="{FF2B5EF4-FFF2-40B4-BE49-F238E27FC236}">
                <a16:creationId xmlns:a16="http://schemas.microsoft.com/office/drawing/2014/main" id="{5C1C41EF-6843-4238-FEB0-51766EFAB065}"/>
              </a:ext>
            </a:extLst>
          </p:cNvPr>
          <p:cNvPicPr>
            <a:picLocks noChangeAspect="1"/>
          </p:cNvPicPr>
          <p:nvPr/>
        </p:nvPicPr>
        <p:blipFill>
          <a:blip r:embed="rId2"/>
          <a:stretch>
            <a:fillRect/>
          </a:stretch>
        </p:blipFill>
        <p:spPr>
          <a:xfrm>
            <a:off x="0" y="-69690"/>
            <a:ext cx="1764018" cy="1787280"/>
          </a:xfrm>
          <a:prstGeom prst="rect">
            <a:avLst/>
          </a:prstGeom>
        </p:spPr>
      </p:pic>
      <p:pic>
        <p:nvPicPr>
          <p:cNvPr id="11266" name="Picture 2" descr="Glovo Delivery by vex soluciones - Shopify Apps">
            <a:extLst>
              <a:ext uri="{FF2B5EF4-FFF2-40B4-BE49-F238E27FC236}">
                <a16:creationId xmlns:a16="http://schemas.microsoft.com/office/drawing/2014/main" id="{F7D2DF7C-35DD-E84E-2242-F38B131B98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16959" y="1922800"/>
            <a:ext cx="3535062" cy="3535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7">
            <a:extLst>
              <a:ext uri="{FF2B5EF4-FFF2-40B4-BE49-F238E27FC236}">
                <a16:creationId xmlns:a16="http://schemas.microsoft.com/office/drawing/2014/main" id="{442B2F69-D118-E37A-DC4C-DF34A8766041}"/>
              </a:ext>
            </a:extLst>
          </p:cNvPr>
          <p:cNvPicPr>
            <a:picLocks noChangeAspect="1"/>
          </p:cNvPicPr>
          <p:nvPr/>
        </p:nvPicPr>
        <p:blipFill>
          <a:blip r:embed="rId4"/>
          <a:stretch>
            <a:fillRect/>
          </a:stretch>
        </p:blipFill>
        <p:spPr>
          <a:xfrm>
            <a:off x="12858997" y="7249983"/>
            <a:ext cx="1269162" cy="729768"/>
          </a:xfrm>
          <a:prstGeom prst="rect">
            <a:avLst/>
          </a:prstGeom>
        </p:spPr>
      </p:pic>
    </p:spTree>
    <p:extLst>
      <p:ext uri="{BB962C8B-B14F-4D97-AF65-F5344CB8AC3E}">
        <p14:creationId xmlns:p14="http://schemas.microsoft.com/office/powerpoint/2010/main" val="31738016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8C11F-C4D0-A812-FF30-42238C9D3FF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E3BC8BE-DE31-C872-40B0-7339DA93C185}"/>
              </a:ext>
            </a:extLst>
          </p:cNvPr>
          <p:cNvSpPr txBox="1"/>
          <p:nvPr/>
        </p:nvSpPr>
        <p:spPr>
          <a:xfrm>
            <a:off x="2805846" y="242308"/>
            <a:ext cx="11294076" cy="769441"/>
          </a:xfrm>
          <a:prstGeom prst="rect">
            <a:avLst/>
          </a:prstGeom>
          <a:noFill/>
        </p:spPr>
        <p:txBody>
          <a:bodyPr wrap="square">
            <a:spAutoFit/>
          </a:bodyPr>
          <a:lstStyle/>
          <a:p>
            <a:r>
              <a:rPr lang="pl-PL" sz="4400" b="1" dirty="0">
                <a:solidFill>
                  <a:schemeClr val="accent6">
                    <a:lumMod val="75000"/>
                  </a:schemeClr>
                </a:solidFill>
              </a:rPr>
              <a:t>🛍️ Jak zrobić zakupy spożywcze przez </a:t>
            </a:r>
            <a:r>
              <a:rPr lang="pl-PL" sz="4400" b="1" dirty="0" err="1">
                <a:solidFill>
                  <a:schemeClr val="accent6">
                    <a:lumMod val="75000"/>
                  </a:schemeClr>
                </a:solidFill>
              </a:rPr>
              <a:t>Glovo</a:t>
            </a:r>
            <a:r>
              <a:rPr lang="pl-PL" sz="4400" b="1" dirty="0">
                <a:solidFill>
                  <a:schemeClr val="accent6">
                    <a:lumMod val="75000"/>
                  </a:schemeClr>
                </a:solidFill>
              </a:rPr>
              <a:t>?</a:t>
            </a:r>
            <a:endParaRPr lang="uk-UA" sz="4400" b="1" dirty="0">
              <a:solidFill>
                <a:schemeClr val="accent6">
                  <a:lumMod val="75000"/>
                </a:schemeClr>
              </a:solidFill>
            </a:endParaRPr>
          </a:p>
        </p:txBody>
      </p:sp>
      <p:sp>
        <p:nvSpPr>
          <p:cNvPr id="5" name="TextBox 4">
            <a:extLst>
              <a:ext uri="{FF2B5EF4-FFF2-40B4-BE49-F238E27FC236}">
                <a16:creationId xmlns:a16="http://schemas.microsoft.com/office/drawing/2014/main" id="{89180459-F154-5190-19AF-2A3DE7CC49A1}"/>
              </a:ext>
            </a:extLst>
          </p:cNvPr>
          <p:cNvSpPr txBox="1"/>
          <p:nvPr/>
        </p:nvSpPr>
        <p:spPr>
          <a:xfrm>
            <a:off x="444843" y="1538531"/>
            <a:ext cx="10379676" cy="1384995"/>
          </a:xfrm>
          <a:prstGeom prst="rect">
            <a:avLst/>
          </a:prstGeom>
          <a:noFill/>
        </p:spPr>
        <p:txBody>
          <a:bodyPr wrap="square">
            <a:spAutoFit/>
          </a:bodyPr>
          <a:lstStyle/>
          <a:p>
            <a:pPr>
              <a:buNone/>
            </a:pPr>
            <a:r>
              <a:rPr lang="pl-PL" sz="2800" b="1"/>
              <a:t>🧺 Krok 4: Dodaj produkty do koszyka</a:t>
            </a:r>
          </a:p>
          <a:p>
            <a:r>
              <a:rPr lang="pl-PL" sz="2800"/>
              <a:t>✅ Kliknij na produkt, wybierz ilość i dodaj do koszyka</a:t>
            </a:r>
            <a:br>
              <a:rPr lang="pl-PL" sz="2800"/>
            </a:br>
            <a:r>
              <a:rPr lang="pl-PL" sz="2800"/>
              <a:t>✅ Gdy skończysz, kliknij ikonę koszyka w prawym górnym rogu</a:t>
            </a:r>
          </a:p>
        </p:txBody>
      </p:sp>
      <p:sp>
        <p:nvSpPr>
          <p:cNvPr id="7" name="TextBox 6">
            <a:extLst>
              <a:ext uri="{FF2B5EF4-FFF2-40B4-BE49-F238E27FC236}">
                <a16:creationId xmlns:a16="http://schemas.microsoft.com/office/drawing/2014/main" id="{F30B61D0-4F0B-2DE0-46AD-FFACFAD69171}"/>
              </a:ext>
            </a:extLst>
          </p:cNvPr>
          <p:cNvSpPr txBox="1"/>
          <p:nvPr/>
        </p:nvSpPr>
        <p:spPr>
          <a:xfrm>
            <a:off x="444842" y="3780929"/>
            <a:ext cx="12937525" cy="2677656"/>
          </a:xfrm>
          <a:prstGeom prst="rect">
            <a:avLst/>
          </a:prstGeom>
          <a:noFill/>
        </p:spPr>
        <p:txBody>
          <a:bodyPr wrap="square">
            <a:spAutoFit/>
          </a:bodyPr>
          <a:lstStyle/>
          <a:p>
            <a:pPr>
              <a:buNone/>
            </a:pPr>
            <a:r>
              <a:rPr lang="pl-PL" sz="2800" b="1"/>
              <a:t>💳 Krok 5: Zapłać i zamów</a:t>
            </a:r>
          </a:p>
          <a:p>
            <a:r>
              <a:rPr lang="pl-PL" sz="2800"/>
              <a:t>✅ Wybierz sposób płatności:</a:t>
            </a:r>
            <a:br>
              <a:rPr lang="pl-PL" sz="2800"/>
            </a:br>
            <a:r>
              <a:rPr lang="pl-PL" sz="2800"/>
              <a:t>       • karta płatnicza</a:t>
            </a:r>
            <a:br>
              <a:rPr lang="pl-PL" sz="2800"/>
            </a:br>
            <a:r>
              <a:rPr lang="pl-PL" sz="2800"/>
              <a:t>       • BLIK</a:t>
            </a:r>
            <a:br>
              <a:rPr lang="pl-PL" sz="2800"/>
            </a:br>
            <a:r>
              <a:rPr lang="pl-PL" sz="2800"/>
              <a:t>       • Google Pay / Apple Pay</a:t>
            </a:r>
            <a:br>
              <a:rPr lang="pl-PL" sz="2800"/>
            </a:br>
            <a:r>
              <a:rPr lang="pl-PL" sz="2800"/>
              <a:t>✅ Potwierdź zamówienie i śledź dostawę na mapie</a:t>
            </a:r>
          </a:p>
        </p:txBody>
      </p:sp>
      <p:sp>
        <p:nvSpPr>
          <p:cNvPr id="4" name="TextBox 3">
            <a:extLst>
              <a:ext uri="{FF2B5EF4-FFF2-40B4-BE49-F238E27FC236}">
                <a16:creationId xmlns:a16="http://schemas.microsoft.com/office/drawing/2014/main" id="{8A28B082-79EB-4853-F486-FDB621208174}"/>
              </a:ext>
            </a:extLst>
          </p:cNvPr>
          <p:cNvSpPr txBox="1"/>
          <p:nvPr/>
        </p:nvSpPr>
        <p:spPr>
          <a:xfrm>
            <a:off x="378379" y="7211653"/>
            <a:ext cx="11380574" cy="584775"/>
          </a:xfrm>
          <a:prstGeom prst="rect">
            <a:avLst/>
          </a:prstGeom>
          <a:noFill/>
        </p:spPr>
        <p:txBody>
          <a:bodyPr wrap="square">
            <a:spAutoFit/>
          </a:bodyPr>
          <a:lstStyle/>
          <a:p>
            <a:r>
              <a:rPr lang="uk-UA" sz="3200">
                <a:solidFill>
                  <a:srgbClr val="C00000"/>
                </a:solidFill>
              </a:rPr>
              <a:t>📌</a:t>
            </a:r>
            <a:r>
              <a:rPr lang="pl-PL" sz="3200">
                <a:solidFill>
                  <a:srgbClr val="C00000"/>
                </a:solidFill>
              </a:rPr>
              <a:t>Uwaga: Glovo dolicza opłatę za dowóz – warto porównać ceny</a:t>
            </a:r>
            <a:endParaRPr lang="uk-UA" sz="3200">
              <a:solidFill>
                <a:srgbClr val="C00000"/>
              </a:solidFill>
            </a:endParaRPr>
          </a:p>
        </p:txBody>
      </p:sp>
      <p:pic>
        <p:nvPicPr>
          <p:cNvPr id="2" name="Picture 1" descr="A blue flag with yellow stars&#10;&#10;Description automatically generated">
            <a:extLst>
              <a:ext uri="{FF2B5EF4-FFF2-40B4-BE49-F238E27FC236}">
                <a16:creationId xmlns:a16="http://schemas.microsoft.com/office/drawing/2014/main" id="{ED9C29EE-441A-E1A5-14DC-9009BF664BD2}"/>
              </a:ext>
            </a:extLst>
          </p:cNvPr>
          <p:cNvPicPr>
            <a:picLocks noChangeAspect="1"/>
          </p:cNvPicPr>
          <p:nvPr/>
        </p:nvPicPr>
        <p:blipFill>
          <a:blip r:embed="rId2"/>
          <a:stretch>
            <a:fillRect/>
          </a:stretch>
        </p:blipFill>
        <p:spPr>
          <a:xfrm>
            <a:off x="770924" y="-108177"/>
            <a:ext cx="1764018" cy="1787280"/>
          </a:xfrm>
          <a:prstGeom prst="rect">
            <a:avLst/>
          </a:prstGeom>
        </p:spPr>
      </p:pic>
      <p:pic>
        <p:nvPicPr>
          <p:cNvPr id="12290" name="Picture 2" descr="Glovo – Delivery Hero">
            <a:extLst>
              <a:ext uri="{FF2B5EF4-FFF2-40B4-BE49-F238E27FC236}">
                <a16:creationId xmlns:a16="http://schemas.microsoft.com/office/drawing/2014/main" id="{B4AE53ED-5159-12FB-F1A0-E4200F78EE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95222" y="1762665"/>
            <a:ext cx="2990335" cy="2990335"/>
          </a:xfrm>
          <a:custGeom>
            <a:avLst/>
            <a:gdLst>
              <a:gd name="connsiteX0" fmla="*/ 0 w 2990335"/>
              <a:gd name="connsiteY0" fmla="*/ 0 h 2990335"/>
              <a:gd name="connsiteX1" fmla="*/ 598067 w 2990335"/>
              <a:gd name="connsiteY1" fmla="*/ 0 h 2990335"/>
              <a:gd name="connsiteX2" fmla="*/ 1255941 w 2990335"/>
              <a:gd name="connsiteY2" fmla="*/ 0 h 2990335"/>
              <a:gd name="connsiteX3" fmla="*/ 1883911 w 2990335"/>
              <a:gd name="connsiteY3" fmla="*/ 0 h 2990335"/>
              <a:gd name="connsiteX4" fmla="*/ 2452075 w 2990335"/>
              <a:gd name="connsiteY4" fmla="*/ 0 h 2990335"/>
              <a:gd name="connsiteX5" fmla="*/ 2990335 w 2990335"/>
              <a:gd name="connsiteY5" fmla="*/ 0 h 2990335"/>
              <a:gd name="connsiteX6" fmla="*/ 2990335 w 2990335"/>
              <a:gd name="connsiteY6" fmla="*/ 538260 h 2990335"/>
              <a:gd name="connsiteX7" fmla="*/ 2990335 w 2990335"/>
              <a:gd name="connsiteY7" fmla="*/ 1046617 h 2990335"/>
              <a:gd name="connsiteX8" fmla="*/ 2990335 w 2990335"/>
              <a:gd name="connsiteY8" fmla="*/ 1644684 h 2990335"/>
              <a:gd name="connsiteX9" fmla="*/ 2990335 w 2990335"/>
              <a:gd name="connsiteY9" fmla="*/ 2242751 h 2990335"/>
              <a:gd name="connsiteX10" fmla="*/ 2990335 w 2990335"/>
              <a:gd name="connsiteY10" fmla="*/ 2990335 h 2990335"/>
              <a:gd name="connsiteX11" fmla="*/ 2422171 w 2990335"/>
              <a:gd name="connsiteY11" fmla="*/ 2990335 h 2990335"/>
              <a:gd name="connsiteX12" fmla="*/ 1824104 w 2990335"/>
              <a:gd name="connsiteY12" fmla="*/ 2990335 h 2990335"/>
              <a:gd name="connsiteX13" fmla="*/ 1166231 w 2990335"/>
              <a:gd name="connsiteY13" fmla="*/ 2990335 h 2990335"/>
              <a:gd name="connsiteX14" fmla="*/ 657874 w 2990335"/>
              <a:gd name="connsiteY14" fmla="*/ 2990335 h 2990335"/>
              <a:gd name="connsiteX15" fmla="*/ 0 w 2990335"/>
              <a:gd name="connsiteY15" fmla="*/ 2990335 h 2990335"/>
              <a:gd name="connsiteX16" fmla="*/ 0 w 2990335"/>
              <a:gd name="connsiteY16" fmla="*/ 2332461 h 2990335"/>
              <a:gd name="connsiteX17" fmla="*/ 0 w 2990335"/>
              <a:gd name="connsiteY17" fmla="*/ 1794201 h 2990335"/>
              <a:gd name="connsiteX18" fmla="*/ 0 w 2990335"/>
              <a:gd name="connsiteY18" fmla="*/ 1226037 h 2990335"/>
              <a:gd name="connsiteX19" fmla="*/ 0 w 2990335"/>
              <a:gd name="connsiteY19" fmla="*/ 627970 h 2990335"/>
              <a:gd name="connsiteX20" fmla="*/ 0 w 2990335"/>
              <a:gd name="connsiteY20" fmla="*/ 0 h 2990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990335" h="2990335" extrusionOk="0">
                <a:moveTo>
                  <a:pt x="0" y="0"/>
                </a:moveTo>
                <a:cubicBezTo>
                  <a:pt x="167066" y="-23324"/>
                  <a:pt x="354489" y="30217"/>
                  <a:pt x="598067" y="0"/>
                </a:cubicBezTo>
                <a:cubicBezTo>
                  <a:pt x="841645" y="-30217"/>
                  <a:pt x="1098649" y="20161"/>
                  <a:pt x="1255941" y="0"/>
                </a:cubicBezTo>
                <a:cubicBezTo>
                  <a:pt x="1413233" y="-20161"/>
                  <a:pt x="1731485" y="67570"/>
                  <a:pt x="1883911" y="0"/>
                </a:cubicBezTo>
                <a:cubicBezTo>
                  <a:pt x="2036337" y="-67570"/>
                  <a:pt x="2234350" y="53810"/>
                  <a:pt x="2452075" y="0"/>
                </a:cubicBezTo>
                <a:cubicBezTo>
                  <a:pt x="2669800" y="-53810"/>
                  <a:pt x="2822127" y="31808"/>
                  <a:pt x="2990335" y="0"/>
                </a:cubicBezTo>
                <a:cubicBezTo>
                  <a:pt x="2995684" y="263373"/>
                  <a:pt x="2947509" y="364139"/>
                  <a:pt x="2990335" y="538260"/>
                </a:cubicBezTo>
                <a:cubicBezTo>
                  <a:pt x="3033161" y="712381"/>
                  <a:pt x="2980611" y="815027"/>
                  <a:pt x="2990335" y="1046617"/>
                </a:cubicBezTo>
                <a:cubicBezTo>
                  <a:pt x="3000059" y="1278207"/>
                  <a:pt x="2929345" y="1394130"/>
                  <a:pt x="2990335" y="1644684"/>
                </a:cubicBezTo>
                <a:cubicBezTo>
                  <a:pt x="3051325" y="1895238"/>
                  <a:pt x="2965174" y="2035646"/>
                  <a:pt x="2990335" y="2242751"/>
                </a:cubicBezTo>
                <a:cubicBezTo>
                  <a:pt x="3015496" y="2449856"/>
                  <a:pt x="2920683" y="2663239"/>
                  <a:pt x="2990335" y="2990335"/>
                </a:cubicBezTo>
                <a:cubicBezTo>
                  <a:pt x="2796253" y="3017140"/>
                  <a:pt x="2656479" y="2944899"/>
                  <a:pt x="2422171" y="2990335"/>
                </a:cubicBezTo>
                <a:cubicBezTo>
                  <a:pt x="2187863" y="3035771"/>
                  <a:pt x="1950374" y="2988940"/>
                  <a:pt x="1824104" y="2990335"/>
                </a:cubicBezTo>
                <a:cubicBezTo>
                  <a:pt x="1697834" y="2991730"/>
                  <a:pt x="1483196" y="2978372"/>
                  <a:pt x="1166231" y="2990335"/>
                </a:cubicBezTo>
                <a:cubicBezTo>
                  <a:pt x="849266" y="3002298"/>
                  <a:pt x="807781" y="2956320"/>
                  <a:pt x="657874" y="2990335"/>
                </a:cubicBezTo>
                <a:cubicBezTo>
                  <a:pt x="507967" y="3024350"/>
                  <a:pt x="234799" y="2930790"/>
                  <a:pt x="0" y="2990335"/>
                </a:cubicBezTo>
                <a:cubicBezTo>
                  <a:pt x="-65216" y="2688826"/>
                  <a:pt x="74273" y="2496135"/>
                  <a:pt x="0" y="2332461"/>
                </a:cubicBezTo>
                <a:cubicBezTo>
                  <a:pt x="-74273" y="2168787"/>
                  <a:pt x="59412" y="1911242"/>
                  <a:pt x="0" y="1794201"/>
                </a:cubicBezTo>
                <a:cubicBezTo>
                  <a:pt x="-59412" y="1677160"/>
                  <a:pt x="6703" y="1462986"/>
                  <a:pt x="0" y="1226037"/>
                </a:cubicBezTo>
                <a:cubicBezTo>
                  <a:pt x="-6703" y="989088"/>
                  <a:pt x="48524" y="861090"/>
                  <a:pt x="0" y="627970"/>
                </a:cubicBezTo>
                <a:cubicBezTo>
                  <a:pt x="-48524" y="394850"/>
                  <a:pt x="8555" y="237046"/>
                  <a:pt x="0" y="0"/>
                </a:cubicBezTo>
                <a:close/>
              </a:path>
            </a:pathLst>
          </a:custGeom>
          <a:noFill/>
          <a:ln>
            <a:solidFill>
              <a:schemeClr val="tx1"/>
            </a:solidFill>
            <a:extLst>
              <a:ext uri="{C807C97D-BFC1-408E-A445-0C87EB9F89A2}">
                <ask:lineSketchStyleProps xmlns:ask="http://schemas.microsoft.com/office/drawing/2018/sketchyshapes" sd="497232368">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6" name="Picture 17">
            <a:extLst>
              <a:ext uri="{FF2B5EF4-FFF2-40B4-BE49-F238E27FC236}">
                <a16:creationId xmlns:a16="http://schemas.microsoft.com/office/drawing/2014/main" id="{3E465F9B-E7A1-7090-C2C0-D9BE67F9444B}"/>
              </a:ext>
            </a:extLst>
          </p:cNvPr>
          <p:cNvPicPr>
            <a:picLocks noChangeAspect="1"/>
          </p:cNvPicPr>
          <p:nvPr/>
        </p:nvPicPr>
        <p:blipFill>
          <a:blip r:embed="rId4"/>
          <a:stretch>
            <a:fillRect/>
          </a:stretch>
        </p:blipFill>
        <p:spPr>
          <a:xfrm>
            <a:off x="12982859" y="7211653"/>
            <a:ext cx="1269162" cy="729768"/>
          </a:xfrm>
          <a:prstGeom prst="rect">
            <a:avLst/>
          </a:prstGeom>
        </p:spPr>
      </p:pic>
    </p:spTree>
    <p:extLst>
      <p:ext uri="{BB962C8B-B14F-4D97-AF65-F5344CB8AC3E}">
        <p14:creationId xmlns:p14="http://schemas.microsoft.com/office/powerpoint/2010/main" val="8295147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85AED9C-0B51-78D5-6E16-3AE513B61CC6}"/>
              </a:ext>
            </a:extLst>
          </p:cNvPr>
          <p:cNvSpPr txBox="1"/>
          <p:nvPr/>
        </p:nvSpPr>
        <p:spPr>
          <a:xfrm>
            <a:off x="2015588" y="445865"/>
            <a:ext cx="11380574" cy="769441"/>
          </a:xfrm>
          <a:prstGeom prst="rect">
            <a:avLst/>
          </a:prstGeom>
          <a:noFill/>
        </p:spPr>
        <p:txBody>
          <a:bodyPr wrap="square">
            <a:spAutoFit/>
          </a:bodyPr>
          <a:lstStyle/>
          <a:p>
            <a:r>
              <a:rPr lang="pl-PL" sz="4400" b="1" dirty="0">
                <a:solidFill>
                  <a:srgbClr val="C00000"/>
                </a:solidFill>
              </a:rPr>
              <a:t>💳 Jak korzystać z Google </a:t>
            </a:r>
            <a:r>
              <a:rPr lang="pl-PL" sz="4400" b="1" dirty="0" err="1">
                <a:solidFill>
                  <a:srgbClr val="C00000"/>
                </a:solidFill>
              </a:rPr>
              <a:t>Pay</a:t>
            </a:r>
            <a:r>
              <a:rPr lang="pl-PL" sz="4400" b="1" dirty="0">
                <a:solidFill>
                  <a:srgbClr val="C00000"/>
                </a:solidFill>
              </a:rPr>
              <a:t> i Google </a:t>
            </a:r>
            <a:r>
              <a:rPr lang="pl-PL" sz="4400" b="1" dirty="0" err="1">
                <a:solidFill>
                  <a:srgbClr val="C00000"/>
                </a:solidFill>
              </a:rPr>
              <a:t>Wallet</a:t>
            </a:r>
            <a:r>
              <a:rPr lang="pl-PL" sz="4400" b="1" dirty="0">
                <a:solidFill>
                  <a:srgbClr val="C00000"/>
                </a:solidFill>
              </a:rPr>
              <a:t>?</a:t>
            </a:r>
            <a:endParaRPr lang="uk-UA" sz="4400" b="1" dirty="0">
              <a:solidFill>
                <a:srgbClr val="C00000"/>
              </a:solidFill>
            </a:endParaRPr>
          </a:p>
        </p:txBody>
      </p:sp>
      <p:sp>
        <p:nvSpPr>
          <p:cNvPr id="5" name="TextBox 4">
            <a:extLst>
              <a:ext uri="{FF2B5EF4-FFF2-40B4-BE49-F238E27FC236}">
                <a16:creationId xmlns:a16="http://schemas.microsoft.com/office/drawing/2014/main" id="{0C5B9045-C7D2-F919-5BE8-98FDA2F8AD26}"/>
              </a:ext>
            </a:extLst>
          </p:cNvPr>
          <p:cNvSpPr txBox="1"/>
          <p:nvPr/>
        </p:nvSpPr>
        <p:spPr>
          <a:xfrm>
            <a:off x="222422" y="2357069"/>
            <a:ext cx="10676238" cy="2246769"/>
          </a:xfrm>
          <a:prstGeom prst="rect">
            <a:avLst/>
          </a:prstGeom>
          <a:noFill/>
        </p:spPr>
        <p:txBody>
          <a:bodyPr wrap="square">
            <a:spAutoFit/>
          </a:bodyPr>
          <a:lstStyle/>
          <a:p>
            <a:pPr>
              <a:buNone/>
            </a:pPr>
            <a:r>
              <a:rPr lang="pl-PL" sz="2800" b="1"/>
              <a:t>🟢 Co to jest?</a:t>
            </a:r>
          </a:p>
          <a:p>
            <a:pPr>
              <a:buNone/>
            </a:pPr>
            <a:endParaRPr lang="pl-PL" sz="2800" b="1"/>
          </a:p>
          <a:p>
            <a:r>
              <a:rPr lang="pl-PL" sz="2800"/>
              <a:t>✅ </a:t>
            </a:r>
            <a:r>
              <a:rPr lang="pl-PL" sz="2800" b="1"/>
              <a:t>Google Pay</a:t>
            </a:r>
            <a:r>
              <a:rPr lang="pl-PL" sz="2800"/>
              <a:t> – sposób płacenia telefonem, bez gotówki i bez karty</a:t>
            </a:r>
            <a:br>
              <a:rPr lang="pl-PL" sz="2800"/>
            </a:br>
            <a:r>
              <a:rPr lang="pl-PL" sz="2800"/>
              <a:t>✅ </a:t>
            </a:r>
            <a:r>
              <a:rPr lang="pl-PL" sz="2800" b="1"/>
              <a:t>Google Wallet (Portfel Google)</a:t>
            </a:r>
            <a:r>
              <a:rPr lang="pl-PL" sz="2800"/>
              <a:t> – aplikacja, która przechowuje karty płatnicze, lojalnościowe, bilety, legitymacje i inne dokumenty</a:t>
            </a:r>
          </a:p>
        </p:txBody>
      </p:sp>
      <p:sp>
        <p:nvSpPr>
          <p:cNvPr id="7" name="TextBox 6">
            <a:extLst>
              <a:ext uri="{FF2B5EF4-FFF2-40B4-BE49-F238E27FC236}">
                <a16:creationId xmlns:a16="http://schemas.microsoft.com/office/drawing/2014/main" id="{B968E92D-0CCF-BF65-796F-06DF051E44D2}"/>
              </a:ext>
            </a:extLst>
          </p:cNvPr>
          <p:cNvSpPr txBox="1"/>
          <p:nvPr/>
        </p:nvSpPr>
        <p:spPr>
          <a:xfrm>
            <a:off x="353668" y="5951553"/>
            <a:ext cx="5486400" cy="1815882"/>
          </a:xfrm>
          <a:prstGeom prst="rect">
            <a:avLst/>
          </a:prstGeom>
          <a:noFill/>
        </p:spPr>
        <p:txBody>
          <a:bodyPr wrap="square">
            <a:spAutoFit/>
          </a:bodyPr>
          <a:lstStyle/>
          <a:p>
            <a:pPr>
              <a:buFont typeface="+mj-lt"/>
              <a:buAutoNum type="arabicPeriod"/>
            </a:pPr>
            <a:r>
              <a:rPr lang="en-US" sz="2800" b="1"/>
              <a:t>Pobierz aplikację</a:t>
            </a:r>
            <a:r>
              <a:rPr lang="en-US" sz="2800"/>
              <a:t>:</a:t>
            </a:r>
            <a:br>
              <a:rPr lang="en-US" sz="2800"/>
            </a:br>
            <a:r>
              <a:rPr lang="en-US" sz="2800"/>
              <a:t>➡️ Wejdź do </a:t>
            </a:r>
            <a:r>
              <a:rPr lang="en-US" sz="2800" b="1"/>
              <a:t>Sklepu Play</a:t>
            </a:r>
            <a:br>
              <a:rPr lang="en-US" sz="2800"/>
            </a:br>
            <a:r>
              <a:rPr lang="en-US" sz="2800"/>
              <a:t>➡️ Wyszukaj: </a:t>
            </a:r>
            <a:r>
              <a:rPr lang="en-US" sz="2800" b="1"/>
              <a:t>Google Wallet</a:t>
            </a:r>
            <a:br>
              <a:rPr lang="en-US" sz="2800"/>
            </a:br>
            <a:r>
              <a:rPr lang="en-US" sz="2800"/>
              <a:t>➡️ Zainstaluj aplikację</a:t>
            </a:r>
          </a:p>
        </p:txBody>
      </p:sp>
      <p:sp>
        <p:nvSpPr>
          <p:cNvPr id="9" name="TextBox 8">
            <a:extLst>
              <a:ext uri="{FF2B5EF4-FFF2-40B4-BE49-F238E27FC236}">
                <a16:creationId xmlns:a16="http://schemas.microsoft.com/office/drawing/2014/main" id="{B9A1C512-0AAD-6EB2-CA4C-51B82701142C}"/>
              </a:ext>
            </a:extLst>
          </p:cNvPr>
          <p:cNvSpPr txBox="1"/>
          <p:nvPr/>
        </p:nvSpPr>
        <p:spPr>
          <a:xfrm>
            <a:off x="7166920" y="5910765"/>
            <a:ext cx="7315200" cy="1815882"/>
          </a:xfrm>
          <a:prstGeom prst="rect">
            <a:avLst/>
          </a:prstGeom>
          <a:noFill/>
        </p:spPr>
        <p:txBody>
          <a:bodyPr wrap="square">
            <a:spAutoFit/>
          </a:bodyPr>
          <a:lstStyle/>
          <a:p>
            <a:pPr>
              <a:buFont typeface="+mj-lt"/>
              <a:buAutoNum type="arabicPeriod"/>
            </a:pPr>
            <a:r>
              <a:rPr lang="en-US" sz="2800" b="1"/>
              <a:t>Dodaj kartę płatniczą</a:t>
            </a:r>
            <a:r>
              <a:rPr lang="en-US" sz="2800"/>
              <a:t>:</a:t>
            </a:r>
            <a:br>
              <a:rPr lang="en-US" sz="2800"/>
            </a:br>
            <a:r>
              <a:rPr lang="uk-UA" sz="2800"/>
              <a:t>✅ </a:t>
            </a:r>
            <a:r>
              <a:rPr lang="en-US" sz="2800"/>
              <a:t>Kliknij „Dodaj kartę”</a:t>
            </a:r>
            <a:br>
              <a:rPr lang="en-US" sz="2800"/>
            </a:br>
            <a:r>
              <a:rPr lang="uk-UA" sz="2800"/>
              <a:t>✅ </a:t>
            </a:r>
            <a:r>
              <a:rPr lang="en-US" sz="2800"/>
              <a:t>Wpisz dane z karty (numer, data, kod CVV)</a:t>
            </a:r>
            <a:br>
              <a:rPr lang="en-US" sz="2800"/>
            </a:br>
            <a:r>
              <a:rPr lang="uk-UA" sz="2800"/>
              <a:t>✅ </a:t>
            </a:r>
            <a:r>
              <a:rPr lang="en-US" sz="2800"/>
              <a:t>Potwierdź w aplikacji bankowej lub SMS-em</a:t>
            </a:r>
          </a:p>
        </p:txBody>
      </p:sp>
      <p:sp>
        <p:nvSpPr>
          <p:cNvPr id="11" name="TextBox 10">
            <a:extLst>
              <a:ext uri="{FF2B5EF4-FFF2-40B4-BE49-F238E27FC236}">
                <a16:creationId xmlns:a16="http://schemas.microsoft.com/office/drawing/2014/main" id="{180AD217-7CAF-C72F-FE55-103FD2CEF0BD}"/>
              </a:ext>
            </a:extLst>
          </p:cNvPr>
          <p:cNvSpPr txBox="1"/>
          <p:nvPr/>
        </p:nvSpPr>
        <p:spPr>
          <a:xfrm>
            <a:off x="4893276" y="5065357"/>
            <a:ext cx="3002692" cy="523220"/>
          </a:xfrm>
          <a:prstGeom prst="rect">
            <a:avLst/>
          </a:prstGeom>
          <a:noFill/>
        </p:spPr>
        <p:txBody>
          <a:bodyPr wrap="square">
            <a:spAutoFit/>
          </a:bodyPr>
          <a:lstStyle/>
          <a:p>
            <a:pPr>
              <a:buNone/>
            </a:pPr>
            <a:r>
              <a:rPr lang="uk-UA" sz="2800" b="1"/>
              <a:t>📲 </a:t>
            </a:r>
            <a:r>
              <a:rPr lang="en-US" sz="2800" b="1"/>
              <a:t>Jak zacząć?</a:t>
            </a:r>
          </a:p>
        </p:txBody>
      </p:sp>
      <p:pic>
        <p:nvPicPr>
          <p:cNvPr id="2" name="Picture 1" descr="A blue flag with yellow stars&#10;&#10;Description automatically generated">
            <a:extLst>
              <a:ext uri="{FF2B5EF4-FFF2-40B4-BE49-F238E27FC236}">
                <a16:creationId xmlns:a16="http://schemas.microsoft.com/office/drawing/2014/main" id="{02B9FB0C-D68C-4E95-95F0-2FAC9186EB6D}"/>
              </a:ext>
            </a:extLst>
          </p:cNvPr>
          <p:cNvPicPr>
            <a:picLocks noChangeAspect="1"/>
          </p:cNvPicPr>
          <p:nvPr/>
        </p:nvPicPr>
        <p:blipFill>
          <a:blip r:embed="rId2"/>
          <a:stretch>
            <a:fillRect/>
          </a:stretch>
        </p:blipFill>
        <p:spPr>
          <a:xfrm>
            <a:off x="353668" y="0"/>
            <a:ext cx="1764018" cy="1787280"/>
          </a:xfrm>
          <a:prstGeom prst="rect">
            <a:avLst/>
          </a:prstGeom>
        </p:spPr>
      </p:pic>
      <p:pic>
        <p:nvPicPr>
          <p:cNvPr id="13314" name="Picture 2" descr="Google Pay – Kasa Unii Lubelskiej">
            <a:extLst>
              <a:ext uri="{FF2B5EF4-FFF2-40B4-BE49-F238E27FC236}">
                <a16:creationId xmlns:a16="http://schemas.microsoft.com/office/drawing/2014/main" id="{95A44712-C052-0627-2B73-A2F0C873BB7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9427"/>
          <a:stretch/>
        </p:blipFill>
        <p:spPr bwMode="auto">
          <a:xfrm>
            <a:off x="10898661" y="2428138"/>
            <a:ext cx="3583460" cy="257167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7">
            <a:extLst>
              <a:ext uri="{FF2B5EF4-FFF2-40B4-BE49-F238E27FC236}">
                <a16:creationId xmlns:a16="http://schemas.microsoft.com/office/drawing/2014/main" id="{18BCD35F-2FF1-74B3-CB50-C891241AD2B8}"/>
              </a:ext>
            </a:extLst>
          </p:cNvPr>
          <p:cNvPicPr>
            <a:picLocks noChangeAspect="1"/>
          </p:cNvPicPr>
          <p:nvPr/>
        </p:nvPicPr>
        <p:blipFill>
          <a:blip r:embed="rId4"/>
          <a:stretch>
            <a:fillRect/>
          </a:stretch>
        </p:blipFill>
        <p:spPr>
          <a:xfrm>
            <a:off x="13151463" y="163872"/>
            <a:ext cx="1269162" cy="729768"/>
          </a:xfrm>
          <a:prstGeom prst="rect">
            <a:avLst/>
          </a:prstGeom>
        </p:spPr>
      </p:pic>
    </p:spTree>
    <p:extLst>
      <p:ext uri="{BB962C8B-B14F-4D97-AF65-F5344CB8AC3E}">
        <p14:creationId xmlns:p14="http://schemas.microsoft.com/office/powerpoint/2010/main" val="34952590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4013ABD-2D88-50F1-AC34-E5B75F4DBA32}"/>
              </a:ext>
            </a:extLst>
          </p:cNvPr>
          <p:cNvSpPr txBox="1"/>
          <p:nvPr/>
        </p:nvSpPr>
        <p:spPr>
          <a:xfrm>
            <a:off x="5387545" y="1989437"/>
            <a:ext cx="10144897" cy="3724096"/>
          </a:xfrm>
          <a:prstGeom prst="rect">
            <a:avLst/>
          </a:prstGeom>
          <a:noFill/>
        </p:spPr>
        <p:txBody>
          <a:bodyPr wrap="square">
            <a:spAutoFit/>
          </a:bodyPr>
          <a:lstStyle/>
          <a:p>
            <a:pPr>
              <a:buNone/>
            </a:pPr>
            <a:r>
              <a:rPr lang="pl-PL" sz="2800" b="1"/>
              <a:t>💡 </a:t>
            </a:r>
            <a:r>
              <a:rPr lang="pl-PL" sz="4000" b="1">
                <a:solidFill>
                  <a:srgbClr val="C00000"/>
                </a:solidFill>
              </a:rPr>
              <a:t>Dodatkowe możliwości Google Wallet:</a:t>
            </a:r>
          </a:p>
          <a:p>
            <a:pPr>
              <a:buNone/>
            </a:pPr>
            <a:endParaRPr lang="pl-PL" sz="2800" b="1"/>
          </a:p>
          <a:p>
            <a:r>
              <a:rPr lang="pl-PL" sz="2800"/>
              <a:t>🎫 Karty lojalnościowe (np. Rossmann, Lidl Plus)</a:t>
            </a:r>
          </a:p>
          <a:p>
            <a:br>
              <a:rPr lang="pl-PL" sz="2800"/>
            </a:br>
            <a:r>
              <a:rPr lang="pl-PL" sz="2800"/>
              <a:t>🎟️ Bilety na autobus, samolot, kino</a:t>
            </a:r>
          </a:p>
          <a:p>
            <a:br>
              <a:rPr lang="pl-PL" sz="2800"/>
            </a:br>
            <a:r>
              <a:rPr lang="pl-PL" sz="2800"/>
              <a:t>💳 Karty podarunkowe</a:t>
            </a:r>
          </a:p>
          <a:p>
            <a:endParaRPr lang="pl-PL" sz="2800"/>
          </a:p>
        </p:txBody>
      </p:sp>
      <p:pic>
        <p:nvPicPr>
          <p:cNvPr id="2" name="Picture 1" descr="A blue flag with yellow stars&#10;&#10;Description automatically generated">
            <a:extLst>
              <a:ext uri="{FF2B5EF4-FFF2-40B4-BE49-F238E27FC236}">
                <a16:creationId xmlns:a16="http://schemas.microsoft.com/office/drawing/2014/main" id="{4C0464DF-314B-0026-2646-A8526BB242A6}"/>
              </a:ext>
            </a:extLst>
          </p:cNvPr>
          <p:cNvPicPr>
            <a:picLocks noChangeAspect="1"/>
          </p:cNvPicPr>
          <p:nvPr/>
        </p:nvPicPr>
        <p:blipFill>
          <a:blip r:embed="rId2"/>
          <a:stretch>
            <a:fillRect/>
          </a:stretch>
        </p:blipFill>
        <p:spPr>
          <a:xfrm>
            <a:off x="692540" y="0"/>
            <a:ext cx="1764018" cy="1787280"/>
          </a:xfrm>
          <a:prstGeom prst="rect">
            <a:avLst/>
          </a:prstGeom>
        </p:spPr>
      </p:pic>
      <p:pic>
        <p:nvPicPr>
          <p:cNvPr id="14338" name="Picture 2" descr="Google Wallet Stock Illustrations – 117 Google Wallet Stock Illustrations,  Vectors &amp; Clipart - Dreamstime">
            <a:extLst>
              <a:ext uri="{FF2B5EF4-FFF2-40B4-BE49-F238E27FC236}">
                <a16:creationId xmlns:a16="http://schemas.microsoft.com/office/drawing/2014/main" id="{DE16CEA4-90D0-EC0B-2538-3D562BE0CD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2540" y="2230690"/>
            <a:ext cx="3241589" cy="3241589"/>
          </a:xfrm>
          <a:custGeom>
            <a:avLst/>
            <a:gdLst>
              <a:gd name="connsiteX0" fmla="*/ 0 w 3241589"/>
              <a:gd name="connsiteY0" fmla="*/ 0 h 3241589"/>
              <a:gd name="connsiteX1" fmla="*/ 443017 w 3241589"/>
              <a:gd name="connsiteY1" fmla="*/ 0 h 3241589"/>
              <a:gd name="connsiteX2" fmla="*/ 1048114 w 3241589"/>
              <a:gd name="connsiteY2" fmla="*/ 0 h 3241589"/>
              <a:gd name="connsiteX3" fmla="*/ 1523547 w 3241589"/>
              <a:gd name="connsiteY3" fmla="*/ 0 h 3241589"/>
              <a:gd name="connsiteX4" fmla="*/ 2128643 w 3241589"/>
              <a:gd name="connsiteY4" fmla="*/ 0 h 3241589"/>
              <a:gd name="connsiteX5" fmla="*/ 2733740 w 3241589"/>
              <a:gd name="connsiteY5" fmla="*/ 0 h 3241589"/>
              <a:gd name="connsiteX6" fmla="*/ 3241589 w 3241589"/>
              <a:gd name="connsiteY6" fmla="*/ 0 h 3241589"/>
              <a:gd name="connsiteX7" fmla="*/ 3241589 w 3241589"/>
              <a:gd name="connsiteY7" fmla="*/ 443017 h 3241589"/>
              <a:gd name="connsiteX8" fmla="*/ 3241589 w 3241589"/>
              <a:gd name="connsiteY8" fmla="*/ 918450 h 3241589"/>
              <a:gd name="connsiteX9" fmla="*/ 3241589 w 3241589"/>
              <a:gd name="connsiteY9" fmla="*/ 1393883 h 3241589"/>
              <a:gd name="connsiteX10" fmla="*/ 3241589 w 3241589"/>
              <a:gd name="connsiteY10" fmla="*/ 1869316 h 3241589"/>
              <a:gd name="connsiteX11" fmla="*/ 3241589 w 3241589"/>
              <a:gd name="connsiteY11" fmla="*/ 2409581 h 3241589"/>
              <a:gd name="connsiteX12" fmla="*/ 3241589 w 3241589"/>
              <a:gd name="connsiteY12" fmla="*/ 3241589 h 3241589"/>
              <a:gd name="connsiteX13" fmla="*/ 2668908 w 3241589"/>
              <a:gd name="connsiteY13" fmla="*/ 3241589 h 3241589"/>
              <a:gd name="connsiteX14" fmla="*/ 2193475 w 3241589"/>
              <a:gd name="connsiteY14" fmla="*/ 3241589 h 3241589"/>
              <a:gd name="connsiteX15" fmla="*/ 1653210 w 3241589"/>
              <a:gd name="connsiteY15" fmla="*/ 3241589 h 3241589"/>
              <a:gd name="connsiteX16" fmla="*/ 1112946 w 3241589"/>
              <a:gd name="connsiteY16" fmla="*/ 3241589 h 3241589"/>
              <a:gd name="connsiteX17" fmla="*/ 507849 w 3241589"/>
              <a:gd name="connsiteY17" fmla="*/ 3241589 h 3241589"/>
              <a:gd name="connsiteX18" fmla="*/ 0 w 3241589"/>
              <a:gd name="connsiteY18" fmla="*/ 3241589 h 3241589"/>
              <a:gd name="connsiteX19" fmla="*/ 0 w 3241589"/>
              <a:gd name="connsiteY19" fmla="*/ 2668908 h 3241589"/>
              <a:gd name="connsiteX20" fmla="*/ 0 w 3241589"/>
              <a:gd name="connsiteY20" fmla="*/ 2128643 h 3241589"/>
              <a:gd name="connsiteX21" fmla="*/ 0 w 3241589"/>
              <a:gd name="connsiteY21" fmla="*/ 1555963 h 3241589"/>
              <a:gd name="connsiteX22" fmla="*/ 0 w 3241589"/>
              <a:gd name="connsiteY22" fmla="*/ 1048114 h 3241589"/>
              <a:gd name="connsiteX23" fmla="*/ 0 w 3241589"/>
              <a:gd name="connsiteY23" fmla="*/ 540265 h 3241589"/>
              <a:gd name="connsiteX24" fmla="*/ 0 w 3241589"/>
              <a:gd name="connsiteY24" fmla="*/ 0 h 3241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241589" h="3241589" extrusionOk="0">
                <a:moveTo>
                  <a:pt x="0" y="0"/>
                </a:moveTo>
                <a:cubicBezTo>
                  <a:pt x="218422" y="-28812"/>
                  <a:pt x="252960" y="35919"/>
                  <a:pt x="443017" y="0"/>
                </a:cubicBezTo>
                <a:cubicBezTo>
                  <a:pt x="633074" y="-35919"/>
                  <a:pt x="833325" y="2178"/>
                  <a:pt x="1048114" y="0"/>
                </a:cubicBezTo>
                <a:cubicBezTo>
                  <a:pt x="1262903" y="-2178"/>
                  <a:pt x="1342667" y="40714"/>
                  <a:pt x="1523547" y="0"/>
                </a:cubicBezTo>
                <a:cubicBezTo>
                  <a:pt x="1704427" y="-40714"/>
                  <a:pt x="1873036" y="22196"/>
                  <a:pt x="2128643" y="0"/>
                </a:cubicBezTo>
                <a:cubicBezTo>
                  <a:pt x="2384250" y="-22196"/>
                  <a:pt x="2526231" y="14207"/>
                  <a:pt x="2733740" y="0"/>
                </a:cubicBezTo>
                <a:cubicBezTo>
                  <a:pt x="2941249" y="-14207"/>
                  <a:pt x="3090200" y="58466"/>
                  <a:pt x="3241589" y="0"/>
                </a:cubicBezTo>
                <a:cubicBezTo>
                  <a:pt x="3250672" y="213171"/>
                  <a:pt x="3228966" y="250703"/>
                  <a:pt x="3241589" y="443017"/>
                </a:cubicBezTo>
                <a:cubicBezTo>
                  <a:pt x="3254212" y="635331"/>
                  <a:pt x="3194324" y="777859"/>
                  <a:pt x="3241589" y="918450"/>
                </a:cubicBezTo>
                <a:cubicBezTo>
                  <a:pt x="3288854" y="1059041"/>
                  <a:pt x="3209887" y="1251285"/>
                  <a:pt x="3241589" y="1393883"/>
                </a:cubicBezTo>
                <a:cubicBezTo>
                  <a:pt x="3273291" y="1536481"/>
                  <a:pt x="3203180" y="1721436"/>
                  <a:pt x="3241589" y="1869316"/>
                </a:cubicBezTo>
                <a:cubicBezTo>
                  <a:pt x="3279998" y="2017196"/>
                  <a:pt x="3229446" y="2161264"/>
                  <a:pt x="3241589" y="2409581"/>
                </a:cubicBezTo>
                <a:cubicBezTo>
                  <a:pt x="3253732" y="2657899"/>
                  <a:pt x="3188223" y="2964431"/>
                  <a:pt x="3241589" y="3241589"/>
                </a:cubicBezTo>
                <a:cubicBezTo>
                  <a:pt x="2969431" y="3286592"/>
                  <a:pt x="2822748" y="3231826"/>
                  <a:pt x="2668908" y="3241589"/>
                </a:cubicBezTo>
                <a:cubicBezTo>
                  <a:pt x="2515068" y="3251352"/>
                  <a:pt x="2349308" y="3197383"/>
                  <a:pt x="2193475" y="3241589"/>
                </a:cubicBezTo>
                <a:cubicBezTo>
                  <a:pt x="2037642" y="3285795"/>
                  <a:pt x="1846502" y="3211039"/>
                  <a:pt x="1653210" y="3241589"/>
                </a:cubicBezTo>
                <a:cubicBezTo>
                  <a:pt x="1459918" y="3272139"/>
                  <a:pt x="1317370" y="3181415"/>
                  <a:pt x="1112946" y="3241589"/>
                </a:cubicBezTo>
                <a:cubicBezTo>
                  <a:pt x="908522" y="3301763"/>
                  <a:pt x="633898" y="3209598"/>
                  <a:pt x="507849" y="3241589"/>
                </a:cubicBezTo>
                <a:cubicBezTo>
                  <a:pt x="381800" y="3273580"/>
                  <a:pt x="124028" y="3214835"/>
                  <a:pt x="0" y="3241589"/>
                </a:cubicBezTo>
                <a:cubicBezTo>
                  <a:pt x="-29223" y="3022332"/>
                  <a:pt x="58706" y="2828701"/>
                  <a:pt x="0" y="2668908"/>
                </a:cubicBezTo>
                <a:cubicBezTo>
                  <a:pt x="-58706" y="2509115"/>
                  <a:pt x="62723" y="2378957"/>
                  <a:pt x="0" y="2128643"/>
                </a:cubicBezTo>
                <a:cubicBezTo>
                  <a:pt x="-62723" y="1878329"/>
                  <a:pt x="44141" y="1798957"/>
                  <a:pt x="0" y="1555963"/>
                </a:cubicBezTo>
                <a:cubicBezTo>
                  <a:pt x="-44141" y="1312969"/>
                  <a:pt x="16408" y="1284311"/>
                  <a:pt x="0" y="1048114"/>
                </a:cubicBezTo>
                <a:cubicBezTo>
                  <a:pt x="-16408" y="811917"/>
                  <a:pt x="51344" y="705435"/>
                  <a:pt x="0" y="540265"/>
                </a:cubicBezTo>
                <a:cubicBezTo>
                  <a:pt x="-51344" y="375095"/>
                  <a:pt x="59649" y="177243"/>
                  <a:pt x="0" y="0"/>
                </a:cubicBezTo>
                <a:close/>
              </a:path>
            </a:pathLst>
          </a:custGeom>
          <a:noFill/>
          <a:ln>
            <a:solidFill>
              <a:schemeClr val="tx1"/>
            </a:solidFill>
            <a:extLst>
              <a:ext uri="{C807C97D-BFC1-408E-A445-0C87EB9F89A2}">
                <ask:lineSketchStyleProps xmlns:ask="http://schemas.microsoft.com/office/drawing/2018/sketchyshapes" sd="1945952097">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4" name="Picture 17">
            <a:extLst>
              <a:ext uri="{FF2B5EF4-FFF2-40B4-BE49-F238E27FC236}">
                <a16:creationId xmlns:a16="http://schemas.microsoft.com/office/drawing/2014/main" id="{6E717D8B-68B3-6026-CBE6-1A891755E6CE}"/>
              </a:ext>
            </a:extLst>
          </p:cNvPr>
          <p:cNvPicPr>
            <a:picLocks noChangeAspect="1"/>
          </p:cNvPicPr>
          <p:nvPr/>
        </p:nvPicPr>
        <p:blipFill>
          <a:blip r:embed="rId4"/>
          <a:stretch>
            <a:fillRect/>
          </a:stretch>
        </p:blipFill>
        <p:spPr>
          <a:xfrm>
            <a:off x="12758794" y="7111760"/>
            <a:ext cx="1269162" cy="729768"/>
          </a:xfrm>
          <a:prstGeom prst="rect">
            <a:avLst/>
          </a:prstGeom>
        </p:spPr>
      </p:pic>
    </p:spTree>
    <p:extLst>
      <p:ext uri="{BB962C8B-B14F-4D97-AF65-F5344CB8AC3E}">
        <p14:creationId xmlns:p14="http://schemas.microsoft.com/office/powerpoint/2010/main" val="28440085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C5264D7-0139-AAED-481B-20C7619ACB3C}"/>
              </a:ext>
            </a:extLst>
          </p:cNvPr>
          <p:cNvSpPr txBox="1"/>
          <p:nvPr/>
        </p:nvSpPr>
        <p:spPr>
          <a:xfrm>
            <a:off x="968507" y="882004"/>
            <a:ext cx="13283514" cy="4154984"/>
          </a:xfrm>
          <a:prstGeom prst="rect">
            <a:avLst/>
          </a:prstGeom>
          <a:noFill/>
        </p:spPr>
        <p:txBody>
          <a:bodyPr wrap="square">
            <a:spAutoFit/>
          </a:bodyPr>
          <a:lstStyle/>
          <a:p>
            <a:pPr>
              <a:buNone/>
            </a:pPr>
            <a:r>
              <a:rPr lang="pl-PL" sz="2800" b="1" dirty="0"/>
              <a:t>🛒 </a:t>
            </a:r>
            <a:r>
              <a:rPr lang="pl-PL" sz="4000" b="1" dirty="0">
                <a:solidFill>
                  <a:srgbClr val="C00000"/>
                </a:solidFill>
              </a:rPr>
              <a:t>Czy można płacić Google </a:t>
            </a:r>
            <a:r>
              <a:rPr lang="pl-PL" sz="4000" b="1" dirty="0" err="1">
                <a:solidFill>
                  <a:srgbClr val="C00000"/>
                </a:solidFill>
              </a:rPr>
              <a:t>Pay</a:t>
            </a:r>
            <a:r>
              <a:rPr lang="pl-PL" sz="4000" b="1" dirty="0">
                <a:solidFill>
                  <a:srgbClr val="C00000"/>
                </a:solidFill>
              </a:rPr>
              <a:t> w sklepach internetowych?</a:t>
            </a:r>
          </a:p>
          <a:p>
            <a:pPr>
              <a:buNone/>
            </a:pPr>
            <a:endParaRPr lang="pl-PL" sz="2800" b="1" dirty="0"/>
          </a:p>
          <a:p>
            <a:pPr>
              <a:buNone/>
            </a:pPr>
            <a:r>
              <a:rPr lang="pl-PL" sz="2800" b="1" dirty="0"/>
              <a:t>✅ TAK, jeśli sklep obsługuje Google </a:t>
            </a:r>
            <a:r>
              <a:rPr lang="pl-PL" sz="2800" b="1" dirty="0" err="1"/>
              <a:t>Pay</a:t>
            </a:r>
            <a:endParaRPr lang="pl-PL" sz="2800" b="1" dirty="0"/>
          </a:p>
          <a:p>
            <a:r>
              <a:rPr lang="pl-PL" sz="2800" dirty="0"/>
              <a:t>– np. przez systemy płatności jak:</a:t>
            </a:r>
            <a:br>
              <a:rPr lang="pl-PL" sz="2800" dirty="0"/>
            </a:br>
            <a:r>
              <a:rPr lang="pl-PL" sz="2800" dirty="0"/>
              <a:t>	• PayU</a:t>
            </a:r>
            <a:br>
              <a:rPr lang="pl-PL" sz="2800" dirty="0"/>
            </a:br>
            <a:r>
              <a:rPr lang="pl-PL" sz="2800" dirty="0"/>
              <a:t>	• Przelewy24</a:t>
            </a:r>
            <a:br>
              <a:rPr lang="pl-PL" sz="2800" dirty="0"/>
            </a:br>
            <a:r>
              <a:rPr lang="pl-PL" sz="2800" dirty="0"/>
              <a:t>	• </a:t>
            </a:r>
            <a:r>
              <a:rPr lang="pl-PL" sz="2800" dirty="0" err="1"/>
              <a:t>Stripe</a:t>
            </a:r>
            <a:br>
              <a:rPr lang="pl-PL" sz="2800" dirty="0"/>
            </a:br>
            <a:r>
              <a:rPr lang="pl-PL" sz="2800" dirty="0"/>
              <a:t>	• </a:t>
            </a:r>
            <a:r>
              <a:rPr lang="pl-PL" sz="2800" dirty="0" err="1"/>
              <a:t>Dotpay</a:t>
            </a:r>
            <a:br>
              <a:rPr lang="pl-PL" sz="2800" dirty="0"/>
            </a:br>
            <a:r>
              <a:rPr lang="pl-PL" sz="2800" dirty="0"/>
              <a:t>	• </a:t>
            </a:r>
            <a:r>
              <a:rPr lang="pl-PL" sz="2800" dirty="0" err="1"/>
              <a:t>Tpay</a:t>
            </a:r>
            <a:endParaRPr lang="pl-PL" sz="2800" dirty="0"/>
          </a:p>
        </p:txBody>
      </p:sp>
      <p:sp>
        <p:nvSpPr>
          <p:cNvPr id="5" name="TextBox 4">
            <a:extLst>
              <a:ext uri="{FF2B5EF4-FFF2-40B4-BE49-F238E27FC236}">
                <a16:creationId xmlns:a16="http://schemas.microsoft.com/office/drawing/2014/main" id="{ED3FC21C-3C73-A1C8-35DD-2CC3197771FD}"/>
              </a:ext>
            </a:extLst>
          </p:cNvPr>
          <p:cNvSpPr txBox="1"/>
          <p:nvPr/>
        </p:nvSpPr>
        <p:spPr>
          <a:xfrm>
            <a:off x="1149178" y="5850063"/>
            <a:ext cx="10144897" cy="1815882"/>
          </a:xfrm>
          <a:prstGeom prst="rect">
            <a:avLst/>
          </a:prstGeom>
          <a:noFill/>
        </p:spPr>
        <p:txBody>
          <a:bodyPr wrap="square">
            <a:spAutoFit/>
          </a:bodyPr>
          <a:lstStyle/>
          <a:p>
            <a:pPr>
              <a:buNone/>
            </a:pPr>
            <a:r>
              <a:rPr lang="pl-PL" sz="2800" b="1"/>
              <a:t>📲 Jak to wygląda w praktyce?</a:t>
            </a:r>
          </a:p>
          <a:p>
            <a:pPr>
              <a:buFont typeface="+mj-lt"/>
              <a:buAutoNum type="arabicPeriod"/>
            </a:pPr>
            <a:r>
              <a:rPr lang="pl-PL" sz="2800"/>
              <a:t> Robisz zakupy w sklepie online (np. Allegro, Empik, Media Expert)</a:t>
            </a:r>
          </a:p>
          <a:p>
            <a:pPr>
              <a:buFont typeface="+mj-lt"/>
              <a:buAutoNum type="arabicPeriod"/>
            </a:pPr>
            <a:r>
              <a:rPr lang="pl-PL" sz="2800"/>
              <a:t> Na etapie płatności wybierasz </a:t>
            </a:r>
            <a:r>
              <a:rPr lang="pl-PL" sz="2800" b="1"/>
              <a:t>„Google Pay”</a:t>
            </a:r>
            <a:r>
              <a:rPr lang="pl-PL" sz="2800"/>
              <a:t> (jeśli dostępne)</a:t>
            </a:r>
          </a:p>
          <a:p>
            <a:pPr>
              <a:buFont typeface="+mj-lt"/>
              <a:buAutoNum type="arabicPeriod"/>
            </a:pPr>
            <a:r>
              <a:rPr lang="pl-PL" sz="2800"/>
              <a:t> Potwierdzasz płatność na telefonie – bez wpisywania danych karty</a:t>
            </a:r>
          </a:p>
        </p:txBody>
      </p:sp>
      <p:pic>
        <p:nvPicPr>
          <p:cNvPr id="2" name="Picture 1" descr="A blue flag with yellow stars&#10;&#10;Description automatically generated">
            <a:extLst>
              <a:ext uri="{FF2B5EF4-FFF2-40B4-BE49-F238E27FC236}">
                <a16:creationId xmlns:a16="http://schemas.microsoft.com/office/drawing/2014/main" id="{DCE8B4A6-C7E0-28E8-AAA7-B5E6CFEA811E}"/>
              </a:ext>
            </a:extLst>
          </p:cNvPr>
          <p:cNvPicPr>
            <a:picLocks noChangeAspect="1"/>
          </p:cNvPicPr>
          <p:nvPr/>
        </p:nvPicPr>
        <p:blipFill>
          <a:blip r:embed="rId2"/>
          <a:stretch>
            <a:fillRect/>
          </a:stretch>
        </p:blipFill>
        <p:spPr>
          <a:xfrm>
            <a:off x="12679389" y="6442320"/>
            <a:ext cx="1764018" cy="1787280"/>
          </a:xfrm>
          <a:prstGeom prst="rect">
            <a:avLst/>
          </a:prstGeom>
        </p:spPr>
      </p:pic>
      <p:pic>
        <p:nvPicPr>
          <p:cNvPr id="15362" name="Picture 2" descr="Google Wallet vs. Google Pay: What's the Difference?">
            <a:extLst>
              <a:ext uri="{FF2B5EF4-FFF2-40B4-BE49-F238E27FC236}">
                <a16:creationId xmlns:a16="http://schemas.microsoft.com/office/drawing/2014/main" id="{4BA10452-2392-9CC7-362D-0DF4E2BB4D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33107" y="2311275"/>
            <a:ext cx="4418914" cy="2485639"/>
          </a:xfrm>
          <a:custGeom>
            <a:avLst/>
            <a:gdLst>
              <a:gd name="connsiteX0" fmla="*/ 0 w 4418914"/>
              <a:gd name="connsiteY0" fmla="*/ 0 h 2485639"/>
              <a:gd name="connsiteX1" fmla="*/ 508175 w 4418914"/>
              <a:gd name="connsiteY1" fmla="*/ 0 h 2485639"/>
              <a:gd name="connsiteX2" fmla="*/ 972161 w 4418914"/>
              <a:gd name="connsiteY2" fmla="*/ 0 h 2485639"/>
              <a:gd name="connsiteX3" fmla="*/ 1524525 w 4418914"/>
              <a:gd name="connsiteY3" fmla="*/ 0 h 2485639"/>
              <a:gd name="connsiteX4" fmla="*/ 2032700 w 4418914"/>
              <a:gd name="connsiteY4" fmla="*/ 0 h 2485639"/>
              <a:gd name="connsiteX5" fmla="*/ 2452497 w 4418914"/>
              <a:gd name="connsiteY5" fmla="*/ 0 h 2485639"/>
              <a:gd name="connsiteX6" fmla="*/ 3093240 w 4418914"/>
              <a:gd name="connsiteY6" fmla="*/ 0 h 2485639"/>
              <a:gd name="connsiteX7" fmla="*/ 3645604 w 4418914"/>
              <a:gd name="connsiteY7" fmla="*/ 0 h 2485639"/>
              <a:gd name="connsiteX8" fmla="*/ 4418914 w 4418914"/>
              <a:gd name="connsiteY8" fmla="*/ 0 h 2485639"/>
              <a:gd name="connsiteX9" fmla="*/ 4418914 w 4418914"/>
              <a:gd name="connsiteY9" fmla="*/ 422559 h 2485639"/>
              <a:gd name="connsiteX10" fmla="*/ 4418914 w 4418914"/>
              <a:gd name="connsiteY10" fmla="*/ 845117 h 2485639"/>
              <a:gd name="connsiteX11" fmla="*/ 4418914 w 4418914"/>
              <a:gd name="connsiteY11" fmla="*/ 1267676 h 2485639"/>
              <a:gd name="connsiteX12" fmla="*/ 4418914 w 4418914"/>
              <a:gd name="connsiteY12" fmla="*/ 1764804 h 2485639"/>
              <a:gd name="connsiteX13" fmla="*/ 4418914 w 4418914"/>
              <a:gd name="connsiteY13" fmla="*/ 2485639 h 2485639"/>
              <a:gd name="connsiteX14" fmla="*/ 3778171 w 4418914"/>
              <a:gd name="connsiteY14" fmla="*/ 2485639 h 2485639"/>
              <a:gd name="connsiteX15" fmla="*/ 3269996 w 4418914"/>
              <a:gd name="connsiteY15" fmla="*/ 2485639 h 2485639"/>
              <a:gd name="connsiteX16" fmla="*/ 2673443 w 4418914"/>
              <a:gd name="connsiteY16" fmla="*/ 2485639 h 2485639"/>
              <a:gd name="connsiteX17" fmla="*/ 2165268 w 4418914"/>
              <a:gd name="connsiteY17" fmla="*/ 2485639 h 2485639"/>
              <a:gd name="connsiteX18" fmla="*/ 1568714 w 4418914"/>
              <a:gd name="connsiteY18" fmla="*/ 2485639 h 2485639"/>
              <a:gd name="connsiteX19" fmla="*/ 972161 w 4418914"/>
              <a:gd name="connsiteY19" fmla="*/ 2485639 h 2485639"/>
              <a:gd name="connsiteX20" fmla="*/ 0 w 4418914"/>
              <a:gd name="connsiteY20" fmla="*/ 2485639 h 2485639"/>
              <a:gd name="connsiteX21" fmla="*/ 0 w 4418914"/>
              <a:gd name="connsiteY21" fmla="*/ 1988511 h 2485639"/>
              <a:gd name="connsiteX22" fmla="*/ 0 w 4418914"/>
              <a:gd name="connsiteY22" fmla="*/ 1516240 h 2485639"/>
              <a:gd name="connsiteX23" fmla="*/ 0 w 4418914"/>
              <a:gd name="connsiteY23" fmla="*/ 1068825 h 2485639"/>
              <a:gd name="connsiteX24" fmla="*/ 0 w 4418914"/>
              <a:gd name="connsiteY24" fmla="*/ 596553 h 2485639"/>
              <a:gd name="connsiteX25" fmla="*/ 0 w 4418914"/>
              <a:gd name="connsiteY25" fmla="*/ 0 h 248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418914" h="2485639" extrusionOk="0">
                <a:moveTo>
                  <a:pt x="0" y="0"/>
                </a:moveTo>
                <a:cubicBezTo>
                  <a:pt x="194949" y="-30745"/>
                  <a:pt x="283050" y="22626"/>
                  <a:pt x="508175" y="0"/>
                </a:cubicBezTo>
                <a:cubicBezTo>
                  <a:pt x="733300" y="-22626"/>
                  <a:pt x="798624" y="49351"/>
                  <a:pt x="972161" y="0"/>
                </a:cubicBezTo>
                <a:cubicBezTo>
                  <a:pt x="1145698" y="-49351"/>
                  <a:pt x="1305499" y="30399"/>
                  <a:pt x="1524525" y="0"/>
                </a:cubicBezTo>
                <a:cubicBezTo>
                  <a:pt x="1743551" y="-30399"/>
                  <a:pt x="1810163" y="38059"/>
                  <a:pt x="2032700" y="0"/>
                </a:cubicBezTo>
                <a:cubicBezTo>
                  <a:pt x="2255237" y="-38059"/>
                  <a:pt x="2296421" y="27115"/>
                  <a:pt x="2452497" y="0"/>
                </a:cubicBezTo>
                <a:cubicBezTo>
                  <a:pt x="2608573" y="-27115"/>
                  <a:pt x="2915961" y="43007"/>
                  <a:pt x="3093240" y="0"/>
                </a:cubicBezTo>
                <a:cubicBezTo>
                  <a:pt x="3270519" y="-43007"/>
                  <a:pt x="3519331" y="17342"/>
                  <a:pt x="3645604" y="0"/>
                </a:cubicBezTo>
                <a:cubicBezTo>
                  <a:pt x="3771877" y="-17342"/>
                  <a:pt x="4208161" y="78656"/>
                  <a:pt x="4418914" y="0"/>
                </a:cubicBezTo>
                <a:cubicBezTo>
                  <a:pt x="4468775" y="113378"/>
                  <a:pt x="4417229" y="282099"/>
                  <a:pt x="4418914" y="422559"/>
                </a:cubicBezTo>
                <a:cubicBezTo>
                  <a:pt x="4420599" y="563019"/>
                  <a:pt x="4380439" y="744519"/>
                  <a:pt x="4418914" y="845117"/>
                </a:cubicBezTo>
                <a:cubicBezTo>
                  <a:pt x="4457389" y="945715"/>
                  <a:pt x="4402253" y="1132075"/>
                  <a:pt x="4418914" y="1267676"/>
                </a:cubicBezTo>
                <a:cubicBezTo>
                  <a:pt x="4435575" y="1403277"/>
                  <a:pt x="4365471" y="1557260"/>
                  <a:pt x="4418914" y="1764804"/>
                </a:cubicBezTo>
                <a:cubicBezTo>
                  <a:pt x="4472357" y="1972348"/>
                  <a:pt x="4341971" y="2240259"/>
                  <a:pt x="4418914" y="2485639"/>
                </a:cubicBezTo>
                <a:cubicBezTo>
                  <a:pt x="4123075" y="2551859"/>
                  <a:pt x="3960192" y="2451955"/>
                  <a:pt x="3778171" y="2485639"/>
                </a:cubicBezTo>
                <a:cubicBezTo>
                  <a:pt x="3596150" y="2519323"/>
                  <a:pt x="3482628" y="2443268"/>
                  <a:pt x="3269996" y="2485639"/>
                </a:cubicBezTo>
                <a:cubicBezTo>
                  <a:pt x="3057365" y="2528010"/>
                  <a:pt x="2839707" y="2449878"/>
                  <a:pt x="2673443" y="2485639"/>
                </a:cubicBezTo>
                <a:cubicBezTo>
                  <a:pt x="2507179" y="2521400"/>
                  <a:pt x="2346960" y="2459295"/>
                  <a:pt x="2165268" y="2485639"/>
                </a:cubicBezTo>
                <a:cubicBezTo>
                  <a:pt x="1983576" y="2511983"/>
                  <a:pt x="1712491" y="2465200"/>
                  <a:pt x="1568714" y="2485639"/>
                </a:cubicBezTo>
                <a:cubicBezTo>
                  <a:pt x="1424937" y="2506078"/>
                  <a:pt x="1110565" y="2475027"/>
                  <a:pt x="972161" y="2485639"/>
                </a:cubicBezTo>
                <a:cubicBezTo>
                  <a:pt x="833757" y="2496251"/>
                  <a:pt x="292368" y="2468373"/>
                  <a:pt x="0" y="2485639"/>
                </a:cubicBezTo>
                <a:cubicBezTo>
                  <a:pt x="-45023" y="2255217"/>
                  <a:pt x="52051" y="2196060"/>
                  <a:pt x="0" y="1988511"/>
                </a:cubicBezTo>
                <a:cubicBezTo>
                  <a:pt x="-52051" y="1780962"/>
                  <a:pt x="27414" y="1646867"/>
                  <a:pt x="0" y="1516240"/>
                </a:cubicBezTo>
                <a:cubicBezTo>
                  <a:pt x="-27414" y="1385613"/>
                  <a:pt x="11339" y="1187513"/>
                  <a:pt x="0" y="1068825"/>
                </a:cubicBezTo>
                <a:cubicBezTo>
                  <a:pt x="-11339" y="950137"/>
                  <a:pt x="31456" y="785423"/>
                  <a:pt x="0" y="596553"/>
                </a:cubicBezTo>
                <a:cubicBezTo>
                  <a:pt x="-31456" y="407683"/>
                  <a:pt x="63402" y="202805"/>
                  <a:pt x="0" y="0"/>
                </a:cubicBezTo>
                <a:close/>
              </a:path>
            </a:pathLst>
          </a:custGeom>
          <a:noFill/>
          <a:ln>
            <a:solidFill>
              <a:schemeClr val="tx1"/>
            </a:solidFill>
            <a:extLst>
              <a:ext uri="{C807C97D-BFC1-408E-A445-0C87EB9F89A2}">
                <ask:lineSketchStyleProps xmlns:ask="http://schemas.microsoft.com/office/drawing/2018/sketchyshapes" sd="1448644052">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4" name="Picture 17">
            <a:extLst>
              <a:ext uri="{FF2B5EF4-FFF2-40B4-BE49-F238E27FC236}">
                <a16:creationId xmlns:a16="http://schemas.microsoft.com/office/drawing/2014/main" id="{24D78B78-ED43-C956-6B05-4A0987C23CD5}"/>
              </a:ext>
            </a:extLst>
          </p:cNvPr>
          <p:cNvPicPr>
            <a:picLocks noChangeAspect="1"/>
          </p:cNvPicPr>
          <p:nvPr/>
        </p:nvPicPr>
        <p:blipFill>
          <a:blip r:embed="rId4"/>
          <a:stretch>
            <a:fillRect/>
          </a:stretch>
        </p:blipFill>
        <p:spPr>
          <a:xfrm>
            <a:off x="12926817" y="5580672"/>
            <a:ext cx="1269162" cy="729768"/>
          </a:xfrm>
          <a:prstGeom prst="rect">
            <a:avLst/>
          </a:prstGeom>
        </p:spPr>
      </p:pic>
    </p:spTree>
    <p:extLst>
      <p:ext uri="{BB962C8B-B14F-4D97-AF65-F5344CB8AC3E}">
        <p14:creationId xmlns:p14="http://schemas.microsoft.com/office/powerpoint/2010/main" val="6972867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5E20FBC-A274-5C93-9FFB-A484276EB616}"/>
              </a:ext>
            </a:extLst>
          </p:cNvPr>
          <p:cNvSpPr txBox="1"/>
          <p:nvPr/>
        </p:nvSpPr>
        <p:spPr>
          <a:xfrm>
            <a:off x="593125" y="2550809"/>
            <a:ext cx="10972800" cy="2492990"/>
          </a:xfrm>
          <a:prstGeom prst="rect">
            <a:avLst/>
          </a:prstGeom>
          <a:noFill/>
        </p:spPr>
        <p:txBody>
          <a:bodyPr wrap="square">
            <a:spAutoFit/>
          </a:bodyPr>
          <a:lstStyle/>
          <a:p>
            <a:pPr>
              <a:buNone/>
            </a:pPr>
            <a:r>
              <a:rPr lang="pl-PL" sz="4400" b="1">
                <a:solidFill>
                  <a:schemeClr val="accent6">
                    <a:lumMod val="75000"/>
                  </a:schemeClr>
                </a:solidFill>
              </a:rPr>
              <a:t>🟡 Kiedy Google Pay NIE zadziała?</a:t>
            </a:r>
          </a:p>
          <a:p>
            <a:pPr>
              <a:buNone/>
            </a:pPr>
            <a:endParaRPr lang="pl-PL" sz="2800" b="1"/>
          </a:p>
          <a:p>
            <a:r>
              <a:rPr lang="pl-PL" sz="2800"/>
              <a:t>❌ Jeśli sklep </a:t>
            </a:r>
            <a:r>
              <a:rPr lang="pl-PL" sz="2800" b="1"/>
              <a:t>nie ma opcji Google Pay</a:t>
            </a:r>
            <a:br>
              <a:rPr lang="pl-PL" sz="2800"/>
            </a:br>
            <a:r>
              <a:rPr lang="pl-PL" sz="2800"/>
              <a:t>❌ Jeśli robisz zakupy na </a:t>
            </a:r>
            <a:r>
              <a:rPr lang="pl-PL" sz="2800" b="1"/>
              <a:t>komputerze bez zalogowanego konta Google</a:t>
            </a:r>
            <a:br>
              <a:rPr lang="pl-PL" sz="2800"/>
            </a:br>
            <a:r>
              <a:rPr lang="pl-PL" sz="2800"/>
              <a:t>❌ Jeśli </a:t>
            </a:r>
            <a:r>
              <a:rPr lang="pl-PL" sz="2800" b="1"/>
              <a:t>nie masz dodanej karty w Google Wallet</a:t>
            </a:r>
            <a:endParaRPr lang="pl-PL" sz="2800"/>
          </a:p>
        </p:txBody>
      </p:sp>
      <p:pic>
        <p:nvPicPr>
          <p:cNvPr id="2" name="Picture 1" descr="A blue flag with yellow stars&#10;&#10;Description automatically generated">
            <a:extLst>
              <a:ext uri="{FF2B5EF4-FFF2-40B4-BE49-F238E27FC236}">
                <a16:creationId xmlns:a16="http://schemas.microsoft.com/office/drawing/2014/main" id="{DDF7BAFD-9429-E936-32D7-916A7D488CF9}"/>
              </a:ext>
            </a:extLst>
          </p:cNvPr>
          <p:cNvPicPr>
            <a:picLocks noChangeAspect="1"/>
          </p:cNvPicPr>
          <p:nvPr/>
        </p:nvPicPr>
        <p:blipFill>
          <a:blip r:embed="rId2"/>
          <a:stretch>
            <a:fillRect/>
          </a:stretch>
        </p:blipFill>
        <p:spPr>
          <a:xfrm>
            <a:off x="593125" y="204907"/>
            <a:ext cx="1764018" cy="1787280"/>
          </a:xfrm>
          <a:prstGeom prst="rect">
            <a:avLst/>
          </a:prstGeom>
        </p:spPr>
      </p:pic>
      <p:pic>
        <p:nvPicPr>
          <p:cNvPr id="5" name="Picture 4" descr="Sad Bee">
            <a:extLst>
              <a:ext uri="{FF2B5EF4-FFF2-40B4-BE49-F238E27FC236}">
                <a16:creationId xmlns:a16="http://schemas.microsoft.com/office/drawing/2014/main" id="{9E04ED24-0D72-25F8-5B6F-4F36B1071227}"/>
              </a:ext>
            </a:extLst>
          </p:cNvPr>
          <p:cNvPicPr>
            <a:picLocks noChangeAspect="1"/>
          </p:cNvPicPr>
          <p:nvPr/>
        </p:nvPicPr>
        <p:blipFill>
          <a:blip r:embed="rId3"/>
          <a:stretch>
            <a:fillRect/>
          </a:stretch>
        </p:blipFill>
        <p:spPr>
          <a:xfrm>
            <a:off x="11683313" y="481912"/>
            <a:ext cx="2706130" cy="2706130"/>
          </a:xfrm>
          <a:prstGeom prst="rect">
            <a:avLst/>
          </a:prstGeom>
        </p:spPr>
      </p:pic>
      <p:pic>
        <p:nvPicPr>
          <p:cNvPr id="4" name="Picture 17">
            <a:extLst>
              <a:ext uri="{FF2B5EF4-FFF2-40B4-BE49-F238E27FC236}">
                <a16:creationId xmlns:a16="http://schemas.microsoft.com/office/drawing/2014/main" id="{2D0E9697-A767-F590-600B-D5BD60612166}"/>
              </a:ext>
            </a:extLst>
          </p:cNvPr>
          <p:cNvPicPr>
            <a:picLocks noChangeAspect="1"/>
          </p:cNvPicPr>
          <p:nvPr/>
        </p:nvPicPr>
        <p:blipFill>
          <a:blip r:embed="rId4"/>
          <a:stretch>
            <a:fillRect/>
          </a:stretch>
        </p:blipFill>
        <p:spPr>
          <a:xfrm>
            <a:off x="12609937" y="7017920"/>
            <a:ext cx="1269162" cy="729768"/>
          </a:xfrm>
          <a:prstGeom prst="rect">
            <a:avLst/>
          </a:prstGeom>
        </p:spPr>
      </p:pic>
    </p:spTree>
    <p:extLst>
      <p:ext uri="{BB962C8B-B14F-4D97-AF65-F5344CB8AC3E}">
        <p14:creationId xmlns:p14="http://schemas.microsoft.com/office/powerpoint/2010/main" val="35475108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020EBB0-93BD-FA3D-27B3-1D33494A37F1}"/>
              </a:ext>
            </a:extLst>
          </p:cNvPr>
          <p:cNvSpPr txBox="1"/>
          <p:nvPr/>
        </p:nvSpPr>
        <p:spPr>
          <a:xfrm>
            <a:off x="926755" y="492380"/>
            <a:ext cx="11257005" cy="1200329"/>
          </a:xfrm>
          <a:prstGeom prst="rect">
            <a:avLst/>
          </a:prstGeom>
          <a:noFill/>
        </p:spPr>
        <p:txBody>
          <a:bodyPr wrap="square">
            <a:spAutoFit/>
          </a:bodyPr>
          <a:lstStyle/>
          <a:p>
            <a:r>
              <a:rPr lang="en-US" sz="3600"/>
              <a:t>🍏 </a:t>
            </a:r>
            <a:r>
              <a:rPr lang="en-US" sz="3600">
                <a:solidFill>
                  <a:srgbClr val="C00000"/>
                </a:solidFill>
              </a:rPr>
              <a:t>iPhone – zamiast Google Pay jest </a:t>
            </a:r>
            <a:r>
              <a:rPr lang="en-US" sz="3600" b="1">
                <a:solidFill>
                  <a:srgbClr val="C00000"/>
                </a:solidFill>
              </a:rPr>
              <a:t>Apple Pay</a:t>
            </a:r>
            <a:endParaRPr lang="pl-PL" sz="3600" b="1">
              <a:solidFill>
                <a:srgbClr val="C00000"/>
              </a:solidFill>
            </a:endParaRPr>
          </a:p>
          <a:p>
            <a:r>
              <a:rPr lang="pl-PL" sz="3600" b="1">
                <a:solidFill>
                  <a:srgbClr val="C00000"/>
                </a:solidFill>
              </a:rPr>
              <a:t>      </a:t>
            </a:r>
            <a:r>
              <a:rPr lang="en-US" sz="3600">
                <a:solidFill>
                  <a:srgbClr val="C00000"/>
                </a:solidFill>
              </a:rPr>
              <a:t> i </a:t>
            </a:r>
            <a:r>
              <a:rPr lang="en-US" sz="3600" b="1">
                <a:solidFill>
                  <a:srgbClr val="C00000"/>
                </a:solidFill>
              </a:rPr>
              <a:t>Portfel Apple (Apple Wallet)</a:t>
            </a:r>
            <a:endParaRPr lang="uk-UA" sz="3600">
              <a:solidFill>
                <a:srgbClr val="C00000"/>
              </a:solidFill>
            </a:endParaRPr>
          </a:p>
        </p:txBody>
      </p:sp>
      <p:sp>
        <p:nvSpPr>
          <p:cNvPr id="5" name="TextBox 4">
            <a:extLst>
              <a:ext uri="{FF2B5EF4-FFF2-40B4-BE49-F238E27FC236}">
                <a16:creationId xmlns:a16="http://schemas.microsoft.com/office/drawing/2014/main" id="{EC52C1BE-8091-A028-CA83-377E8A2C00C8}"/>
              </a:ext>
            </a:extLst>
          </p:cNvPr>
          <p:cNvSpPr txBox="1"/>
          <p:nvPr/>
        </p:nvSpPr>
        <p:spPr>
          <a:xfrm>
            <a:off x="926755" y="2165174"/>
            <a:ext cx="13308229" cy="1815882"/>
          </a:xfrm>
          <a:prstGeom prst="rect">
            <a:avLst/>
          </a:prstGeom>
          <a:noFill/>
        </p:spPr>
        <p:txBody>
          <a:bodyPr wrap="square">
            <a:spAutoFit/>
          </a:bodyPr>
          <a:lstStyle/>
          <a:p>
            <a:pPr>
              <a:buNone/>
            </a:pPr>
            <a:r>
              <a:rPr lang="pl-PL" sz="2800" b="1"/>
              <a:t>💳 Co to jest Apple Pay?</a:t>
            </a:r>
          </a:p>
          <a:p>
            <a:r>
              <a:rPr lang="pl-PL" sz="2800"/>
              <a:t>✅ To </a:t>
            </a:r>
            <a:r>
              <a:rPr lang="pl-PL" sz="2800" b="1"/>
              <a:t>usługa płatnicza Apple</a:t>
            </a:r>
            <a:r>
              <a:rPr lang="pl-PL" sz="2800"/>
              <a:t>, która pozwala płacić iPhonem, zegarkiem Apple Watch, iPadem lub komputerem Mac.</a:t>
            </a:r>
            <a:br>
              <a:rPr lang="pl-PL" sz="2800"/>
            </a:br>
            <a:r>
              <a:rPr lang="pl-PL" sz="2800"/>
              <a:t>✅ Działa zbliżeniowo w sklepach oraz </a:t>
            </a:r>
            <a:r>
              <a:rPr lang="pl-PL" sz="2800" b="1"/>
              <a:t>w aplikacjach i sklepach internetowych</a:t>
            </a:r>
            <a:r>
              <a:rPr lang="pl-PL" sz="2800"/>
              <a:t>.</a:t>
            </a:r>
          </a:p>
        </p:txBody>
      </p:sp>
      <p:sp>
        <p:nvSpPr>
          <p:cNvPr id="7" name="TextBox 6">
            <a:extLst>
              <a:ext uri="{FF2B5EF4-FFF2-40B4-BE49-F238E27FC236}">
                <a16:creationId xmlns:a16="http://schemas.microsoft.com/office/drawing/2014/main" id="{8E90BEE9-146D-CEC8-B591-1CFC2518C6BD}"/>
              </a:ext>
            </a:extLst>
          </p:cNvPr>
          <p:cNvSpPr txBox="1"/>
          <p:nvPr/>
        </p:nvSpPr>
        <p:spPr>
          <a:xfrm>
            <a:off x="926755" y="4831660"/>
            <a:ext cx="12974596" cy="2677656"/>
          </a:xfrm>
          <a:prstGeom prst="rect">
            <a:avLst/>
          </a:prstGeom>
          <a:noFill/>
        </p:spPr>
        <p:txBody>
          <a:bodyPr wrap="square">
            <a:spAutoFit/>
          </a:bodyPr>
          <a:lstStyle/>
          <a:p>
            <a:pPr>
              <a:buNone/>
            </a:pPr>
            <a:r>
              <a:rPr lang="pl-PL" sz="2800" b="1"/>
              <a:t>👜 A co to jest Apple Wallet (Portfel Apple)?</a:t>
            </a:r>
          </a:p>
          <a:p>
            <a:r>
              <a:rPr lang="pl-PL" sz="2800"/>
              <a:t>📂 To aplikacja systemowa na iPhone, w której możesz trzymać:</a:t>
            </a:r>
            <a:br>
              <a:rPr lang="pl-PL" sz="2800"/>
            </a:br>
            <a:r>
              <a:rPr lang="pl-PL" sz="2800"/>
              <a:t>• Karty płatnicze i debetowe</a:t>
            </a:r>
            <a:br>
              <a:rPr lang="pl-PL" sz="2800"/>
            </a:br>
            <a:r>
              <a:rPr lang="pl-PL" sz="2800"/>
              <a:t>• Karty pokładowe, bilety na pociąg/autobus</a:t>
            </a:r>
            <a:br>
              <a:rPr lang="pl-PL" sz="2800"/>
            </a:br>
            <a:r>
              <a:rPr lang="pl-PL" sz="2800"/>
              <a:t>• Karty lojalnościowe (np. kina, sieci handlowe)</a:t>
            </a:r>
            <a:br>
              <a:rPr lang="pl-PL" sz="2800"/>
            </a:br>
            <a:r>
              <a:rPr lang="pl-PL" sz="2800"/>
              <a:t>• Niektóre dokumenty (np. karta zdrowia)</a:t>
            </a:r>
          </a:p>
        </p:txBody>
      </p:sp>
      <p:pic>
        <p:nvPicPr>
          <p:cNvPr id="2" name="Picture 1" descr="A blue flag with yellow stars&#10;&#10;Description automatically generated">
            <a:extLst>
              <a:ext uri="{FF2B5EF4-FFF2-40B4-BE49-F238E27FC236}">
                <a16:creationId xmlns:a16="http://schemas.microsoft.com/office/drawing/2014/main" id="{D4DF7C7C-7C04-4E11-02D1-A9945BB438FE}"/>
              </a:ext>
            </a:extLst>
          </p:cNvPr>
          <p:cNvPicPr>
            <a:picLocks noChangeAspect="1"/>
          </p:cNvPicPr>
          <p:nvPr/>
        </p:nvPicPr>
        <p:blipFill>
          <a:blip r:embed="rId2"/>
          <a:stretch>
            <a:fillRect/>
          </a:stretch>
        </p:blipFill>
        <p:spPr>
          <a:xfrm>
            <a:off x="12488003" y="198904"/>
            <a:ext cx="1764018" cy="1787280"/>
          </a:xfrm>
          <a:prstGeom prst="rect">
            <a:avLst/>
          </a:prstGeom>
        </p:spPr>
      </p:pic>
      <p:pic>
        <p:nvPicPr>
          <p:cNvPr id="4" name="Picture 17">
            <a:extLst>
              <a:ext uri="{FF2B5EF4-FFF2-40B4-BE49-F238E27FC236}">
                <a16:creationId xmlns:a16="http://schemas.microsoft.com/office/drawing/2014/main" id="{C64C012B-1E7A-B215-78C2-E1274A16325B}"/>
              </a:ext>
            </a:extLst>
          </p:cNvPr>
          <p:cNvPicPr>
            <a:picLocks noChangeAspect="1"/>
          </p:cNvPicPr>
          <p:nvPr/>
        </p:nvPicPr>
        <p:blipFill>
          <a:blip r:embed="rId3"/>
          <a:stretch>
            <a:fillRect/>
          </a:stretch>
        </p:blipFill>
        <p:spPr>
          <a:xfrm>
            <a:off x="12982859" y="7182906"/>
            <a:ext cx="1269162" cy="729768"/>
          </a:xfrm>
          <a:prstGeom prst="rect">
            <a:avLst/>
          </a:prstGeom>
        </p:spPr>
      </p:pic>
    </p:spTree>
    <p:extLst>
      <p:ext uri="{BB962C8B-B14F-4D97-AF65-F5344CB8AC3E}">
        <p14:creationId xmlns:p14="http://schemas.microsoft.com/office/powerpoint/2010/main" val="28379275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98FF57D-8BC9-8F7A-99D2-0872163EAF6F}"/>
              </a:ext>
            </a:extLst>
          </p:cNvPr>
          <p:cNvSpPr txBox="1"/>
          <p:nvPr/>
        </p:nvSpPr>
        <p:spPr>
          <a:xfrm>
            <a:off x="1346886" y="1322340"/>
            <a:ext cx="11442357" cy="3354765"/>
          </a:xfrm>
          <a:prstGeom prst="rect">
            <a:avLst/>
          </a:prstGeom>
          <a:noFill/>
        </p:spPr>
        <p:txBody>
          <a:bodyPr wrap="square">
            <a:spAutoFit/>
          </a:bodyPr>
          <a:lstStyle/>
          <a:p>
            <a:pPr>
              <a:buNone/>
            </a:pPr>
            <a:r>
              <a:rPr lang="pl-PL" sz="4400" b="1"/>
              <a:t>📲 </a:t>
            </a:r>
            <a:r>
              <a:rPr lang="pl-PL" sz="4400" b="1">
                <a:solidFill>
                  <a:srgbClr val="C00000"/>
                </a:solidFill>
              </a:rPr>
              <a:t>Jak zacząć korzystać z Apple Pay?</a:t>
            </a:r>
          </a:p>
          <a:p>
            <a:pPr>
              <a:buNone/>
            </a:pPr>
            <a:endParaRPr lang="pl-PL" sz="2800" b="1"/>
          </a:p>
          <a:p>
            <a:pPr>
              <a:buFont typeface="+mj-lt"/>
              <a:buAutoNum type="arabicPeriod"/>
            </a:pPr>
            <a:r>
              <a:rPr lang="pl-PL" sz="2800"/>
              <a:t> Otwórz aplikację </a:t>
            </a:r>
            <a:r>
              <a:rPr lang="pl-PL" sz="2800" b="1"/>
              <a:t>„Portfel” (Wallet)</a:t>
            </a:r>
            <a:endParaRPr lang="pl-PL" sz="2800"/>
          </a:p>
          <a:p>
            <a:pPr>
              <a:buFont typeface="+mj-lt"/>
              <a:buAutoNum type="arabicPeriod"/>
            </a:pPr>
            <a:r>
              <a:rPr lang="pl-PL" sz="2800"/>
              <a:t> Kliknij „+” w prawym górnym rogu</a:t>
            </a:r>
          </a:p>
          <a:p>
            <a:pPr>
              <a:buFont typeface="+mj-lt"/>
              <a:buAutoNum type="arabicPeriod"/>
            </a:pPr>
            <a:r>
              <a:rPr lang="pl-PL" sz="2800"/>
              <a:t> Dodaj kartę płatniczą (wpisz dane lub zeskanuj kartę)</a:t>
            </a:r>
          </a:p>
          <a:p>
            <a:pPr>
              <a:buFont typeface="+mj-lt"/>
              <a:buAutoNum type="arabicPeriod"/>
            </a:pPr>
            <a:r>
              <a:rPr lang="pl-PL" sz="2800"/>
              <a:t> Potwierdź kartę przez aplikację bankową lub SMS</a:t>
            </a:r>
          </a:p>
          <a:p>
            <a:pPr>
              <a:buFont typeface="+mj-lt"/>
              <a:buAutoNum type="arabicPeriod"/>
            </a:pPr>
            <a:r>
              <a:rPr lang="pl-PL" sz="2800"/>
              <a:t> Gotowe – możesz płacić iPhonem!</a:t>
            </a:r>
          </a:p>
        </p:txBody>
      </p:sp>
      <p:sp>
        <p:nvSpPr>
          <p:cNvPr id="5" name="TextBox 4">
            <a:extLst>
              <a:ext uri="{FF2B5EF4-FFF2-40B4-BE49-F238E27FC236}">
                <a16:creationId xmlns:a16="http://schemas.microsoft.com/office/drawing/2014/main" id="{051E0BEE-C3C2-7FC1-9AE9-801B017B1EA8}"/>
              </a:ext>
            </a:extLst>
          </p:cNvPr>
          <p:cNvSpPr txBox="1"/>
          <p:nvPr/>
        </p:nvSpPr>
        <p:spPr>
          <a:xfrm>
            <a:off x="1346886" y="6586670"/>
            <a:ext cx="12146691" cy="1323439"/>
          </a:xfrm>
          <a:prstGeom prst="rect">
            <a:avLst/>
          </a:prstGeom>
          <a:noFill/>
        </p:spPr>
        <p:txBody>
          <a:bodyPr wrap="square">
            <a:spAutoFit/>
          </a:bodyPr>
          <a:lstStyle/>
          <a:p>
            <a:pPr>
              <a:buNone/>
            </a:pPr>
            <a:r>
              <a:rPr lang="pl-PL" sz="4000" b="1">
                <a:solidFill>
                  <a:srgbClr val="C00000"/>
                </a:solidFill>
              </a:rPr>
              <a:t>Ważne!</a:t>
            </a:r>
            <a:r>
              <a:rPr lang="pl-PL" sz="4000" b="1"/>
              <a:t>  </a:t>
            </a:r>
            <a:r>
              <a:rPr lang="en-US" sz="4000">
                <a:solidFill>
                  <a:schemeClr val="accent6">
                    <a:lumMod val="75000"/>
                  </a:schemeClr>
                </a:solidFill>
              </a:rPr>
              <a:t>Portfel Apple</a:t>
            </a:r>
            <a:r>
              <a:rPr lang="pl-PL" sz="4000">
                <a:solidFill>
                  <a:schemeClr val="accent6">
                    <a:lumMod val="75000"/>
                  </a:schemeClr>
                </a:solidFill>
              </a:rPr>
              <a:t> działa na iPhone, </a:t>
            </a:r>
          </a:p>
          <a:p>
            <a:pPr>
              <a:buNone/>
            </a:pPr>
            <a:r>
              <a:rPr lang="pl-PL" sz="4000">
                <a:solidFill>
                  <a:schemeClr val="accent6">
                    <a:lumMod val="75000"/>
                  </a:schemeClr>
                </a:solidFill>
              </a:rPr>
              <a:t>                Portfel Google działa na Androidzie</a:t>
            </a:r>
            <a:r>
              <a:rPr lang="en-US" sz="4000">
                <a:solidFill>
                  <a:schemeClr val="accent6">
                    <a:lumMod val="75000"/>
                  </a:schemeClr>
                </a:solidFill>
              </a:rPr>
              <a:t> </a:t>
            </a:r>
            <a:endParaRPr lang="pl-PL" sz="4000">
              <a:solidFill>
                <a:schemeClr val="accent6">
                  <a:lumMod val="75000"/>
                </a:schemeClr>
              </a:solidFill>
            </a:endParaRPr>
          </a:p>
        </p:txBody>
      </p:sp>
      <p:pic>
        <p:nvPicPr>
          <p:cNvPr id="2" name="Picture 1" descr="A blue flag with yellow stars&#10;&#10;Description automatically generated">
            <a:extLst>
              <a:ext uri="{FF2B5EF4-FFF2-40B4-BE49-F238E27FC236}">
                <a16:creationId xmlns:a16="http://schemas.microsoft.com/office/drawing/2014/main" id="{397F6B86-C79F-5794-4B85-53894887B2BB}"/>
              </a:ext>
            </a:extLst>
          </p:cNvPr>
          <p:cNvPicPr>
            <a:picLocks noChangeAspect="1"/>
          </p:cNvPicPr>
          <p:nvPr/>
        </p:nvPicPr>
        <p:blipFill>
          <a:blip r:embed="rId2"/>
          <a:stretch>
            <a:fillRect/>
          </a:stretch>
        </p:blipFill>
        <p:spPr>
          <a:xfrm>
            <a:off x="12062701" y="132804"/>
            <a:ext cx="1764018" cy="1787280"/>
          </a:xfrm>
          <a:prstGeom prst="rect">
            <a:avLst/>
          </a:prstGeom>
        </p:spPr>
      </p:pic>
      <p:pic>
        <p:nvPicPr>
          <p:cNvPr id="16386" name="Picture 2" descr="Apple Pay Overview - Apple Developer">
            <a:extLst>
              <a:ext uri="{FF2B5EF4-FFF2-40B4-BE49-F238E27FC236}">
                <a16:creationId xmlns:a16="http://schemas.microsoft.com/office/drawing/2014/main" id="{7E993BC9-1042-734F-BC1B-5ACE12BF65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57608" y="2306621"/>
            <a:ext cx="4011870" cy="2106232"/>
          </a:xfrm>
          <a:custGeom>
            <a:avLst/>
            <a:gdLst>
              <a:gd name="connsiteX0" fmla="*/ 0 w 4011870"/>
              <a:gd name="connsiteY0" fmla="*/ 0 h 2106232"/>
              <a:gd name="connsiteX1" fmla="*/ 653362 w 4011870"/>
              <a:gd name="connsiteY1" fmla="*/ 0 h 2106232"/>
              <a:gd name="connsiteX2" fmla="*/ 1186367 w 4011870"/>
              <a:gd name="connsiteY2" fmla="*/ 0 h 2106232"/>
              <a:gd name="connsiteX3" fmla="*/ 1839729 w 4011870"/>
              <a:gd name="connsiteY3" fmla="*/ 0 h 2106232"/>
              <a:gd name="connsiteX4" fmla="*/ 2452972 w 4011870"/>
              <a:gd name="connsiteY4" fmla="*/ 0 h 2106232"/>
              <a:gd name="connsiteX5" fmla="*/ 3066215 w 4011870"/>
              <a:gd name="connsiteY5" fmla="*/ 0 h 2106232"/>
              <a:gd name="connsiteX6" fmla="*/ 3518983 w 4011870"/>
              <a:gd name="connsiteY6" fmla="*/ 0 h 2106232"/>
              <a:gd name="connsiteX7" fmla="*/ 4011870 w 4011870"/>
              <a:gd name="connsiteY7" fmla="*/ 0 h 2106232"/>
              <a:gd name="connsiteX8" fmla="*/ 4011870 w 4011870"/>
              <a:gd name="connsiteY8" fmla="*/ 526558 h 2106232"/>
              <a:gd name="connsiteX9" fmla="*/ 4011870 w 4011870"/>
              <a:gd name="connsiteY9" fmla="*/ 989929 h 2106232"/>
              <a:gd name="connsiteX10" fmla="*/ 4011870 w 4011870"/>
              <a:gd name="connsiteY10" fmla="*/ 1474362 h 2106232"/>
              <a:gd name="connsiteX11" fmla="*/ 4011870 w 4011870"/>
              <a:gd name="connsiteY11" fmla="*/ 2106232 h 2106232"/>
              <a:gd name="connsiteX12" fmla="*/ 3559102 w 4011870"/>
              <a:gd name="connsiteY12" fmla="*/ 2106232 h 2106232"/>
              <a:gd name="connsiteX13" fmla="*/ 3026096 w 4011870"/>
              <a:gd name="connsiteY13" fmla="*/ 2106232 h 2106232"/>
              <a:gd name="connsiteX14" fmla="*/ 2372735 w 4011870"/>
              <a:gd name="connsiteY14" fmla="*/ 2106232 h 2106232"/>
              <a:gd name="connsiteX15" fmla="*/ 1799610 w 4011870"/>
              <a:gd name="connsiteY15" fmla="*/ 2106232 h 2106232"/>
              <a:gd name="connsiteX16" fmla="*/ 1306723 w 4011870"/>
              <a:gd name="connsiteY16" fmla="*/ 2106232 h 2106232"/>
              <a:gd name="connsiteX17" fmla="*/ 653362 w 4011870"/>
              <a:gd name="connsiteY17" fmla="*/ 2106232 h 2106232"/>
              <a:gd name="connsiteX18" fmla="*/ 0 w 4011870"/>
              <a:gd name="connsiteY18" fmla="*/ 2106232 h 2106232"/>
              <a:gd name="connsiteX19" fmla="*/ 0 w 4011870"/>
              <a:gd name="connsiteY19" fmla="*/ 1579674 h 2106232"/>
              <a:gd name="connsiteX20" fmla="*/ 0 w 4011870"/>
              <a:gd name="connsiteY20" fmla="*/ 1053116 h 2106232"/>
              <a:gd name="connsiteX21" fmla="*/ 0 w 4011870"/>
              <a:gd name="connsiteY21" fmla="*/ 547620 h 2106232"/>
              <a:gd name="connsiteX22" fmla="*/ 0 w 4011870"/>
              <a:gd name="connsiteY22" fmla="*/ 0 h 2106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011870" h="2106232" extrusionOk="0">
                <a:moveTo>
                  <a:pt x="0" y="0"/>
                </a:moveTo>
                <a:cubicBezTo>
                  <a:pt x="296186" y="-26840"/>
                  <a:pt x="402553" y="14103"/>
                  <a:pt x="653362" y="0"/>
                </a:cubicBezTo>
                <a:cubicBezTo>
                  <a:pt x="904171" y="-14103"/>
                  <a:pt x="992789" y="12430"/>
                  <a:pt x="1186367" y="0"/>
                </a:cubicBezTo>
                <a:cubicBezTo>
                  <a:pt x="1379946" y="-12430"/>
                  <a:pt x="1516131" y="56153"/>
                  <a:pt x="1839729" y="0"/>
                </a:cubicBezTo>
                <a:cubicBezTo>
                  <a:pt x="2163327" y="-56153"/>
                  <a:pt x="2322076" y="21638"/>
                  <a:pt x="2452972" y="0"/>
                </a:cubicBezTo>
                <a:cubicBezTo>
                  <a:pt x="2583868" y="-21638"/>
                  <a:pt x="2853160" y="73059"/>
                  <a:pt x="3066215" y="0"/>
                </a:cubicBezTo>
                <a:cubicBezTo>
                  <a:pt x="3279270" y="-73059"/>
                  <a:pt x="3416210" y="53234"/>
                  <a:pt x="3518983" y="0"/>
                </a:cubicBezTo>
                <a:cubicBezTo>
                  <a:pt x="3621756" y="-53234"/>
                  <a:pt x="3777412" y="43918"/>
                  <a:pt x="4011870" y="0"/>
                </a:cubicBezTo>
                <a:cubicBezTo>
                  <a:pt x="4058215" y="184922"/>
                  <a:pt x="3984859" y="378489"/>
                  <a:pt x="4011870" y="526558"/>
                </a:cubicBezTo>
                <a:cubicBezTo>
                  <a:pt x="4038881" y="674627"/>
                  <a:pt x="4002668" y="803478"/>
                  <a:pt x="4011870" y="989929"/>
                </a:cubicBezTo>
                <a:cubicBezTo>
                  <a:pt x="4021072" y="1176380"/>
                  <a:pt x="3979981" y="1258714"/>
                  <a:pt x="4011870" y="1474362"/>
                </a:cubicBezTo>
                <a:cubicBezTo>
                  <a:pt x="4043759" y="1690010"/>
                  <a:pt x="3948761" y="1903971"/>
                  <a:pt x="4011870" y="2106232"/>
                </a:cubicBezTo>
                <a:cubicBezTo>
                  <a:pt x="3790618" y="2122496"/>
                  <a:pt x="3767246" y="2087758"/>
                  <a:pt x="3559102" y="2106232"/>
                </a:cubicBezTo>
                <a:cubicBezTo>
                  <a:pt x="3350958" y="2124706"/>
                  <a:pt x="3167987" y="2073898"/>
                  <a:pt x="3026096" y="2106232"/>
                </a:cubicBezTo>
                <a:cubicBezTo>
                  <a:pt x="2884205" y="2138566"/>
                  <a:pt x="2566199" y="2060138"/>
                  <a:pt x="2372735" y="2106232"/>
                </a:cubicBezTo>
                <a:cubicBezTo>
                  <a:pt x="2179271" y="2152326"/>
                  <a:pt x="1918317" y="2065481"/>
                  <a:pt x="1799610" y="2106232"/>
                </a:cubicBezTo>
                <a:cubicBezTo>
                  <a:pt x="1680904" y="2146983"/>
                  <a:pt x="1533549" y="2061723"/>
                  <a:pt x="1306723" y="2106232"/>
                </a:cubicBezTo>
                <a:cubicBezTo>
                  <a:pt x="1079897" y="2150741"/>
                  <a:pt x="968159" y="2076213"/>
                  <a:pt x="653362" y="2106232"/>
                </a:cubicBezTo>
                <a:cubicBezTo>
                  <a:pt x="338565" y="2136251"/>
                  <a:pt x="230392" y="2058907"/>
                  <a:pt x="0" y="2106232"/>
                </a:cubicBezTo>
                <a:cubicBezTo>
                  <a:pt x="-45096" y="1869106"/>
                  <a:pt x="34403" y="1764665"/>
                  <a:pt x="0" y="1579674"/>
                </a:cubicBezTo>
                <a:cubicBezTo>
                  <a:pt x="-34403" y="1394683"/>
                  <a:pt x="43911" y="1226825"/>
                  <a:pt x="0" y="1053116"/>
                </a:cubicBezTo>
                <a:cubicBezTo>
                  <a:pt x="-43911" y="879407"/>
                  <a:pt x="48924" y="751379"/>
                  <a:pt x="0" y="547620"/>
                </a:cubicBezTo>
                <a:cubicBezTo>
                  <a:pt x="-48924" y="343861"/>
                  <a:pt x="50432" y="246070"/>
                  <a:pt x="0" y="0"/>
                </a:cubicBezTo>
                <a:close/>
              </a:path>
            </a:pathLst>
          </a:custGeom>
          <a:noFill/>
          <a:ln>
            <a:solidFill>
              <a:schemeClr val="tx1"/>
            </a:solidFill>
            <a:extLst>
              <a:ext uri="{C807C97D-BFC1-408E-A445-0C87EB9F89A2}">
                <ask:lineSketchStyleProps xmlns:ask="http://schemas.microsoft.com/office/drawing/2018/sketchyshapes" sd="3992315173">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4" name="Picture 17">
            <a:extLst>
              <a:ext uri="{FF2B5EF4-FFF2-40B4-BE49-F238E27FC236}">
                <a16:creationId xmlns:a16="http://schemas.microsoft.com/office/drawing/2014/main" id="{9EF71B53-B926-2636-6F94-590F5A089608}"/>
              </a:ext>
            </a:extLst>
          </p:cNvPr>
          <p:cNvPicPr>
            <a:picLocks noChangeAspect="1"/>
          </p:cNvPicPr>
          <p:nvPr/>
        </p:nvPicPr>
        <p:blipFill>
          <a:blip r:embed="rId4"/>
          <a:stretch>
            <a:fillRect/>
          </a:stretch>
        </p:blipFill>
        <p:spPr>
          <a:xfrm>
            <a:off x="12858996" y="7180341"/>
            <a:ext cx="1269162" cy="729768"/>
          </a:xfrm>
          <a:prstGeom prst="rect">
            <a:avLst/>
          </a:prstGeom>
        </p:spPr>
      </p:pic>
    </p:spTree>
    <p:extLst>
      <p:ext uri="{BB962C8B-B14F-4D97-AF65-F5344CB8AC3E}">
        <p14:creationId xmlns:p14="http://schemas.microsoft.com/office/powerpoint/2010/main" val="2321983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7D28609-129A-5987-233F-62B4A72971EA}"/>
              </a:ext>
            </a:extLst>
          </p:cNvPr>
          <p:cNvSpPr txBox="1"/>
          <p:nvPr/>
        </p:nvSpPr>
        <p:spPr>
          <a:xfrm>
            <a:off x="920578" y="131958"/>
            <a:ext cx="9384957" cy="7725192"/>
          </a:xfrm>
          <a:prstGeom prst="rect">
            <a:avLst/>
          </a:prstGeom>
          <a:noFill/>
        </p:spPr>
        <p:txBody>
          <a:bodyPr wrap="square">
            <a:spAutoFit/>
          </a:bodyPr>
          <a:lstStyle/>
          <a:p>
            <a:pPr>
              <a:buNone/>
            </a:pPr>
            <a:endParaRPr lang="pl-PL" sz="4400" b="1"/>
          </a:p>
          <a:p>
            <a:pPr>
              <a:buNone/>
            </a:pPr>
            <a:endParaRPr lang="pl-PL" sz="4400" b="1"/>
          </a:p>
          <a:p>
            <a:pPr>
              <a:buNone/>
            </a:pPr>
            <a:endParaRPr lang="pl-PL" sz="4400" b="1"/>
          </a:p>
          <a:p>
            <a:pPr>
              <a:buNone/>
            </a:pPr>
            <a:r>
              <a:rPr lang="pl-PL" sz="2800" b="1"/>
              <a:t>🩺 Co to jest?</a:t>
            </a:r>
            <a:endParaRPr lang="en-US" sz="2800" b="1"/>
          </a:p>
          <a:p>
            <a:pPr>
              <a:buNone/>
            </a:pPr>
            <a:endParaRPr lang="pl-PL" sz="2800" b="1"/>
          </a:p>
          <a:p>
            <a:pPr>
              <a:buNone/>
            </a:pPr>
            <a:r>
              <a:rPr lang="pl-PL" sz="2800" b="1"/>
              <a:t>ZnanyLekarz.pl</a:t>
            </a:r>
            <a:r>
              <a:rPr lang="pl-PL" sz="2800"/>
              <a:t> to popularna strona internetowa </a:t>
            </a:r>
          </a:p>
          <a:p>
            <a:pPr>
              <a:buNone/>
            </a:pPr>
            <a:r>
              <a:rPr lang="pl-PL" sz="2800"/>
              <a:t>i aplikacja, dzięki której możesz:</a:t>
            </a:r>
            <a:endParaRPr lang="en-US" sz="2800"/>
          </a:p>
          <a:p>
            <a:pPr>
              <a:buNone/>
            </a:pPr>
            <a:endParaRPr lang="pl-PL" sz="2800"/>
          </a:p>
          <a:p>
            <a:r>
              <a:rPr lang="pl-PL" sz="2800"/>
              <a:t>🗓️ </a:t>
            </a:r>
            <a:r>
              <a:rPr lang="pl-PL" sz="2800" b="1"/>
              <a:t>Zarejestrować wizytę </a:t>
            </a:r>
            <a:r>
              <a:rPr lang="pl-PL" sz="2800"/>
              <a:t>u lekarza – bez dzwonienia,</a:t>
            </a:r>
            <a:endParaRPr lang="en-US" sz="2800"/>
          </a:p>
          <a:p>
            <a:pPr>
              <a:buFont typeface="Arial" panose="020B0604020202020204" pitchFamily="34" charset="0"/>
              <a:buChar char="•"/>
            </a:pPr>
            <a:endParaRPr lang="pl-PL" sz="2800"/>
          </a:p>
          <a:p>
            <a:r>
              <a:rPr lang="pl-PL" sz="2800"/>
              <a:t>👩‍⚕️ </a:t>
            </a:r>
            <a:r>
              <a:rPr lang="pl-PL" sz="2800" b="1"/>
              <a:t>Wybrać specjalistę</a:t>
            </a:r>
            <a:r>
              <a:rPr lang="pl-PL" sz="2800"/>
              <a:t> według lokalizacji, opinii </a:t>
            </a:r>
          </a:p>
          <a:p>
            <a:r>
              <a:rPr lang="pl-PL" sz="2800"/>
              <a:t>       i dostępności</a:t>
            </a:r>
            <a:r>
              <a:rPr lang="en-US" sz="2800"/>
              <a:t> </a:t>
            </a:r>
            <a:r>
              <a:rPr lang="pl-PL" sz="2800"/>
              <a:t>terminów,</a:t>
            </a:r>
            <a:endParaRPr lang="en-US" sz="2800"/>
          </a:p>
          <a:p>
            <a:pPr>
              <a:buFont typeface="Arial" panose="020B0604020202020204" pitchFamily="34" charset="0"/>
              <a:buChar char="•"/>
            </a:pPr>
            <a:endParaRPr lang="pl-PL" sz="2800"/>
          </a:p>
          <a:p>
            <a:r>
              <a:rPr lang="pl-PL" sz="2800"/>
              <a:t>⭐ </a:t>
            </a:r>
            <a:r>
              <a:rPr lang="pl-PL" sz="2800" b="1"/>
              <a:t>Przeczytać opinie innych pacjentów</a:t>
            </a:r>
            <a:r>
              <a:rPr lang="pl-PL" sz="2800"/>
              <a:t>,</a:t>
            </a:r>
            <a:endParaRPr lang="en-US" sz="2800"/>
          </a:p>
          <a:p>
            <a:pPr>
              <a:buFont typeface="Arial" panose="020B0604020202020204" pitchFamily="34" charset="0"/>
              <a:buChar char="•"/>
            </a:pPr>
            <a:endParaRPr lang="pl-PL" sz="2800"/>
          </a:p>
          <a:p>
            <a:r>
              <a:rPr lang="pl-PL" sz="2800"/>
              <a:t>📲 Otrzymać </a:t>
            </a:r>
            <a:r>
              <a:rPr lang="pl-PL" sz="2800" b="1"/>
              <a:t>SMS przypominający</a:t>
            </a:r>
            <a:r>
              <a:rPr lang="pl-PL" sz="2800"/>
              <a:t> o wizycie.</a:t>
            </a:r>
          </a:p>
        </p:txBody>
      </p:sp>
      <p:pic>
        <p:nvPicPr>
          <p:cNvPr id="5" name="Picture 4" descr="A green and white logo&#10;&#10;AI-generated content may be incorrect.">
            <a:extLst>
              <a:ext uri="{FF2B5EF4-FFF2-40B4-BE49-F238E27FC236}">
                <a16:creationId xmlns:a16="http://schemas.microsoft.com/office/drawing/2014/main" id="{0C8F0798-5FC5-2679-9BAF-E1B315303C30}"/>
              </a:ext>
            </a:extLst>
          </p:cNvPr>
          <p:cNvPicPr>
            <a:picLocks noChangeAspect="1"/>
          </p:cNvPicPr>
          <p:nvPr/>
        </p:nvPicPr>
        <p:blipFill>
          <a:blip r:embed="rId2"/>
          <a:stretch>
            <a:fillRect/>
          </a:stretch>
        </p:blipFill>
        <p:spPr>
          <a:xfrm>
            <a:off x="920578" y="458947"/>
            <a:ext cx="5029410" cy="1150640"/>
          </a:xfrm>
          <a:custGeom>
            <a:avLst/>
            <a:gdLst>
              <a:gd name="connsiteX0" fmla="*/ 0 w 5029410"/>
              <a:gd name="connsiteY0" fmla="*/ 0 h 1150640"/>
              <a:gd name="connsiteX1" fmla="*/ 659412 w 5029410"/>
              <a:gd name="connsiteY1" fmla="*/ 0 h 1150640"/>
              <a:gd name="connsiteX2" fmla="*/ 1218235 w 5029410"/>
              <a:gd name="connsiteY2" fmla="*/ 0 h 1150640"/>
              <a:gd name="connsiteX3" fmla="*/ 1777058 w 5029410"/>
              <a:gd name="connsiteY3" fmla="*/ 0 h 1150640"/>
              <a:gd name="connsiteX4" fmla="*/ 2386176 w 5029410"/>
              <a:gd name="connsiteY4" fmla="*/ 0 h 1150640"/>
              <a:gd name="connsiteX5" fmla="*/ 3045587 w 5029410"/>
              <a:gd name="connsiteY5" fmla="*/ 0 h 1150640"/>
              <a:gd name="connsiteX6" fmla="*/ 3654705 w 5029410"/>
              <a:gd name="connsiteY6" fmla="*/ 0 h 1150640"/>
              <a:gd name="connsiteX7" fmla="*/ 4314116 w 5029410"/>
              <a:gd name="connsiteY7" fmla="*/ 0 h 1150640"/>
              <a:gd name="connsiteX8" fmla="*/ 5029410 w 5029410"/>
              <a:gd name="connsiteY8" fmla="*/ 0 h 1150640"/>
              <a:gd name="connsiteX9" fmla="*/ 5029410 w 5029410"/>
              <a:gd name="connsiteY9" fmla="*/ 540801 h 1150640"/>
              <a:gd name="connsiteX10" fmla="*/ 5029410 w 5029410"/>
              <a:gd name="connsiteY10" fmla="*/ 1150640 h 1150640"/>
              <a:gd name="connsiteX11" fmla="*/ 4369998 w 5029410"/>
              <a:gd name="connsiteY11" fmla="*/ 1150640 h 1150640"/>
              <a:gd name="connsiteX12" fmla="*/ 3962057 w 5029410"/>
              <a:gd name="connsiteY12" fmla="*/ 1150640 h 1150640"/>
              <a:gd name="connsiteX13" fmla="*/ 3302646 w 5029410"/>
              <a:gd name="connsiteY13" fmla="*/ 1150640 h 1150640"/>
              <a:gd name="connsiteX14" fmla="*/ 2743823 w 5029410"/>
              <a:gd name="connsiteY14" fmla="*/ 1150640 h 1150640"/>
              <a:gd name="connsiteX15" fmla="*/ 2084411 w 5029410"/>
              <a:gd name="connsiteY15" fmla="*/ 1150640 h 1150640"/>
              <a:gd name="connsiteX16" fmla="*/ 1676470 w 5029410"/>
              <a:gd name="connsiteY16" fmla="*/ 1150640 h 1150640"/>
              <a:gd name="connsiteX17" fmla="*/ 1067353 w 5029410"/>
              <a:gd name="connsiteY17" fmla="*/ 1150640 h 1150640"/>
              <a:gd name="connsiteX18" fmla="*/ 0 w 5029410"/>
              <a:gd name="connsiteY18" fmla="*/ 1150640 h 1150640"/>
              <a:gd name="connsiteX19" fmla="*/ 0 w 5029410"/>
              <a:gd name="connsiteY19" fmla="*/ 586826 h 1150640"/>
              <a:gd name="connsiteX20" fmla="*/ 0 w 5029410"/>
              <a:gd name="connsiteY20" fmla="*/ 0 h 1150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29410" h="1150640" fill="none" extrusionOk="0">
                <a:moveTo>
                  <a:pt x="0" y="0"/>
                </a:moveTo>
                <a:cubicBezTo>
                  <a:pt x="232676" y="-43934"/>
                  <a:pt x="457192" y="59087"/>
                  <a:pt x="659412" y="0"/>
                </a:cubicBezTo>
                <a:cubicBezTo>
                  <a:pt x="861632" y="-59087"/>
                  <a:pt x="1101231" y="17823"/>
                  <a:pt x="1218235" y="0"/>
                </a:cubicBezTo>
                <a:cubicBezTo>
                  <a:pt x="1335239" y="-17823"/>
                  <a:pt x="1617068" y="13264"/>
                  <a:pt x="1777058" y="0"/>
                </a:cubicBezTo>
                <a:cubicBezTo>
                  <a:pt x="1937048" y="-13264"/>
                  <a:pt x="2190338" y="50989"/>
                  <a:pt x="2386176" y="0"/>
                </a:cubicBezTo>
                <a:cubicBezTo>
                  <a:pt x="2582014" y="-50989"/>
                  <a:pt x="2839942" y="46675"/>
                  <a:pt x="3045587" y="0"/>
                </a:cubicBezTo>
                <a:cubicBezTo>
                  <a:pt x="3251232" y="-46675"/>
                  <a:pt x="3389752" y="66372"/>
                  <a:pt x="3654705" y="0"/>
                </a:cubicBezTo>
                <a:cubicBezTo>
                  <a:pt x="3919658" y="-66372"/>
                  <a:pt x="3989122" y="21349"/>
                  <a:pt x="4314116" y="0"/>
                </a:cubicBezTo>
                <a:cubicBezTo>
                  <a:pt x="4639110" y="-21349"/>
                  <a:pt x="4849107" y="27235"/>
                  <a:pt x="5029410" y="0"/>
                </a:cubicBezTo>
                <a:cubicBezTo>
                  <a:pt x="5093342" y="169231"/>
                  <a:pt x="5023468" y="274619"/>
                  <a:pt x="5029410" y="540801"/>
                </a:cubicBezTo>
                <a:cubicBezTo>
                  <a:pt x="5035352" y="806983"/>
                  <a:pt x="4980653" y="925109"/>
                  <a:pt x="5029410" y="1150640"/>
                </a:cubicBezTo>
                <a:cubicBezTo>
                  <a:pt x="4754971" y="1215410"/>
                  <a:pt x="4620323" y="1117886"/>
                  <a:pt x="4369998" y="1150640"/>
                </a:cubicBezTo>
                <a:cubicBezTo>
                  <a:pt x="4119673" y="1183394"/>
                  <a:pt x="4078602" y="1126326"/>
                  <a:pt x="3962057" y="1150640"/>
                </a:cubicBezTo>
                <a:cubicBezTo>
                  <a:pt x="3845512" y="1174954"/>
                  <a:pt x="3571733" y="1108825"/>
                  <a:pt x="3302646" y="1150640"/>
                </a:cubicBezTo>
                <a:cubicBezTo>
                  <a:pt x="3033559" y="1192455"/>
                  <a:pt x="2929260" y="1108743"/>
                  <a:pt x="2743823" y="1150640"/>
                </a:cubicBezTo>
                <a:cubicBezTo>
                  <a:pt x="2558386" y="1192537"/>
                  <a:pt x="2239208" y="1123307"/>
                  <a:pt x="2084411" y="1150640"/>
                </a:cubicBezTo>
                <a:cubicBezTo>
                  <a:pt x="1929614" y="1177973"/>
                  <a:pt x="1803457" y="1140467"/>
                  <a:pt x="1676470" y="1150640"/>
                </a:cubicBezTo>
                <a:cubicBezTo>
                  <a:pt x="1549483" y="1160813"/>
                  <a:pt x="1225574" y="1079007"/>
                  <a:pt x="1067353" y="1150640"/>
                </a:cubicBezTo>
                <a:cubicBezTo>
                  <a:pt x="909132" y="1222273"/>
                  <a:pt x="470976" y="1089213"/>
                  <a:pt x="0" y="1150640"/>
                </a:cubicBezTo>
                <a:cubicBezTo>
                  <a:pt x="-10438" y="905571"/>
                  <a:pt x="46412" y="787613"/>
                  <a:pt x="0" y="586826"/>
                </a:cubicBezTo>
                <a:cubicBezTo>
                  <a:pt x="-46412" y="386039"/>
                  <a:pt x="57559" y="293006"/>
                  <a:pt x="0" y="0"/>
                </a:cubicBezTo>
                <a:close/>
              </a:path>
              <a:path w="5029410" h="1150640" stroke="0" extrusionOk="0">
                <a:moveTo>
                  <a:pt x="0" y="0"/>
                </a:moveTo>
                <a:cubicBezTo>
                  <a:pt x="140242" y="-39466"/>
                  <a:pt x="400565" y="42526"/>
                  <a:pt x="508529" y="0"/>
                </a:cubicBezTo>
                <a:cubicBezTo>
                  <a:pt x="616493" y="-42526"/>
                  <a:pt x="845763" y="13181"/>
                  <a:pt x="1117647" y="0"/>
                </a:cubicBezTo>
                <a:cubicBezTo>
                  <a:pt x="1389531" y="-13181"/>
                  <a:pt x="1477101" y="4949"/>
                  <a:pt x="1676470" y="0"/>
                </a:cubicBezTo>
                <a:cubicBezTo>
                  <a:pt x="1875839" y="-4949"/>
                  <a:pt x="2078583" y="66757"/>
                  <a:pt x="2235293" y="0"/>
                </a:cubicBezTo>
                <a:cubicBezTo>
                  <a:pt x="2392003" y="-66757"/>
                  <a:pt x="2521530" y="40849"/>
                  <a:pt x="2794117" y="0"/>
                </a:cubicBezTo>
                <a:cubicBezTo>
                  <a:pt x="3066704" y="-40849"/>
                  <a:pt x="3138890" y="11083"/>
                  <a:pt x="3403234" y="0"/>
                </a:cubicBezTo>
                <a:cubicBezTo>
                  <a:pt x="3667578" y="-11083"/>
                  <a:pt x="3684560" y="44238"/>
                  <a:pt x="3861469" y="0"/>
                </a:cubicBezTo>
                <a:cubicBezTo>
                  <a:pt x="4038379" y="-44238"/>
                  <a:pt x="4247017" y="3156"/>
                  <a:pt x="4369998" y="0"/>
                </a:cubicBezTo>
                <a:cubicBezTo>
                  <a:pt x="4492979" y="-3156"/>
                  <a:pt x="4862768" y="63441"/>
                  <a:pt x="5029410" y="0"/>
                </a:cubicBezTo>
                <a:cubicBezTo>
                  <a:pt x="5092739" y="256813"/>
                  <a:pt x="4986238" y="396714"/>
                  <a:pt x="5029410" y="586826"/>
                </a:cubicBezTo>
                <a:cubicBezTo>
                  <a:pt x="5072582" y="776938"/>
                  <a:pt x="4972096" y="1020853"/>
                  <a:pt x="5029410" y="1150640"/>
                </a:cubicBezTo>
                <a:cubicBezTo>
                  <a:pt x="4783199" y="1208956"/>
                  <a:pt x="4685382" y="1141092"/>
                  <a:pt x="4520881" y="1150640"/>
                </a:cubicBezTo>
                <a:cubicBezTo>
                  <a:pt x="4356380" y="1160188"/>
                  <a:pt x="4066900" y="1137673"/>
                  <a:pt x="3911763" y="1150640"/>
                </a:cubicBezTo>
                <a:cubicBezTo>
                  <a:pt x="3756626" y="1163607"/>
                  <a:pt x="3673929" y="1136881"/>
                  <a:pt x="3453528" y="1150640"/>
                </a:cubicBezTo>
                <a:cubicBezTo>
                  <a:pt x="3233127" y="1164399"/>
                  <a:pt x="3137709" y="1140742"/>
                  <a:pt x="2944999" y="1150640"/>
                </a:cubicBezTo>
                <a:cubicBezTo>
                  <a:pt x="2752289" y="1160538"/>
                  <a:pt x="2512764" y="1105063"/>
                  <a:pt x="2386176" y="1150640"/>
                </a:cubicBezTo>
                <a:cubicBezTo>
                  <a:pt x="2259588" y="1196217"/>
                  <a:pt x="2067964" y="1100325"/>
                  <a:pt x="1777058" y="1150640"/>
                </a:cubicBezTo>
                <a:cubicBezTo>
                  <a:pt x="1486152" y="1200955"/>
                  <a:pt x="1495820" y="1111546"/>
                  <a:pt x="1369117" y="1150640"/>
                </a:cubicBezTo>
                <a:cubicBezTo>
                  <a:pt x="1242414" y="1189734"/>
                  <a:pt x="1068084" y="1095384"/>
                  <a:pt x="810294" y="1150640"/>
                </a:cubicBezTo>
                <a:cubicBezTo>
                  <a:pt x="552504" y="1205896"/>
                  <a:pt x="240991" y="1128658"/>
                  <a:pt x="0" y="1150640"/>
                </a:cubicBezTo>
                <a:cubicBezTo>
                  <a:pt x="-21152" y="962716"/>
                  <a:pt x="42032" y="705003"/>
                  <a:pt x="0" y="586826"/>
                </a:cubicBezTo>
                <a:cubicBezTo>
                  <a:pt x="-42032" y="468649"/>
                  <a:pt x="30067" y="275761"/>
                  <a:pt x="0" y="0"/>
                </a:cubicBezTo>
                <a:close/>
              </a:path>
            </a:pathLst>
          </a:custGeom>
          <a:ln>
            <a:solidFill>
              <a:schemeClr val="tx1"/>
            </a:solidFill>
            <a:extLst>
              <a:ext uri="{C807C97D-BFC1-408E-A445-0C87EB9F89A2}">
                <ask:lineSketchStyleProps xmlns:ask="http://schemas.microsoft.com/office/drawing/2018/sketchyshapes" sd="226518623">
                  <a:prstGeom prst="rect">
                    <a:avLst/>
                  </a:prstGeom>
                  <ask:type>
                    <ask:lineSketchScribble/>
                  </ask:type>
                </ask:lineSketchStyleProps>
              </a:ext>
            </a:extLst>
          </a:ln>
        </p:spPr>
      </p:pic>
      <p:pic>
        <p:nvPicPr>
          <p:cNvPr id="2" name="Picture 1" descr="A blue flag with yellow stars&#10;&#10;Description automatically generated">
            <a:extLst>
              <a:ext uri="{FF2B5EF4-FFF2-40B4-BE49-F238E27FC236}">
                <a16:creationId xmlns:a16="http://schemas.microsoft.com/office/drawing/2014/main" id="{A6FA5740-56F3-0422-E763-DFB692CD0558}"/>
              </a:ext>
            </a:extLst>
          </p:cNvPr>
          <p:cNvPicPr>
            <a:picLocks noChangeAspect="1"/>
          </p:cNvPicPr>
          <p:nvPr/>
        </p:nvPicPr>
        <p:blipFill>
          <a:blip r:embed="rId3"/>
          <a:stretch>
            <a:fillRect/>
          </a:stretch>
        </p:blipFill>
        <p:spPr>
          <a:xfrm>
            <a:off x="12561891" y="0"/>
            <a:ext cx="1764018" cy="1787280"/>
          </a:xfrm>
          <a:prstGeom prst="rect">
            <a:avLst/>
          </a:prstGeom>
        </p:spPr>
      </p:pic>
      <p:pic>
        <p:nvPicPr>
          <p:cNvPr id="1026" name="Picture 2" descr="girl in blue jacket holding red and silver ring">
            <a:extLst>
              <a:ext uri="{FF2B5EF4-FFF2-40B4-BE49-F238E27FC236}">
                <a16:creationId xmlns:a16="http://schemas.microsoft.com/office/drawing/2014/main" id="{A5AAD22A-1C2C-AD5D-E3F0-A677B51FEC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25491" y="2913321"/>
            <a:ext cx="4616445" cy="3476846"/>
          </a:xfrm>
          <a:custGeom>
            <a:avLst/>
            <a:gdLst>
              <a:gd name="connsiteX0" fmla="*/ 0 w 4616445"/>
              <a:gd name="connsiteY0" fmla="*/ 0 h 3077630"/>
              <a:gd name="connsiteX1" fmla="*/ 438562 w 4616445"/>
              <a:gd name="connsiteY1" fmla="*/ 0 h 3077630"/>
              <a:gd name="connsiteX2" fmla="*/ 877125 w 4616445"/>
              <a:gd name="connsiteY2" fmla="*/ 0 h 3077630"/>
              <a:gd name="connsiteX3" fmla="*/ 1546509 w 4616445"/>
              <a:gd name="connsiteY3" fmla="*/ 0 h 3077630"/>
              <a:gd name="connsiteX4" fmla="*/ 2169729 w 4616445"/>
              <a:gd name="connsiteY4" fmla="*/ 0 h 3077630"/>
              <a:gd name="connsiteX5" fmla="*/ 2746785 w 4616445"/>
              <a:gd name="connsiteY5" fmla="*/ 0 h 3077630"/>
              <a:gd name="connsiteX6" fmla="*/ 3185347 w 4616445"/>
              <a:gd name="connsiteY6" fmla="*/ 0 h 3077630"/>
              <a:gd name="connsiteX7" fmla="*/ 3716238 w 4616445"/>
              <a:gd name="connsiteY7" fmla="*/ 0 h 3077630"/>
              <a:gd name="connsiteX8" fmla="*/ 4616445 w 4616445"/>
              <a:gd name="connsiteY8" fmla="*/ 0 h 3077630"/>
              <a:gd name="connsiteX9" fmla="*/ 4616445 w 4616445"/>
              <a:gd name="connsiteY9" fmla="*/ 574491 h 3077630"/>
              <a:gd name="connsiteX10" fmla="*/ 4616445 w 4616445"/>
              <a:gd name="connsiteY10" fmla="*/ 1118206 h 3077630"/>
              <a:gd name="connsiteX11" fmla="*/ 4616445 w 4616445"/>
              <a:gd name="connsiteY11" fmla="*/ 1600368 h 3077630"/>
              <a:gd name="connsiteX12" fmla="*/ 4616445 w 4616445"/>
              <a:gd name="connsiteY12" fmla="*/ 2051753 h 3077630"/>
              <a:gd name="connsiteX13" fmla="*/ 4616445 w 4616445"/>
              <a:gd name="connsiteY13" fmla="*/ 2472363 h 3077630"/>
              <a:gd name="connsiteX14" fmla="*/ 4616445 w 4616445"/>
              <a:gd name="connsiteY14" fmla="*/ 3077630 h 3077630"/>
              <a:gd name="connsiteX15" fmla="*/ 3993225 w 4616445"/>
              <a:gd name="connsiteY15" fmla="*/ 3077630 h 3077630"/>
              <a:gd name="connsiteX16" fmla="*/ 3462334 w 4616445"/>
              <a:gd name="connsiteY16" fmla="*/ 3077630 h 3077630"/>
              <a:gd name="connsiteX17" fmla="*/ 2839114 w 4616445"/>
              <a:gd name="connsiteY17" fmla="*/ 3077630 h 3077630"/>
              <a:gd name="connsiteX18" fmla="*/ 2400551 w 4616445"/>
              <a:gd name="connsiteY18" fmla="*/ 3077630 h 3077630"/>
              <a:gd name="connsiteX19" fmla="*/ 1961989 w 4616445"/>
              <a:gd name="connsiteY19" fmla="*/ 3077630 h 3077630"/>
              <a:gd name="connsiteX20" fmla="*/ 1384934 w 4616445"/>
              <a:gd name="connsiteY20" fmla="*/ 3077630 h 3077630"/>
              <a:gd name="connsiteX21" fmla="*/ 946371 w 4616445"/>
              <a:gd name="connsiteY21" fmla="*/ 3077630 h 3077630"/>
              <a:gd name="connsiteX22" fmla="*/ 507809 w 4616445"/>
              <a:gd name="connsiteY22" fmla="*/ 3077630 h 3077630"/>
              <a:gd name="connsiteX23" fmla="*/ 0 w 4616445"/>
              <a:gd name="connsiteY23" fmla="*/ 3077630 h 3077630"/>
              <a:gd name="connsiteX24" fmla="*/ 0 w 4616445"/>
              <a:gd name="connsiteY24" fmla="*/ 2503139 h 3077630"/>
              <a:gd name="connsiteX25" fmla="*/ 0 w 4616445"/>
              <a:gd name="connsiteY25" fmla="*/ 2082530 h 3077630"/>
              <a:gd name="connsiteX26" fmla="*/ 0 w 4616445"/>
              <a:gd name="connsiteY26" fmla="*/ 1569591 h 3077630"/>
              <a:gd name="connsiteX27" fmla="*/ 0 w 4616445"/>
              <a:gd name="connsiteY27" fmla="*/ 1118206 h 3077630"/>
              <a:gd name="connsiteX28" fmla="*/ 0 w 4616445"/>
              <a:gd name="connsiteY28" fmla="*/ 697596 h 3077630"/>
              <a:gd name="connsiteX29" fmla="*/ 0 w 4616445"/>
              <a:gd name="connsiteY29" fmla="*/ 0 h 3077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616445" h="3077630" extrusionOk="0">
                <a:moveTo>
                  <a:pt x="0" y="0"/>
                </a:moveTo>
                <a:cubicBezTo>
                  <a:pt x="121267" y="-25452"/>
                  <a:pt x="282242" y="34269"/>
                  <a:pt x="438562" y="0"/>
                </a:cubicBezTo>
                <a:cubicBezTo>
                  <a:pt x="594882" y="-34269"/>
                  <a:pt x="697872" y="23841"/>
                  <a:pt x="877125" y="0"/>
                </a:cubicBezTo>
                <a:cubicBezTo>
                  <a:pt x="1056378" y="-23841"/>
                  <a:pt x="1215410" y="12368"/>
                  <a:pt x="1546509" y="0"/>
                </a:cubicBezTo>
                <a:cubicBezTo>
                  <a:pt x="1877608" y="-12368"/>
                  <a:pt x="2035578" y="71192"/>
                  <a:pt x="2169729" y="0"/>
                </a:cubicBezTo>
                <a:cubicBezTo>
                  <a:pt x="2303880" y="-71192"/>
                  <a:pt x="2498618" y="58321"/>
                  <a:pt x="2746785" y="0"/>
                </a:cubicBezTo>
                <a:cubicBezTo>
                  <a:pt x="2994952" y="-58321"/>
                  <a:pt x="3013478" y="44932"/>
                  <a:pt x="3185347" y="0"/>
                </a:cubicBezTo>
                <a:cubicBezTo>
                  <a:pt x="3357216" y="-44932"/>
                  <a:pt x="3544748" y="54606"/>
                  <a:pt x="3716238" y="0"/>
                </a:cubicBezTo>
                <a:cubicBezTo>
                  <a:pt x="3887728" y="-54606"/>
                  <a:pt x="4312576" y="56876"/>
                  <a:pt x="4616445" y="0"/>
                </a:cubicBezTo>
                <a:cubicBezTo>
                  <a:pt x="4646532" y="124504"/>
                  <a:pt x="4611065" y="383915"/>
                  <a:pt x="4616445" y="574491"/>
                </a:cubicBezTo>
                <a:cubicBezTo>
                  <a:pt x="4621825" y="765067"/>
                  <a:pt x="4583434" y="921827"/>
                  <a:pt x="4616445" y="1118206"/>
                </a:cubicBezTo>
                <a:cubicBezTo>
                  <a:pt x="4649456" y="1314585"/>
                  <a:pt x="4607045" y="1403177"/>
                  <a:pt x="4616445" y="1600368"/>
                </a:cubicBezTo>
                <a:cubicBezTo>
                  <a:pt x="4625845" y="1797559"/>
                  <a:pt x="4572685" y="1946121"/>
                  <a:pt x="4616445" y="2051753"/>
                </a:cubicBezTo>
                <a:cubicBezTo>
                  <a:pt x="4660205" y="2157385"/>
                  <a:pt x="4607855" y="2370662"/>
                  <a:pt x="4616445" y="2472363"/>
                </a:cubicBezTo>
                <a:cubicBezTo>
                  <a:pt x="4625035" y="2574064"/>
                  <a:pt x="4558955" y="2951519"/>
                  <a:pt x="4616445" y="3077630"/>
                </a:cubicBezTo>
                <a:cubicBezTo>
                  <a:pt x="4378420" y="3135482"/>
                  <a:pt x="4263614" y="3069829"/>
                  <a:pt x="3993225" y="3077630"/>
                </a:cubicBezTo>
                <a:cubicBezTo>
                  <a:pt x="3722836" y="3085431"/>
                  <a:pt x="3649254" y="3062084"/>
                  <a:pt x="3462334" y="3077630"/>
                </a:cubicBezTo>
                <a:cubicBezTo>
                  <a:pt x="3275414" y="3093176"/>
                  <a:pt x="3087463" y="3019525"/>
                  <a:pt x="2839114" y="3077630"/>
                </a:cubicBezTo>
                <a:cubicBezTo>
                  <a:pt x="2590765" y="3135735"/>
                  <a:pt x="2511140" y="3055401"/>
                  <a:pt x="2400551" y="3077630"/>
                </a:cubicBezTo>
                <a:cubicBezTo>
                  <a:pt x="2289962" y="3099859"/>
                  <a:pt x="2154890" y="3041226"/>
                  <a:pt x="1961989" y="3077630"/>
                </a:cubicBezTo>
                <a:cubicBezTo>
                  <a:pt x="1769088" y="3114034"/>
                  <a:pt x="1533007" y="3064990"/>
                  <a:pt x="1384934" y="3077630"/>
                </a:cubicBezTo>
                <a:cubicBezTo>
                  <a:pt x="1236861" y="3090270"/>
                  <a:pt x="1115309" y="3031732"/>
                  <a:pt x="946371" y="3077630"/>
                </a:cubicBezTo>
                <a:cubicBezTo>
                  <a:pt x="777433" y="3123528"/>
                  <a:pt x="609835" y="3037174"/>
                  <a:pt x="507809" y="3077630"/>
                </a:cubicBezTo>
                <a:cubicBezTo>
                  <a:pt x="405783" y="3118086"/>
                  <a:pt x="214523" y="3046295"/>
                  <a:pt x="0" y="3077630"/>
                </a:cubicBezTo>
                <a:cubicBezTo>
                  <a:pt x="-41017" y="2860121"/>
                  <a:pt x="35665" y="2679017"/>
                  <a:pt x="0" y="2503139"/>
                </a:cubicBezTo>
                <a:cubicBezTo>
                  <a:pt x="-35665" y="2327261"/>
                  <a:pt x="22749" y="2227404"/>
                  <a:pt x="0" y="2082530"/>
                </a:cubicBezTo>
                <a:cubicBezTo>
                  <a:pt x="-22749" y="1937656"/>
                  <a:pt x="3986" y="1734492"/>
                  <a:pt x="0" y="1569591"/>
                </a:cubicBezTo>
                <a:cubicBezTo>
                  <a:pt x="-3986" y="1404690"/>
                  <a:pt x="25319" y="1281721"/>
                  <a:pt x="0" y="1118206"/>
                </a:cubicBezTo>
                <a:cubicBezTo>
                  <a:pt x="-25319" y="954692"/>
                  <a:pt x="7804" y="905252"/>
                  <a:pt x="0" y="697596"/>
                </a:cubicBezTo>
                <a:cubicBezTo>
                  <a:pt x="-7804" y="489940"/>
                  <a:pt x="28456" y="229193"/>
                  <a:pt x="0" y="0"/>
                </a:cubicBezTo>
                <a:close/>
              </a:path>
            </a:pathLst>
          </a:custGeom>
          <a:noFill/>
          <a:ln>
            <a:solidFill>
              <a:schemeClr val="tx1"/>
            </a:solidFill>
            <a:extLst>
              <a:ext uri="{C807C97D-BFC1-408E-A445-0C87EB9F89A2}">
                <ask:lineSketchStyleProps xmlns:ask="http://schemas.microsoft.com/office/drawing/2018/sketchyshapes" sd="1415718977">
                  <a:custGeom>
                    <a:avLst/>
                    <a:gdLst>
                      <a:gd name="connsiteX0" fmla="*/ 0 w 4616445"/>
                      <a:gd name="connsiteY0" fmla="*/ 0 h 3476846"/>
                      <a:gd name="connsiteX1" fmla="*/ 438562 w 4616445"/>
                      <a:gd name="connsiteY1" fmla="*/ 0 h 3476846"/>
                      <a:gd name="connsiteX2" fmla="*/ 877125 w 4616445"/>
                      <a:gd name="connsiteY2" fmla="*/ 0 h 3476846"/>
                      <a:gd name="connsiteX3" fmla="*/ 1546509 w 4616445"/>
                      <a:gd name="connsiteY3" fmla="*/ 0 h 3476846"/>
                      <a:gd name="connsiteX4" fmla="*/ 2169729 w 4616445"/>
                      <a:gd name="connsiteY4" fmla="*/ 0 h 3476846"/>
                      <a:gd name="connsiteX5" fmla="*/ 2746785 w 4616445"/>
                      <a:gd name="connsiteY5" fmla="*/ 0 h 3476846"/>
                      <a:gd name="connsiteX6" fmla="*/ 3185347 w 4616445"/>
                      <a:gd name="connsiteY6" fmla="*/ 0 h 3476846"/>
                      <a:gd name="connsiteX7" fmla="*/ 3716238 w 4616445"/>
                      <a:gd name="connsiteY7" fmla="*/ 0 h 3476846"/>
                      <a:gd name="connsiteX8" fmla="*/ 4616445 w 4616445"/>
                      <a:gd name="connsiteY8" fmla="*/ 0 h 3476846"/>
                      <a:gd name="connsiteX9" fmla="*/ 4616445 w 4616445"/>
                      <a:gd name="connsiteY9" fmla="*/ 649011 h 3476846"/>
                      <a:gd name="connsiteX10" fmla="*/ 4616445 w 4616445"/>
                      <a:gd name="connsiteY10" fmla="*/ 1263254 h 3476846"/>
                      <a:gd name="connsiteX11" fmla="*/ 4616445 w 4616445"/>
                      <a:gd name="connsiteY11" fmla="*/ 1807960 h 3476846"/>
                      <a:gd name="connsiteX12" fmla="*/ 4616445 w 4616445"/>
                      <a:gd name="connsiteY12" fmla="*/ 2317896 h 3476846"/>
                      <a:gd name="connsiteX13" fmla="*/ 4616445 w 4616445"/>
                      <a:gd name="connsiteY13" fmla="*/ 2793066 h 3476846"/>
                      <a:gd name="connsiteX14" fmla="*/ 4616445 w 4616445"/>
                      <a:gd name="connsiteY14" fmla="*/ 3476846 h 3476846"/>
                      <a:gd name="connsiteX15" fmla="*/ 3993225 w 4616445"/>
                      <a:gd name="connsiteY15" fmla="*/ 3476846 h 3476846"/>
                      <a:gd name="connsiteX16" fmla="*/ 3462334 w 4616445"/>
                      <a:gd name="connsiteY16" fmla="*/ 3476846 h 3476846"/>
                      <a:gd name="connsiteX17" fmla="*/ 2839114 w 4616445"/>
                      <a:gd name="connsiteY17" fmla="*/ 3476846 h 3476846"/>
                      <a:gd name="connsiteX18" fmla="*/ 2400551 w 4616445"/>
                      <a:gd name="connsiteY18" fmla="*/ 3476846 h 3476846"/>
                      <a:gd name="connsiteX19" fmla="*/ 1961989 w 4616445"/>
                      <a:gd name="connsiteY19" fmla="*/ 3476846 h 3476846"/>
                      <a:gd name="connsiteX20" fmla="*/ 1384934 w 4616445"/>
                      <a:gd name="connsiteY20" fmla="*/ 3476846 h 3476846"/>
                      <a:gd name="connsiteX21" fmla="*/ 946371 w 4616445"/>
                      <a:gd name="connsiteY21" fmla="*/ 3476846 h 3476846"/>
                      <a:gd name="connsiteX22" fmla="*/ 507809 w 4616445"/>
                      <a:gd name="connsiteY22" fmla="*/ 3476846 h 3476846"/>
                      <a:gd name="connsiteX23" fmla="*/ 0 w 4616445"/>
                      <a:gd name="connsiteY23" fmla="*/ 3476846 h 3476846"/>
                      <a:gd name="connsiteX24" fmla="*/ 0 w 4616445"/>
                      <a:gd name="connsiteY24" fmla="*/ 2827834 h 3476846"/>
                      <a:gd name="connsiteX25" fmla="*/ 0 w 4616445"/>
                      <a:gd name="connsiteY25" fmla="*/ 2352666 h 3476846"/>
                      <a:gd name="connsiteX26" fmla="*/ 0 w 4616445"/>
                      <a:gd name="connsiteY26" fmla="*/ 1773191 h 3476846"/>
                      <a:gd name="connsiteX27" fmla="*/ 0 w 4616445"/>
                      <a:gd name="connsiteY27" fmla="*/ 1263254 h 3476846"/>
                      <a:gd name="connsiteX28" fmla="*/ 0 w 4616445"/>
                      <a:gd name="connsiteY28" fmla="*/ 788084 h 3476846"/>
                      <a:gd name="connsiteX29" fmla="*/ 0 w 4616445"/>
                      <a:gd name="connsiteY29" fmla="*/ 0 h 347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616445" h="3476846" extrusionOk="0">
                        <a:moveTo>
                          <a:pt x="0" y="0"/>
                        </a:moveTo>
                        <a:cubicBezTo>
                          <a:pt x="125458" y="-49655"/>
                          <a:pt x="237209" y="40792"/>
                          <a:pt x="438562" y="0"/>
                        </a:cubicBezTo>
                        <a:cubicBezTo>
                          <a:pt x="613949" y="-26123"/>
                          <a:pt x="724228" y="38113"/>
                          <a:pt x="877125" y="0"/>
                        </a:cubicBezTo>
                        <a:cubicBezTo>
                          <a:pt x="1047275" y="-51486"/>
                          <a:pt x="1209356" y="17890"/>
                          <a:pt x="1546509" y="0"/>
                        </a:cubicBezTo>
                        <a:cubicBezTo>
                          <a:pt x="1893993" y="28521"/>
                          <a:pt x="2043186" y="77986"/>
                          <a:pt x="2169729" y="0"/>
                        </a:cubicBezTo>
                        <a:cubicBezTo>
                          <a:pt x="2329097" y="-104327"/>
                          <a:pt x="2517219" y="67576"/>
                          <a:pt x="2746785" y="0"/>
                        </a:cubicBezTo>
                        <a:cubicBezTo>
                          <a:pt x="2997741" y="-59114"/>
                          <a:pt x="3015885" y="46705"/>
                          <a:pt x="3185347" y="0"/>
                        </a:cubicBezTo>
                        <a:cubicBezTo>
                          <a:pt x="3390980" y="-9607"/>
                          <a:pt x="3563909" y="60099"/>
                          <a:pt x="3716238" y="0"/>
                        </a:cubicBezTo>
                        <a:cubicBezTo>
                          <a:pt x="3921336" y="-147609"/>
                          <a:pt x="4275657" y="5501"/>
                          <a:pt x="4616445" y="0"/>
                        </a:cubicBezTo>
                        <a:cubicBezTo>
                          <a:pt x="4648474" y="109266"/>
                          <a:pt x="4616201" y="439167"/>
                          <a:pt x="4616445" y="649011"/>
                        </a:cubicBezTo>
                        <a:cubicBezTo>
                          <a:pt x="4626094" y="907815"/>
                          <a:pt x="4602457" y="1006433"/>
                          <a:pt x="4616445" y="1263254"/>
                        </a:cubicBezTo>
                        <a:cubicBezTo>
                          <a:pt x="4661422" y="1487103"/>
                          <a:pt x="4621608" y="1580414"/>
                          <a:pt x="4616445" y="1807960"/>
                        </a:cubicBezTo>
                        <a:cubicBezTo>
                          <a:pt x="4650584" y="2036327"/>
                          <a:pt x="4582304" y="2201889"/>
                          <a:pt x="4616445" y="2317896"/>
                        </a:cubicBezTo>
                        <a:cubicBezTo>
                          <a:pt x="4657939" y="2456485"/>
                          <a:pt x="4618287" y="2674056"/>
                          <a:pt x="4616445" y="2793066"/>
                        </a:cubicBezTo>
                        <a:cubicBezTo>
                          <a:pt x="4607060" y="2881008"/>
                          <a:pt x="4519172" y="3336012"/>
                          <a:pt x="4616445" y="3476846"/>
                        </a:cubicBezTo>
                        <a:cubicBezTo>
                          <a:pt x="4372610" y="3541877"/>
                          <a:pt x="4229689" y="3463405"/>
                          <a:pt x="3993225" y="3476846"/>
                        </a:cubicBezTo>
                        <a:cubicBezTo>
                          <a:pt x="3728607" y="3463137"/>
                          <a:pt x="3641270" y="3478544"/>
                          <a:pt x="3462334" y="3476846"/>
                        </a:cubicBezTo>
                        <a:cubicBezTo>
                          <a:pt x="3273247" y="3507578"/>
                          <a:pt x="3080363" y="3458291"/>
                          <a:pt x="2839114" y="3476846"/>
                        </a:cubicBezTo>
                        <a:cubicBezTo>
                          <a:pt x="2582957" y="3528900"/>
                          <a:pt x="2504226" y="3458248"/>
                          <a:pt x="2400551" y="3476846"/>
                        </a:cubicBezTo>
                        <a:cubicBezTo>
                          <a:pt x="2269774" y="3505995"/>
                          <a:pt x="2141722" y="3423290"/>
                          <a:pt x="1961989" y="3476846"/>
                        </a:cubicBezTo>
                        <a:cubicBezTo>
                          <a:pt x="1755540" y="3482370"/>
                          <a:pt x="1534744" y="3458620"/>
                          <a:pt x="1384934" y="3476846"/>
                        </a:cubicBezTo>
                        <a:cubicBezTo>
                          <a:pt x="1247125" y="3500709"/>
                          <a:pt x="1087750" y="3443284"/>
                          <a:pt x="946371" y="3476846"/>
                        </a:cubicBezTo>
                        <a:cubicBezTo>
                          <a:pt x="778591" y="3554268"/>
                          <a:pt x="608598" y="3423336"/>
                          <a:pt x="507809" y="3476846"/>
                        </a:cubicBezTo>
                        <a:cubicBezTo>
                          <a:pt x="357802" y="3492270"/>
                          <a:pt x="209964" y="3403980"/>
                          <a:pt x="0" y="3476846"/>
                        </a:cubicBezTo>
                        <a:cubicBezTo>
                          <a:pt x="-52797" y="3198715"/>
                          <a:pt x="37209" y="3032527"/>
                          <a:pt x="0" y="2827834"/>
                        </a:cubicBezTo>
                        <a:cubicBezTo>
                          <a:pt x="-27664" y="2614291"/>
                          <a:pt x="25932" y="2497310"/>
                          <a:pt x="0" y="2352666"/>
                        </a:cubicBezTo>
                        <a:cubicBezTo>
                          <a:pt x="-2487" y="2179259"/>
                          <a:pt x="-30251" y="1952352"/>
                          <a:pt x="0" y="1773191"/>
                        </a:cubicBezTo>
                        <a:cubicBezTo>
                          <a:pt x="-17707" y="1596995"/>
                          <a:pt x="16815" y="1446772"/>
                          <a:pt x="0" y="1263254"/>
                        </a:cubicBezTo>
                        <a:cubicBezTo>
                          <a:pt x="-17475" y="1077350"/>
                          <a:pt x="3754" y="1020357"/>
                          <a:pt x="0" y="788084"/>
                        </a:cubicBezTo>
                        <a:cubicBezTo>
                          <a:pt x="-1782" y="538877"/>
                          <a:pt x="3402" y="258468"/>
                          <a:pt x="0" y="0"/>
                        </a:cubicBezTo>
                        <a:close/>
                      </a:path>
                    </a:pathLst>
                  </a:cu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4" name="Picture 17">
            <a:extLst>
              <a:ext uri="{FF2B5EF4-FFF2-40B4-BE49-F238E27FC236}">
                <a16:creationId xmlns:a16="http://schemas.microsoft.com/office/drawing/2014/main" id="{04460534-4EA5-9D35-57DB-840492FD13EB}"/>
              </a:ext>
            </a:extLst>
          </p:cNvPr>
          <p:cNvPicPr>
            <a:picLocks noChangeAspect="1"/>
          </p:cNvPicPr>
          <p:nvPr/>
        </p:nvPicPr>
        <p:blipFill>
          <a:blip r:embed="rId5"/>
          <a:stretch>
            <a:fillRect/>
          </a:stretch>
        </p:blipFill>
        <p:spPr>
          <a:xfrm>
            <a:off x="13173463" y="7342730"/>
            <a:ext cx="1269162" cy="729768"/>
          </a:xfrm>
          <a:prstGeom prst="rect">
            <a:avLst/>
          </a:prstGeom>
        </p:spPr>
      </p:pic>
    </p:spTree>
    <p:extLst>
      <p:ext uri="{BB962C8B-B14F-4D97-AF65-F5344CB8AC3E}">
        <p14:creationId xmlns:p14="http://schemas.microsoft.com/office/powerpoint/2010/main" val="20448921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0BB9A9A-13E2-CB88-51F7-6549D7B5706D}"/>
              </a:ext>
            </a:extLst>
          </p:cNvPr>
          <p:cNvSpPr txBox="1"/>
          <p:nvPr/>
        </p:nvSpPr>
        <p:spPr>
          <a:xfrm>
            <a:off x="358345" y="433172"/>
            <a:ext cx="14778682" cy="769441"/>
          </a:xfrm>
          <a:prstGeom prst="rect">
            <a:avLst/>
          </a:prstGeom>
          <a:noFill/>
        </p:spPr>
        <p:txBody>
          <a:bodyPr wrap="square">
            <a:spAutoFit/>
          </a:bodyPr>
          <a:lstStyle/>
          <a:p>
            <a:r>
              <a:rPr lang="pl-PL" sz="4400"/>
              <a:t>🛍️ Co zrobić, jeśli sklep nie działa z Google Pay / Apple Pay?</a:t>
            </a:r>
            <a:endParaRPr lang="uk-UA" sz="4400"/>
          </a:p>
        </p:txBody>
      </p:sp>
      <p:sp>
        <p:nvSpPr>
          <p:cNvPr id="5" name="TextBox 4">
            <a:extLst>
              <a:ext uri="{FF2B5EF4-FFF2-40B4-BE49-F238E27FC236}">
                <a16:creationId xmlns:a16="http://schemas.microsoft.com/office/drawing/2014/main" id="{0B91CB5A-F8D6-938D-7C94-23E40DD3CE42}"/>
              </a:ext>
            </a:extLst>
          </p:cNvPr>
          <p:cNvSpPr txBox="1"/>
          <p:nvPr/>
        </p:nvSpPr>
        <p:spPr>
          <a:xfrm>
            <a:off x="942203" y="1982399"/>
            <a:ext cx="12551376" cy="1815882"/>
          </a:xfrm>
          <a:prstGeom prst="rect">
            <a:avLst/>
          </a:prstGeom>
          <a:noFill/>
        </p:spPr>
        <p:txBody>
          <a:bodyPr wrap="square">
            <a:spAutoFit/>
          </a:bodyPr>
          <a:lstStyle/>
          <a:p>
            <a:pPr>
              <a:buNone/>
            </a:pPr>
            <a:r>
              <a:rPr lang="pl-PL" sz="2800"/>
              <a:t>✅ Wybierz inną </a:t>
            </a:r>
            <a:r>
              <a:rPr lang="pl-PL" sz="2800" b="1"/>
              <a:t>dostępną metodę płatności</a:t>
            </a:r>
            <a:r>
              <a:rPr lang="pl-PL" sz="2800"/>
              <a:t>, np.:</a:t>
            </a:r>
          </a:p>
          <a:p>
            <a:pPr>
              <a:buFont typeface="Arial" panose="020B0604020202020204" pitchFamily="34" charset="0"/>
              <a:buChar char="•"/>
            </a:pPr>
            <a:r>
              <a:rPr lang="pl-PL" sz="2800" b="1"/>
              <a:t> BLIK</a:t>
            </a:r>
            <a:r>
              <a:rPr lang="pl-PL" sz="2800"/>
              <a:t> (działa na większości telefonów i przez aplikacje bankowe)</a:t>
            </a:r>
          </a:p>
          <a:p>
            <a:pPr>
              <a:buFont typeface="Arial" panose="020B0604020202020204" pitchFamily="34" charset="0"/>
              <a:buChar char="•"/>
            </a:pPr>
            <a:r>
              <a:rPr lang="pl-PL" sz="2800" b="1"/>
              <a:t> Przelew online (PayU, Przelewy24, Tpay)</a:t>
            </a:r>
            <a:endParaRPr lang="pl-PL" sz="2800"/>
          </a:p>
          <a:p>
            <a:pPr>
              <a:buFont typeface="Arial" panose="020B0604020202020204" pitchFamily="34" charset="0"/>
              <a:buChar char="•"/>
            </a:pPr>
            <a:r>
              <a:rPr lang="pl-PL" sz="2800" b="1"/>
              <a:t> Płatność kartą</a:t>
            </a:r>
            <a:r>
              <a:rPr lang="pl-PL" sz="2800"/>
              <a:t> – możesz wpisać dane ręcznie (numer, data, kod CVV)</a:t>
            </a:r>
          </a:p>
        </p:txBody>
      </p:sp>
      <p:pic>
        <p:nvPicPr>
          <p:cNvPr id="2" name="Picture 1" descr="A blue flag with yellow stars&#10;&#10;Description automatically generated">
            <a:extLst>
              <a:ext uri="{FF2B5EF4-FFF2-40B4-BE49-F238E27FC236}">
                <a16:creationId xmlns:a16="http://schemas.microsoft.com/office/drawing/2014/main" id="{3D708667-3E20-4E8D-E701-3DBA28BF5F6C}"/>
              </a:ext>
            </a:extLst>
          </p:cNvPr>
          <p:cNvPicPr>
            <a:picLocks noChangeAspect="1"/>
          </p:cNvPicPr>
          <p:nvPr/>
        </p:nvPicPr>
        <p:blipFill>
          <a:blip r:embed="rId2"/>
          <a:stretch>
            <a:fillRect/>
          </a:stretch>
        </p:blipFill>
        <p:spPr>
          <a:xfrm>
            <a:off x="92010" y="6442320"/>
            <a:ext cx="1764018" cy="1787280"/>
          </a:xfrm>
          <a:prstGeom prst="rect">
            <a:avLst/>
          </a:prstGeom>
        </p:spPr>
      </p:pic>
      <p:pic>
        <p:nvPicPr>
          <p:cNvPr id="4" name="Image 0" descr="preencoded.png"/>
          <p:cNvPicPr>
            <a:picLocks noChangeAspect="1"/>
          </p:cNvPicPr>
          <p:nvPr/>
        </p:nvPicPr>
        <p:blipFill>
          <a:blip r:embed="rId3"/>
          <a:stretch>
            <a:fillRect/>
          </a:stretch>
        </p:blipFill>
        <p:spPr>
          <a:xfrm>
            <a:off x="1856028" y="4237962"/>
            <a:ext cx="10407466" cy="2016870"/>
          </a:xfrm>
          <a:custGeom>
            <a:avLst/>
            <a:gdLst>
              <a:gd name="connsiteX0" fmla="*/ 0 w 10407466"/>
              <a:gd name="connsiteY0" fmla="*/ 0 h 2016870"/>
              <a:gd name="connsiteX1" fmla="*/ 682267 w 10407466"/>
              <a:gd name="connsiteY1" fmla="*/ 0 h 2016870"/>
              <a:gd name="connsiteX2" fmla="*/ 1260460 w 10407466"/>
              <a:gd name="connsiteY2" fmla="*/ 0 h 2016870"/>
              <a:gd name="connsiteX3" fmla="*/ 2046802 w 10407466"/>
              <a:gd name="connsiteY3" fmla="*/ 0 h 2016870"/>
              <a:gd name="connsiteX4" fmla="*/ 2416845 w 10407466"/>
              <a:gd name="connsiteY4" fmla="*/ 0 h 2016870"/>
              <a:gd name="connsiteX5" fmla="*/ 3099112 w 10407466"/>
              <a:gd name="connsiteY5" fmla="*/ 0 h 2016870"/>
              <a:gd name="connsiteX6" fmla="*/ 3365081 w 10407466"/>
              <a:gd name="connsiteY6" fmla="*/ 0 h 2016870"/>
              <a:gd name="connsiteX7" fmla="*/ 3735124 w 10407466"/>
              <a:gd name="connsiteY7" fmla="*/ 0 h 2016870"/>
              <a:gd name="connsiteX8" fmla="*/ 4417391 w 10407466"/>
              <a:gd name="connsiteY8" fmla="*/ 0 h 2016870"/>
              <a:gd name="connsiteX9" fmla="*/ 4787434 w 10407466"/>
              <a:gd name="connsiteY9" fmla="*/ 0 h 2016870"/>
              <a:gd name="connsiteX10" fmla="*/ 5261552 w 10407466"/>
              <a:gd name="connsiteY10" fmla="*/ 0 h 2016870"/>
              <a:gd name="connsiteX11" fmla="*/ 5735670 w 10407466"/>
              <a:gd name="connsiteY11" fmla="*/ 0 h 2016870"/>
              <a:gd name="connsiteX12" fmla="*/ 6313863 w 10407466"/>
              <a:gd name="connsiteY12" fmla="*/ 0 h 2016870"/>
              <a:gd name="connsiteX13" fmla="*/ 6892055 w 10407466"/>
              <a:gd name="connsiteY13" fmla="*/ 0 h 2016870"/>
              <a:gd name="connsiteX14" fmla="*/ 7158024 w 10407466"/>
              <a:gd name="connsiteY14" fmla="*/ 0 h 2016870"/>
              <a:gd name="connsiteX15" fmla="*/ 7736216 w 10407466"/>
              <a:gd name="connsiteY15" fmla="*/ 0 h 2016870"/>
              <a:gd name="connsiteX16" fmla="*/ 8522558 w 10407466"/>
              <a:gd name="connsiteY16" fmla="*/ 0 h 2016870"/>
              <a:gd name="connsiteX17" fmla="*/ 9308900 w 10407466"/>
              <a:gd name="connsiteY17" fmla="*/ 0 h 2016870"/>
              <a:gd name="connsiteX18" fmla="*/ 10407466 w 10407466"/>
              <a:gd name="connsiteY18" fmla="*/ 0 h 2016870"/>
              <a:gd name="connsiteX19" fmla="*/ 10407466 w 10407466"/>
              <a:gd name="connsiteY19" fmla="*/ 524386 h 2016870"/>
              <a:gd name="connsiteX20" fmla="*/ 10407466 w 10407466"/>
              <a:gd name="connsiteY20" fmla="*/ 1048772 h 2016870"/>
              <a:gd name="connsiteX21" fmla="*/ 10407466 w 10407466"/>
              <a:gd name="connsiteY21" fmla="*/ 1492484 h 2016870"/>
              <a:gd name="connsiteX22" fmla="*/ 10407466 w 10407466"/>
              <a:gd name="connsiteY22" fmla="*/ 2016870 h 2016870"/>
              <a:gd name="connsiteX23" fmla="*/ 10141497 w 10407466"/>
              <a:gd name="connsiteY23" fmla="*/ 2016870 h 2016870"/>
              <a:gd name="connsiteX24" fmla="*/ 9875529 w 10407466"/>
              <a:gd name="connsiteY24" fmla="*/ 2016870 h 2016870"/>
              <a:gd name="connsiteX25" fmla="*/ 9089187 w 10407466"/>
              <a:gd name="connsiteY25" fmla="*/ 2016870 h 2016870"/>
              <a:gd name="connsiteX26" fmla="*/ 8615069 w 10407466"/>
              <a:gd name="connsiteY26" fmla="*/ 2016870 h 2016870"/>
              <a:gd name="connsiteX27" fmla="*/ 7932802 w 10407466"/>
              <a:gd name="connsiteY27" fmla="*/ 2016870 h 2016870"/>
              <a:gd name="connsiteX28" fmla="*/ 7146460 w 10407466"/>
              <a:gd name="connsiteY28" fmla="*/ 2016870 h 2016870"/>
              <a:gd name="connsiteX29" fmla="*/ 6672342 w 10407466"/>
              <a:gd name="connsiteY29" fmla="*/ 2016870 h 2016870"/>
              <a:gd name="connsiteX30" fmla="*/ 6302299 w 10407466"/>
              <a:gd name="connsiteY30" fmla="*/ 2016870 h 2016870"/>
              <a:gd name="connsiteX31" fmla="*/ 5620032 w 10407466"/>
              <a:gd name="connsiteY31" fmla="*/ 2016870 h 2016870"/>
              <a:gd name="connsiteX32" fmla="*/ 5354063 w 10407466"/>
              <a:gd name="connsiteY32" fmla="*/ 2016870 h 2016870"/>
              <a:gd name="connsiteX33" fmla="*/ 4984020 w 10407466"/>
              <a:gd name="connsiteY33" fmla="*/ 2016870 h 2016870"/>
              <a:gd name="connsiteX34" fmla="*/ 4197678 w 10407466"/>
              <a:gd name="connsiteY34" fmla="*/ 2016870 h 2016870"/>
              <a:gd name="connsiteX35" fmla="*/ 3515411 w 10407466"/>
              <a:gd name="connsiteY35" fmla="*/ 2016870 h 2016870"/>
              <a:gd name="connsiteX36" fmla="*/ 3145368 w 10407466"/>
              <a:gd name="connsiteY36" fmla="*/ 2016870 h 2016870"/>
              <a:gd name="connsiteX37" fmla="*/ 2671250 w 10407466"/>
              <a:gd name="connsiteY37" fmla="*/ 2016870 h 2016870"/>
              <a:gd name="connsiteX38" fmla="*/ 2093057 w 10407466"/>
              <a:gd name="connsiteY38" fmla="*/ 2016870 h 2016870"/>
              <a:gd name="connsiteX39" fmla="*/ 1723014 w 10407466"/>
              <a:gd name="connsiteY39" fmla="*/ 2016870 h 2016870"/>
              <a:gd name="connsiteX40" fmla="*/ 936672 w 10407466"/>
              <a:gd name="connsiteY40" fmla="*/ 2016870 h 2016870"/>
              <a:gd name="connsiteX41" fmla="*/ 670703 w 10407466"/>
              <a:gd name="connsiteY41" fmla="*/ 2016870 h 2016870"/>
              <a:gd name="connsiteX42" fmla="*/ 0 w 10407466"/>
              <a:gd name="connsiteY42" fmla="*/ 2016870 h 2016870"/>
              <a:gd name="connsiteX43" fmla="*/ 0 w 10407466"/>
              <a:gd name="connsiteY43" fmla="*/ 1472315 h 2016870"/>
              <a:gd name="connsiteX44" fmla="*/ 0 w 10407466"/>
              <a:gd name="connsiteY44" fmla="*/ 927760 h 2016870"/>
              <a:gd name="connsiteX45" fmla="*/ 0 w 10407466"/>
              <a:gd name="connsiteY45" fmla="*/ 0 h 2016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0407466" h="2016870" fill="none" extrusionOk="0">
                <a:moveTo>
                  <a:pt x="0" y="0"/>
                </a:moveTo>
                <a:cubicBezTo>
                  <a:pt x="198831" y="-57285"/>
                  <a:pt x="457184" y="36377"/>
                  <a:pt x="682267" y="0"/>
                </a:cubicBezTo>
                <a:cubicBezTo>
                  <a:pt x="907350" y="-36377"/>
                  <a:pt x="1128272" y="42747"/>
                  <a:pt x="1260460" y="0"/>
                </a:cubicBezTo>
                <a:cubicBezTo>
                  <a:pt x="1392648" y="-42747"/>
                  <a:pt x="1706767" y="14631"/>
                  <a:pt x="2046802" y="0"/>
                </a:cubicBezTo>
                <a:cubicBezTo>
                  <a:pt x="2386837" y="-14631"/>
                  <a:pt x="2314688" y="9745"/>
                  <a:pt x="2416845" y="0"/>
                </a:cubicBezTo>
                <a:cubicBezTo>
                  <a:pt x="2519002" y="-9745"/>
                  <a:pt x="2855777" y="542"/>
                  <a:pt x="3099112" y="0"/>
                </a:cubicBezTo>
                <a:cubicBezTo>
                  <a:pt x="3342447" y="-542"/>
                  <a:pt x="3251990" y="11796"/>
                  <a:pt x="3365081" y="0"/>
                </a:cubicBezTo>
                <a:cubicBezTo>
                  <a:pt x="3478172" y="-11796"/>
                  <a:pt x="3627705" y="40786"/>
                  <a:pt x="3735124" y="0"/>
                </a:cubicBezTo>
                <a:cubicBezTo>
                  <a:pt x="3842543" y="-40786"/>
                  <a:pt x="4230100" y="994"/>
                  <a:pt x="4417391" y="0"/>
                </a:cubicBezTo>
                <a:cubicBezTo>
                  <a:pt x="4604682" y="-994"/>
                  <a:pt x="4678854" y="20687"/>
                  <a:pt x="4787434" y="0"/>
                </a:cubicBezTo>
                <a:cubicBezTo>
                  <a:pt x="4896014" y="-20687"/>
                  <a:pt x="5164946" y="23679"/>
                  <a:pt x="5261552" y="0"/>
                </a:cubicBezTo>
                <a:cubicBezTo>
                  <a:pt x="5358158" y="-23679"/>
                  <a:pt x="5602994" y="39606"/>
                  <a:pt x="5735670" y="0"/>
                </a:cubicBezTo>
                <a:cubicBezTo>
                  <a:pt x="5868346" y="-39606"/>
                  <a:pt x="6057969" y="40621"/>
                  <a:pt x="6313863" y="0"/>
                </a:cubicBezTo>
                <a:cubicBezTo>
                  <a:pt x="6569757" y="-40621"/>
                  <a:pt x="6662065" y="24817"/>
                  <a:pt x="6892055" y="0"/>
                </a:cubicBezTo>
                <a:cubicBezTo>
                  <a:pt x="7122045" y="-24817"/>
                  <a:pt x="7041421" y="20623"/>
                  <a:pt x="7158024" y="0"/>
                </a:cubicBezTo>
                <a:cubicBezTo>
                  <a:pt x="7274627" y="-20623"/>
                  <a:pt x="7458026" y="28742"/>
                  <a:pt x="7736216" y="0"/>
                </a:cubicBezTo>
                <a:cubicBezTo>
                  <a:pt x="8014406" y="-28742"/>
                  <a:pt x="8328097" y="27025"/>
                  <a:pt x="8522558" y="0"/>
                </a:cubicBezTo>
                <a:cubicBezTo>
                  <a:pt x="8717019" y="-27025"/>
                  <a:pt x="9121112" y="16918"/>
                  <a:pt x="9308900" y="0"/>
                </a:cubicBezTo>
                <a:cubicBezTo>
                  <a:pt x="9496688" y="-16918"/>
                  <a:pt x="10053874" y="8583"/>
                  <a:pt x="10407466" y="0"/>
                </a:cubicBezTo>
                <a:cubicBezTo>
                  <a:pt x="10466971" y="126105"/>
                  <a:pt x="10377586" y="364572"/>
                  <a:pt x="10407466" y="524386"/>
                </a:cubicBezTo>
                <a:cubicBezTo>
                  <a:pt x="10437346" y="684200"/>
                  <a:pt x="10396782" y="914018"/>
                  <a:pt x="10407466" y="1048772"/>
                </a:cubicBezTo>
                <a:cubicBezTo>
                  <a:pt x="10418150" y="1183526"/>
                  <a:pt x="10384290" y="1287262"/>
                  <a:pt x="10407466" y="1492484"/>
                </a:cubicBezTo>
                <a:cubicBezTo>
                  <a:pt x="10430642" y="1697706"/>
                  <a:pt x="10377063" y="1893858"/>
                  <a:pt x="10407466" y="2016870"/>
                </a:cubicBezTo>
                <a:cubicBezTo>
                  <a:pt x="10310291" y="2030407"/>
                  <a:pt x="10210522" y="2016745"/>
                  <a:pt x="10141497" y="2016870"/>
                </a:cubicBezTo>
                <a:cubicBezTo>
                  <a:pt x="10072472" y="2016995"/>
                  <a:pt x="9978620" y="1998099"/>
                  <a:pt x="9875529" y="2016870"/>
                </a:cubicBezTo>
                <a:cubicBezTo>
                  <a:pt x="9772438" y="2035641"/>
                  <a:pt x="9309847" y="1968323"/>
                  <a:pt x="9089187" y="2016870"/>
                </a:cubicBezTo>
                <a:cubicBezTo>
                  <a:pt x="8868527" y="2065417"/>
                  <a:pt x="8804062" y="1976962"/>
                  <a:pt x="8615069" y="2016870"/>
                </a:cubicBezTo>
                <a:cubicBezTo>
                  <a:pt x="8426076" y="2056778"/>
                  <a:pt x="8182916" y="2011930"/>
                  <a:pt x="7932802" y="2016870"/>
                </a:cubicBezTo>
                <a:cubicBezTo>
                  <a:pt x="7682688" y="2021810"/>
                  <a:pt x="7326083" y="1996337"/>
                  <a:pt x="7146460" y="2016870"/>
                </a:cubicBezTo>
                <a:cubicBezTo>
                  <a:pt x="6966837" y="2037403"/>
                  <a:pt x="6863344" y="1967731"/>
                  <a:pt x="6672342" y="2016870"/>
                </a:cubicBezTo>
                <a:cubicBezTo>
                  <a:pt x="6481340" y="2066009"/>
                  <a:pt x="6453612" y="2016264"/>
                  <a:pt x="6302299" y="2016870"/>
                </a:cubicBezTo>
                <a:cubicBezTo>
                  <a:pt x="6150986" y="2017476"/>
                  <a:pt x="5841279" y="1953331"/>
                  <a:pt x="5620032" y="2016870"/>
                </a:cubicBezTo>
                <a:cubicBezTo>
                  <a:pt x="5398785" y="2080409"/>
                  <a:pt x="5479687" y="2001624"/>
                  <a:pt x="5354063" y="2016870"/>
                </a:cubicBezTo>
                <a:cubicBezTo>
                  <a:pt x="5228439" y="2032116"/>
                  <a:pt x="5071203" y="1994103"/>
                  <a:pt x="4984020" y="2016870"/>
                </a:cubicBezTo>
                <a:cubicBezTo>
                  <a:pt x="4896837" y="2039637"/>
                  <a:pt x="4573038" y="1999253"/>
                  <a:pt x="4197678" y="2016870"/>
                </a:cubicBezTo>
                <a:cubicBezTo>
                  <a:pt x="3822318" y="2034487"/>
                  <a:pt x="3782012" y="1991822"/>
                  <a:pt x="3515411" y="2016870"/>
                </a:cubicBezTo>
                <a:cubicBezTo>
                  <a:pt x="3248810" y="2041918"/>
                  <a:pt x="3235468" y="1972909"/>
                  <a:pt x="3145368" y="2016870"/>
                </a:cubicBezTo>
                <a:cubicBezTo>
                  <a:pt x="3055268" y="2060831"/>
                  <a:pt x="2853226" y="2008585"/>
                  <a:pt x="2671250" y="2016870"/>
                </a:cubicBezTo>
                <a:cubicBezTo>
                  <a:pt x="2489274" y="2025155"/>
                  <a:pt x="2236535" y="1984245"/>
                  <a:pt x="2093057" y="2016870"/>
                </a:cubicBezTo>
                <a:cubicBezTo>
                  <a:pt x="1949579" y="2049495"/>
                  <a:pt x="1841070" y="2016531"/>
                  <a:pt x="1723014" y="2016870"/>
                </a:cubicBezTo>
                <a:cubicBezTo>
                  <a:pt x="1604958" y="2017209"/>
                  <a:pt x="1284082" y="1975020"/>
                  <a:pt x="936672" y="2016870"/>
                </a:cubicBezTo>
                <a:cubicBezTo>
                  <a:pt x="589262" y="2058720"/>
                  <a:pt x="724862" y="2013641"/>
                  <a:pt x="670703" y="2016870"/>
                </a:cubicBezTo>
                <a:cubicBezTo>
                  <a:pt x="616544" y="2020099"/>
                  <a:pt x="278797" y="1938009"/>
                  <a:pt x="0" y="2016870"/>
                </a:cubicBezTo>
                <a:cubicBezTo>
                  <a:pt x="-63610" y="1823851"/>
                  <a:pt x="14679" y="1584477"/>
                  <a:pt x="0" y="1472315"/>
                </a:cubicBezTo>
                <a:cubicBezTo>
                  <a:pt x="-14679" y="1360153"/>
                  <a:pt x="18747" y="1055417"/>
                  <a:pt x="0" y="927760"/>
                </a:cubicBezTo>
                <a:cubicBezTo>
                  <a:pt x="-18747" y="800104"/>
                  <a:pt x="84810" y="247007"/>
                  <a:pt x="0" y="0"/>
                </a:cubicBezTo>
                <a:close/>
              </a:path>
              <a:path w="10407466" h="2016870" stroke="0" extrusionOk="0">
                <a:moveTo>
                  <a:pt x="0" y="0"/>
                </a:moveTo>
                <a:cubicBezTo>
                  <a:pt x="290545" y="-14730"/>
                  <a:pt x="390317" y="54176"/>
                  <a:pt x="682267" y="0"/>
                </a:cubicBezTo>
                <a:cubicBezTo>
                  <a:pt x="974217" y="-54176"/>
                  <a:pt x="1045598" y="20804"/>
                  <a:pt x="1260460" y="0"/>
                </a:cubicBezTo>
                <a:cubicBezTo>
                  <a:pt x="1475322" y="-20804"/>
                  <a:pt x="1565998" y="43047"/>
                  <a:pt x="1838652" y="0"/>
                </a:cubicBezTo>
                <a:cubicBezTo>
                  <a:pt x="2111306" y="-43047"/>
                  <a:pt x="2039985" y="24860"/>
                  <a:pt x="2104621" y="0"/>
                </a:cubicBezTo>
                <a:cubicBezTo>
                  <a:pt x="2169257" y="-24860"/>
                  <a:pt x="2485088" y="44736"/>
                  <a:pt x="2682813" y="0"/>
                </a:cubicBezTo>
                <a:cubicBezTo>
                  <a:pt x="2880538" y="-44736"/>
                  <a:pt x="2897731" y="26261"/>
                  <a:pt x="3052857" y="0"/>
                </a:cubicBezTo>
                <a:cubicBezTo>
                  <a:pt x="3207983" y="-26261"/>
                  <a:pt x="3587406" y="74399"/>
                  <a:pt x="3839199" y="0"/>
                </a:cubicBezTo>
                <a:cubicBezTo>
                  <a:pt x="4090992" y="-74399"/>
                  <a:pt x="4045073" y="25881"/>
                  <a:pt x="4209242" y="0"/>
                </a:cubicBezTo>
                <a:cubicBezTo>
                  <a:pt x="4373411" y="-25881"/>
                  <a:pt x="4609592" y="15058"/>
                  <a:pt x="4787434" y="0"/>
                </a:cubicBezTo>
                <a:cubicBezTo>
                  <a:pt x="4965276" y="-15058"/>
                  <a:pt x="5314218" y="47427"/>
                  <a:pt x="5573776" y="0"/>
                </a:cubicBezTo>
                <a:cubicBezTo>
                  <a:pt x="5833334" y="-47427"/>
                  <a:pt x="6131234" y="8929"/>
                  <a:pt x="6360118" y="0"/>
                </a:cubicBezTo>
                <a:cubicBezTo>
                  <a:pt x="6589002" y="-8929"/>
                  <a:pt x="6689042" y="21720"/>
                  <a:pt x="6938311" y="0"/>
                </a:cubicBezTo>
                <a:cubicBezTo>
                  <a:pt x="7187580" y="-21720"/>
                  <a:pt x="7139746" y="28527"/>
                  <a:pt x="7204279" y="0"/>
                </a:cubicBezTo>
                <a:cubicBezTo>
                  <a:pt x="7268812" y="-28527"/>
                  <a:pt x="7554447" y="25138"/>
                  <a:pt x="7678397" y="0"/>
                </a:cubicBezTo>
                <a:cubicBezTo>
                  <a:pt x="7802347" y="-25138"/>
                  <a:pt x="8143923" y="26713"/>
                  <a:pt x="8464739" y="0"/>
                </a:cubicBezTo>
                <a:cubicBezTo>
                  <a:pt x="8785555" y="-26713"/>
                  <a:pt x="8933582" y="74402"/>
                  <a:pt x="9147006" y="0"/>
                </a:cubicBezTo>
                <a:cubicBezTo>
                  <a:pt x="9360430" y="-74402"/>
                  <a:pt x="9569703" y="28582"/>
                  <a:pt x="9829273" y="0"/>
                </a:cubicBezTo>
                <a:cubicBezTo>
                  <a:pt x="10088843" y="-28582"/>
                  <a:pt x="10263559" y="67924"/>
                  <a:pt x="10407466" y="0"/>
                </a:cubicBezTo>
                <a:cubicBezTo>
                  <a:pt x="10434160" y="178334"/>
                  <a:pt x="10399243" y="371887"/>
                  <a:pt x="10407466" y="504218"/>
                </a:cubicBezTo>
                <a:cubicBezTo>
                  <a:pt x="10415689" y="636549"/>
                  <a:pt x="10373744" y="905888"/>
                  <a:pt x="10407466" y="1028604"/>
                </a:cubicBezTo>
                <a:cubicBezTo>
                  <a:pt x="10441188" y="1151320"/>
                  <a:pt x="10375503" y="1290000"/>
                  <a:pt x="10407466" y="1472315"/>
                </a:cubicBezTo>
                <a:cubicBezTo>
                  <a:pt x="10439429" y="1654630"/>
                  <a:pt x="10388169" y="1837051"/>
                  <a:pt x="10407466" y="2016870"/>
                </a:cubicBezTo>
                <a:cubicBezTo>
                  <a:pt x="10141220" y="2042582"/>
                  <a:pt x="9783885" y="1997397"/>
                  <a:pt x="9621124" y="2016870"/>
                </a:cubicBezTo>
                <a:cubicBezTo>
                  <a:pt x="9458363" y="2036343"/>
                  <a:pt x="9107608" y="1955015"/>
                  <a:pt x="8938857" y="2016870"/>
                </a:cubicBezTo>
                <a:cubicBezTo>
                  <a:pt x="8770106" y="2078725"/>
                  <a:pt x="8641515" y="2016467"/>
                  <a:pt x="8464739" y="2016870"/>
                </a:cubicBezTo>
                <a:cubicBezTo>
                  <a:pt x="8287963" y="2017273"/>
                  <a:pt x="8222249" y="2016088"/>
                  <a:pt x="8094696" y="2016870"/>
                </a:cubicBezTo>
                <a:cubicBezTo>
                  <a:pt x="7967143" y="2017652"/>
                  <a:pt x="7703064" y="1988858"/>
                  <a:pt x="7516503" y="2016870"/>
                </a:cubicBezTo>
                <a:cubicBezTo>
                  <a:pt x="7329942" y="2044882"/>
                  <a:pt x="7063553" y="1967739"/>
                  <a:pt x="6730161" y="2016870"/>
                </a:cubicBezTo>
                <a:cubicBezTo>
                  <a:pt x="6396769" y="2066001"/>
                  <a:pt x="6467204" y="2006135"/>
                  <a:pt x="6256043" y="2016870"/>
                </a:cubicBezTo>
                <a:cubicBezTo>
                  <a:pt x="6044882" y="2027605"/>
                  <a:pt x="5715409" y="1988982"/>
                  <a:pt x="5469702" y="2016870"/>
                </a:cubicBezTo>
                <a:cubicBezTo>
                  <a:pt x="5223995" y="2044758"/>
                  <a:pt x="5267155" y="2015502"/>
                  <a:pt x="5099658" y="2016870"/>
                </a:cubicBezTo>
                <a:cubicBezTo>
                  <a:pt x="4932161" y="2018238"/>
                  <a:pt x="4659422" y="1962506"/>
                  <a:pt x="4521466" y="2016870"/>
                </a:cubicBezTo>
                <a:cubicBezTo>
                  <a:pt x="4383510" y="2071234"/>
                  <a:pt x="4334661" y="1991305"/>
                  <a:pt x="4255497" y="2016870"/>
                </a:cubicBezTo>
                <a:cubicBezTo>
                  <a:pt x="4176333" y="2042435"/>
                  <a:pt x="3884924" y="1963966"/>
                  <a:pt x="3781379" y="2016870"/>
                </a:cubicBezTo>
                <a:cubicBezTo>
                  <a:pt x="3677834" y="2069774"/>
                  <a:pt x="3332219" y="1935206"/>
                  <a:pt x="3099112" y="2016870"/>
                </a:cubicBezTo>
                <a:cubicBezTo>
                  <a:pt x="2866005" y="2098534"/>
                  <a:pt x="2755320" y="1982034"/>
                  <a:pt x="2624994" y="2016870"/>
                </a:cubicBezTo>
                <a:cubicBezTo>
                  <a:pt x="2494668" y="2051706"/>
                  <a:pt x="2426337" y="1996873"/>
                  <a:pt x="2359026" y="2016870"/>
                </a:cubicBezTo>
                <a:cubicBezTo>
                  <a:pt x="2291715" y="2036867"/>
                  <a:pt x="2131618" y="1994982"/>
                  <a:pt x="1988982" y="2016870"/>
                </a:cubicBezTo>
                <a:cubicBezTo>
                  <a:pt x="1846346" y="2038758"/>
                  <a:pt x="1643781" y="1992301"/>
                  <a:pt x="1410790" y="2016870"/>
                </a:cubicBezTo>
                <a:cubicBezTo>
                  <a:pt x="1177799" y="2041439"/>
                  <a:pt x="1260972" y="2016356"/>
                  <a:pt x="1144821" y="2016870"/>
                </a:cubicBezTo>
                <a:cubicBezTo>
                  <a:pt x="1028670" y="2017384"/>
                  <a:pt x="290198" y="1919130"/>
                  <a:pt x="0" y="2016870"/>
                </a:cubicBezTo>
                <a:cubicBezTo>
                  <a:pt x="-7219" y="1843346"/>
                  <a:pt x="17882" y="1627957"/>
                  <a:pt x="0" y="1492484"/>
                </a:cubicBezTo>
                <a:cubicBezTo>
                  <a:pt x="-17882" y="1357011"/>
                  <a:pt x="45937" y="1241884"/>
                  <a:pt x="0" y="1048772"/>
                </a:cubicBezTo>
                <a:cubicBezTo>
                  <a:pt x="-45937" y="855660"/>
                  <a:pt x="25793" y="732688"/>
                  <a:pt x="0" y="504218"/>
                </a:cubicBezTo>
                <a:cubicBezTo>
                  <a:pt x="-25793" y="275748"/>
                  <a:pt x="49599" y="174628"/>
                  <a:pt x="0" y="0"/>
                </a:cubicBezTo>
                <a:close/>
              </a:path>
            </a:pathLst>
          </a:custGeom>
          <a:ln>
            <a:solidFill>
              <a:schemeClr val="tx1"/>
            </a:solidFill>
            <a:extLst>
              <a:ext uri="{C807C97D-BFC1-408E-A445-0C87EB9F89A2}">
                <ask:lineSketchStyleProps xmlns:ask="http://schemas.microsoft.com/office/drawing/2018/sketchyshapes" sd="1610596230">
                  <a:prstGeom prst="rect">
                    <a:avLst/>
                  </a:prstGeom>
                  <ask:type>
                    <ask:lineSketchScribble/>
                  </ask:type>
                </ask:lineSketchStyleProps>
              </a:ext>
            </a:extLst>
          </a:ln>
        </p:spPr>
      </p:pic>
      <p:pic>
        <p:nvPicPr>
          <p:cNvPr id="6" name="Picture 17">
            <a:extLst>
              <a:ext uri="{FF2B5EF4-FFF2-40B4-BE49-F238E27FC236}">
                <a16:creationId xmlns:a16="http://schemas.microsoft.com/office/drawing/2014/main" id="{CC3FF2CD-9CB4-C539-50EF-894433FF3BCD}"/>
              </a:ext>
            </a:extLst>
          </p:cNvPr>
          <p:cNvPicPr>
            <a:picLocks noChangeAspect="1"/>
          </p:cNvPicPr>
          <p:nvPr/>
        </p:nvPicPr>
        <p:blipFill>
          <a:blip r:embed="rId4"/>
          <a:stretch>
            <a:fillRect/>
          </a:stretch>
        </p:blipFill>
        <p:spPr>
          <a:xfrm>
            <a:off x="12858998" y="7228719"/>
            <a:ext cx="1269162" cy="729768"/>
          </a:xfrm>
          <a:prstGeom prst="rect">
            <a:avLst/>
          </a:prstGeom>
        </p:spPr>
      </p:pic>
    </p:spTree>
    <p:extLst>
      <p:ext uri="{BB962C8B-B14F-4D97-AF65-F5344CB8AC3E}">
        <p14:creationId xmlns:p14="http://schemas.microsoft.com/office/powerpoint/2010/main" val="42796087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E5CE235-C652-EB47-A1D4-EC1224528570}"/>
              </a:ext>
            </a:extLst>
          </p:cNvPr>
          <p:cNvSpPr txBox="1"/>
          <p:nvPr/>
        </p:nvSpPr>
        <p:spPr>
          <a:xfrm>
            <a:off x="481914" y="610799"/>
            <a:ext cx="13271157" cy="3877985"/>
          </a:xfrm>
          <a:prstGeom prst="rect">
            <a:avLst/>
          </a:prstGeom>
          <a:noFill/>
        </p:spPr>
        <p:txBody>
          <a:bodyPr wrap="square">
            <a:spAutoFit/>
          </a:bodyPr>
          <a:lstStyle/>
          <a:p>
            <a:pPr>
              <a:buNone/>
            </a:pPr>
            <a:r>
              <a:rPr lang="pl-PL" sz="4400" b="1">
                <a:solidFill>
                  <a:schemeClr val="accent6">
                    <a:lumMod val="75000"/>
                  </a:schemeClr>
                </a:solidFill>
              </a:rPr>
              <a:t>⚠️ Ostrożność z kodem CVV</a:t>
            </a:r>
          </a:p>
          <a:p>
            <a:pPr>
              <a:buNone/>
            </a:pPr>
            <a:r>
              <a:rPr lang="pl-PL" sz="4400" b="1"/>
              <a:t> </a:t>
            </a:r>
          </a:p>
          <a:p>
            <a:pPr>
              <a:buNone/>
            </a:pPr>
            <a:endParaRPr lang="pl-PL" b="1"/>
          </a:p>
          <a:p>
            <a:pPr>
              <a:buNone/>
            </a:pPr>
            <a:r>
              <a:rPr lang="pl-PL" sz="2800" b="1"/>
              <a:t>🧾 Co to jest CVV?</a:t>
            </a:r>
          </a:p>
          <a:p>
            <a:pPr>
              <a:buNone/>
            </a:pPr>
            <a:endParaRPr lang="pl-PL" sz="2800" b="1"/>
          </a:p>
          <a:p>
            <a:r>
              <a:rPr lang="pl-PL" sz="2800"/>
              <a:t>🔢 CVV (Card Verification Value) – 3 cyfry z tyłu Twojej karty płatniczej</a:t>
            </a:r>
          </a:p>
          <a:p>
            <a:br>
              <a:rPr lang="pl-PL" sz="2800"/>
            </a:br>
            <a:r>
              <a:rPr lang="pl-PL" sz="2800"/>
              <a:t>📦 Służy do potwierdzenia, że masz fizyczny dostęp do karty</a:t>
            </a:r>
          </a:p>
        </p:txBody>
      </p:sp>
      <p:pic>
        <p:nvPicPr>
          <p:cNvPr id="2" name="Picture 1" descr="A blue flag with yellow stars&#10;&#10;Description automatically generated">
            <a:extLst>
              <a:ext uri="{FF2B5EF4-FFF2-40B4-BE49-F238E27FC236}">
                <a16:creationId xmlns:a16="http://schemas.microsoft.com/office/drawing/2014/main" id="{EDB8D9E9-2771-274C-4C58-998303143A68}"/>
              </a:ext>
            </a:extLst>
          </p:cNvPr>
          <p:cNvPicPr>
            <a:picLocks noChangeAspect="1"/>
          </p:cNvPicPr>
          <p:nvPr/>
        </p:nvPicPr>
        <p:blipFill>
          <a:blip r:embed="rId2"/>
          <a:stretch>
            <a:fillRect/>
          </a:stretch>
        </p:blipFill>
        <p:spPr>
          <a:xfrm>
            <a:off x="11303380" y="6442320"/>
            <a:ext cx="1764018" cy="1787280"/>
          </a:xfrm>
          <a:prstGeom prst="rect">
            <a:avLst/>
          </a:prstGeom>
        </p:spPr>
      </p:pic>
      <p:pic>
        <p:nvPicPr>
          <p:cNvPr id="5" name="Picture 4" descr="Cartoon bee with pointer">
            <a:extLst>
              <a:ext uri="{FF2B5EF4-FFF2-40B4-BE49-F238E27FC236}">
                <a16:creationId xmlns:a16="http://schemas.microsoft.com/office/drawing/2014/main" id="{A6F72188-26BC-E4FB-99F8-219A1401E48E}"/>
              </a:ext>
            </a:extLst>
          </p:cNvPr>
          <p:cNvPicPr>
            <a:picLocks noChangeAspect="1"/>
          </p:cNvPicPr>
          <p:nvPr/>
        </p:nvPicPr>
        <p:blipFill>
          <a:blip r:embed="rId3"/>
          <a:stretch>
            <a:fillRect/>
          </a:stretch>
        </p:blipFill>
        <p:spPr>
          <a:xfrm>
            <a:off x="11986311" y="715853"/>
            <a:ext cx="2162175" cy="2438400"/>
          </a:xfrm>
          <a:prstGeom prst="rect">
            <a:avLst/>
          </a:prstGeom>
        </p:spPr>
      </p:pic>
      <p:pic>
        <p:nvPicPr>
          <p:cNvPr id="23554" name="Picture 2">
            <a:extLst>
              <a:ext uri="{FF2B5EF4-FFF2-40B4-BE49-F238E27FC236}">
                <a16:creationId xmlns:a16="http://schemas.microsoft.com/office/drawing/2014/main" id="{77E99B45-39A2-9926-222E-639FF850F7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218" y="4979774"/>
            <a:ext cx="4159881" cy="2773254"/>
          </a:xfrm>
          <a:custGeom>
            <a:avLst/>
            <a:gdLst>
              <a:gd name="connsiteX0" fmla="*/ 0 w 4159881"/>
              <a:gd name="connsiteY0" fmla="*/ 0 h 2773254"/>
              <a:gd name="connsiteX1" fmla="*/ 552670 w 4159881"/>
              <a:gd name="connsiteY1" fmla="*/ 0 h 2773254"/>
              <a:gd name="connsiteX2" fmla="*/ 1146939 w 4159881"/>
              <a:gd name="connsiteY2" fmla="*/ 0 h 2773254"/>
              <a:gd name="connsiteX3" fmla="*/ 1782806 w 4159881"/>
              <a:gd name="connsiteY3" fmla="*/ 0 h 2773254"/>
              <a:gd name="connsiteX4" fmla="*/ 2460272 w 4159881"/>
              <a:gd name="connsiteY4" fmla="*/ 0 h 2773254"/>
              <a:gd name="connsiteX5" fmla="*/ 2929745 w 4159881"/>
              <a:gd name="connsiteY5" fmla="*/ 0 h 2773254"/>
              <a:gd name="connsiteX6" fmla="*/ 3524013 w 4159881"/>
              <a:gd name="connsiteY6" fmla="*/ 0 h 2773254"/>
              <a:gd name="connsiteX7" fmla="*/ 4159881 w 4159881"/>
              <a:gd name="connsiteY7" fmla="*/ 0 h 2773254"/>
              <a:gd name="connsiteX8" fmla="*/ 4159881 w 4159881"/>
              <a:gd name="connsiteY8" fmla="*/ 526918 h 2773254"/>
              <a:gd name="connsiteX9" fmla="*/ 4159881 w 4159881"/>
              <a:gd name="connsiteY9" fmla="*/ 1026104 h 2773254"/>
              <a:gd name="connsiteX10" fmla="*/ 4159881 w 4159881"/>
              <a:gd name="connsiteY10" fmla="*/ 1608487 h 2773254"/>
              <a:gd name="connsiteX11" fmla="*/ 4159881 w 4159881"/>
              <a:gd name="connsiteY11" fmla="*/ 2107673 h 2773254"/>
              <a:gd name="connsiteX12" fmla="*/ 4159881 w 4159881"/>
              <a:gd name="connsiteY12" fmla="*/ 2773254 h 2773254"/>
              <a:gd name="connsiteX13" fmla="*/ 3482415 w 4159881"/>
              <a:gd name="connsiteY13" fmla="*/ 2773254 h 2773254"/>
              <a:gd name="connsiteX14" fmla="*/ 2846547 w 4159881"/>
              <a:gd name="connsiteY14" fmla="*/ 2773254 h 2773254"/>
              <a:gd name="connsiteX15" fmla="*/ 2293877 w 4159881"/>
              <a:gd name="connsiteY15" fmla="*/ 2773254 h 2773254"/>
              <a:gd name="connsiteX16" fmla="*/ 1824405 w 4159881"/>
              <a:gd name="connsiteY16" fmla="*/ 2773254 h 2773254"/>
              <a:gd name="connsiteX17" fmla="*/ 1230136 w 4159881"/>
              <a:gd name="connsiteY17" fmla="*/ 2773254 h 2773254"/>
              <a:gd name="connsiteX18" fmla="*/ 635868 w 4159881"/>
              <a:gd name="connsiteY18" fmla="*/ 2773254 h 2773254"/>
              <a:gd name="connsiteX19" fmla="*/ 0 w 4159881"/>
              <a:gd name="connsiteY19" fmla="*/ 2773254 h 2773254"/>
              <a:gd name="connsiteX20" fmla="*/ 0 w 4159881"/>
              <a:gd name="connsiteY20" fmla="*/ 2274068 h 2773254"/>
              <a:gd name="connsiteX21" fmla="*/ 0 w 4159881"/>
              <a:gd name="connsiteY21" fmla="*/ 1747150 h 2773254"/>
              <a:gd name="connsiteX22" fmla="*/ 0 w 4159881"/>
              <a:gd name="connsiteY22" fmla="*/ 1164767 h 2773254"/>
              <a:gd name="connsiteX23" fmla="*/ 0 w 4159881"/>
              <a:gd name="connsiteY23" fmla="*/ 637848 h 2773254"/>
              <a:gd name="connsiteX24" fmla="*/ 0 w 4159881"/>
              <a:gd name="connsiteY24" fmla="*/ 0 h 2773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159881" h="2773254" extrusionOk="0">
                <a:moveTo>
                  <a:pt x="0" y="0"/>
                </a:moveTo>
                <a:cubicBezTo>
                  <a:pt x="186419" y="-41383"/>
                  <a:pt x="417770" y="42136"/>
                  <a:pt x="552670" y="0"/>
                </a:cubicBezTo>
                <a:cubicBezTo>
                  <a:pt x="687570" y="-42136"/>
                  <a:pt x="977642" y="30053"/>
                  <a:pt x="1146939" y="0"/>
                </a:cubicBezTo>
                <a:cubicBezTo>
                  <a:pt x="1316236" y="-30053"/>
                  <a:pt x="1517457" y="63433"/>
                  <a:pt x="1782806" y="0"/>
                </a:cubicBezTo>
                <a:cubicBezTo>
                  <a:pt x="2048155" y="-63433"/>
                  <a:pt x="2129018" y="6143"/>
                  <a:pt x="2460272" y="0"/>
                </a:cubicBezTo>
                <a:cubicBezTo>
                  <a:pt x="2791526" y="-6143"/>
                  <a:pt x="2793723" y="25167"/>
                  <a:pt x="2929745" y="0"/>
                </a:cubicBezTo>
                <a:cubicBezTo>
                  <a:pt x="3065767" y="-25167"/>
                  <a:pt x="3318827" y="57149"/>
                  <a:pt x="3524013" y="0"/>
                </a:cubicBezTo>
                <a:cubicBezTo>
                  <a:pt x="3729199" y="-57149"/>
                  <a:pt x="3990689" y="39526"/>
                  <a:pt x="4159881" y="0"/>
                </a:cubicBezTo>
                <a:cubicBezTo>
                  <a:pt x="4170397" y="156142"/>
                  <a:pt x="4156654" y="312902"/>
                  <a:pt x="4159881" y="526918"/>
                </a:cubicBezTo>
                <a:cubicBezTo>
                  <a:pt x="4163108" y="740934"/>
                  <a:pt x="4146355" y="834202"/>
                  <a:pt x="4159881" y="1026104"/>
                </a:cubicBezTo>
                <a:cubicBezTo>
                  <a:pt x="4173407" y="1218006"/>
                  <a:pt x="4109968" y="1461557"/>
                  <a:pt x="4159881" y="1608487"/>
                </a:cubicBezTo>
                <a:cubicBezTo>
                  <a:pt x="4209794" y="1755417"/>
                  <a:pt x="4148721" y="1967200"/>
                  <a:pt x="4159881" y="2107673"/>
                </a:cubicBezTo>
                <a:cubicBezTo>
                  <a:pt x="4171041" y="2248146"/>
                  <a:pt x="4080362" y="2487267"/>
                  <a:pt x="4159881" y="2773254"/>
                </a:cubicBezTo>
                <a:cubicBezTo>
                  <a:pt x="3919905" y="2787920"/>
                  <a:pt x="3713708" y="2734918"/>
                  <a:pt x="3482415" y="2773254"/>
                </a:cubicBezTo>
                <a:cubicBezTo>
                  <a:pt x="3251122" y="2811590"/>
                  <a:pt x="3160801" y="2761758"/>
                  <a:pt x="2846547" y="2773254"/>
                </a:cubicBezTo>
                <a:cubicBezTo>
                  <a:pt x="2532293" y="2784750"/>
                  <a:pt x="2470736" y="2743650"/>
                  <a:pt x="2293877" y="2773254"/>
                </a:cubicBezTo>
                <a:cubicBezTo>
                  <a:pt x="2117018" y="2802858"/>
                  <a:pt x="2055554" y="2737030"/>
                  <a:pt x="1824405" y="2773254"/>
                </a:cubicBezTo>
                <a:cubicBezTo>
                  <a:pt x="1593256" y="2809478"/>
                  <a:pt x="1393729" y="2751631"/>
                  <a:pt x="1230136" y="2773254"/>
                </a:cubicBezTo>
                <a:cubicBezTo>
                  <a:pt x="1066543" y="2794877"/>
                  <a:pt x="840815" y="2730391"/>
                  <a:pt x="635868" y="2773254"/>
                </a:cubicBezTo>
                <a:cubicBezTo>
                  <a:pt x="430921" y="2816117"/>
                  <a:pt x="244705" y="2756091"/>
                  <a:pt x="0" y="2773254"/>
                </a:cubicBezTo>
                <a:cubicBezTo>
                  <a:pt x="-38243" y="2571847"/>
                  <a:pt x="40902" y="2497166"/>
                  <a:pt x="0" y="2274068"/>
                </a:cubicBezTo>
                <a:cubicBezTo>
                  <a:pt x="-40902" y="2050970"/>
                  <a:pt x="9233" y="1941260"/>
                  <a:pt x="0" y="1747150"/>
                </a:cubicBezTo>
                <a:cubicBezTo>
                  <a:pt x="-9233" y="1553040"/>
                  <a:pt x="22297" y="1311805"/>
                  <a:pt x="0" y="1164767"/>
                </a:cubicBezTo>
                <a:cubicBezTo>
                  <a:pt x="-22297" y="1017729"/>
                  <a:pt x="44360" y="869301"/>
                  <a:pt x="0" y="637848"/>
                </a:cubicBezTo>
                <a:cubicBezTo>
                  <a:pt x="-44360" y="406395"/>
                  <a:pt x="8815" y="196157"/>
                  <a:pt x="0" y="0"/>
                </a:cubicBezTo>
                <a:close/>
              </a:path>
            </a:pathLst>
          </a:custGeom>
          <a:noFill/>
          <a:ln>
            <a:solidFill>
              <a:schemeClr val="tx1"/>
            </a:solidFill>
            <a:extLst>
              <a:ext uri="{C807C97D-BFC1-408E-A445-0C87EB9F89A2}">
                <ask:lineSketchStyleProps xmlns:ask="http://schemas.microsoft.com/office/drawing/2018/sketchyshapes" sd="882954725">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4" name="Picture 17">
            <a:extLst>
              <a:ext uri="{FF2B5EF4-FFF2-40B4-BE49-F238E27FC236}">
                <a16:creationId xmlns:a16="http://schemas.microsoft.com/office/drawing/2014/main" id="{48693952-A0FD-3CAB-DA1B-B7935694DCF9}"/>
              </a:ext>
            </a:extLst>
          </p:cNvPr>
          <p:cNvPicPr>
            <a:picLocks noChangeAspect="1"/>
          </p:cNvPicPr>
          <p:nvPr/>
        </p:nvPicPr>
        <p:blipFill>
          <a:blip r:embed="rId5"/>
          <a:stretch>
            <a:fillRect/>
          </a:stretch>
        </p:blipFill>
        <p:spPr>
          <a:xfrm>
            <a:off x="13067398" y="6783979"/>
            <a:ext cx="1269162" cy="729768"/>
          </a:xfrm>
          <a:prstGeom prst="rect">
            <a:avLst/>
          </a:prstGeom>
        </p:spPr>
      </p:pic>
    </p:spTree>
    <p:extLst>
      <p:ext uri="{BB962C8B-B14F-4D97-AF65-F5344CB8AC3E}">
        <p14:creationId xmlns:p14="http://schemas.microsoft.com/office/powerpoint/2010/main" val="25180461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9ADA87E-10FA-DAEA-B914-800108D6DC95}"/>
              </a:ext>
            </a:extLst>
          </p:cNvPr>
          <p:cNvSpPr>
            <a:spLocks noChangeArrowheads="1"/>
          </p:cNvSpPr>
          <p:nvPr/>
        </p:nvSpPr>
        <p:spPr bwMode="auto">
          <a:xfrm>
            <a:off x="593125" y="852896"/>
            <a:ext cx="9538189"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800" b="1" i="0" u="none" strike="noStrike" cap="none" normalizeH="0" baseline="0">
                <a:ln>
                  <a:noFill/>
                </a:ln>
                <a:solidFill>
                  <a:schemeClr val="tx1"/>
                </a:solidFill>
                <a:effectLst/>
                <a:latin typeface="Arial" panose="020B0604020202020204" pitchFamily="34" charset="0"/>
              </a:rPr>
              <a:t>❗ </a:t>
            </a:r>
            <a:r>
              <a:rPr kumimoji="0" lang="uk-UA" altLang="uk-UA" sz="2800" b="1" i="0" u="none" strike="noStrike" cap="none" normalizeH="0" baseline="0">
                <a:ln>
                  <a:noFill/>
                </a:ln>
                <a:solidFill>
                  <a:schemeClr val="accent6">
                    <a:lumMod val="75000"/>
                  </a:schemeClr>
                </a:solidFill>
                <a:effectLst/>
                <a:latin typeface="Arial" panose="020B0604020202020204" pitchFamily="34" charset="0"/>
              </a:rPr>
              <a:t>Kiedy podajesz kod CVV?</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a:ln>
                  <a:noFill/>
                </a:ln>
                <a:solidFill>
                  <a:schemeClr val="tx1"/>
                </a:solidFill>
                <a:effectLst/>
                <a:latin typeface="Arial" panose="020B0604020202020204" pitchFamily="34" charset="0"/>
              </a:rPr>
              <a:t>✅ Tylko podczas płatności w </a:t>
            </a:r>
            <a:r>
              <a:rPr kumimoji="0" lang="uk-UA" altLang="uk-UA" sz="2800" b="1" i="0" u="none" strike="noStrike" cap="none" normalizeH="0" baseline="0">
                <a:ln>
                  <a:noFill/>
                </a:ln>
                <a:solidFill>
                  <a:schemeClr val="tx1"/>
                </a:solidFill>
                <a:effectLst/>
                <a:latin typeface="Arial" panose="020B0604020202020204" pitchFamily="34" charset="0"/>
              </a:rPr>
              <a:t>zaufanym sklepie online</a:t>
            </a:r>
            <a:br>
              <a:rPr kumimoji="0" lang="uk-UA" altLang="uk-UA" sz="2800" b="0" i="0" u="none" strike="noStrike" cap="none" normalizeH="0" baseline="0">
                <a:ln>
                  <a:noFill/>
                </a:ln>
                <a:solidFill>
                  <a:schemeClr val="tx1"/>
                </a:solidFill>
                <a:effectLst/>
                <a:latin typeface="Arial" panose="020B0604020202020204" pitchFamily="34" charset="0"/>
              </a:rPr>
            </a:br>
            <a:r>
              <a:rPr kumimoji="0" lang="uk-UA" altLang="uk-UA" sz="2800" b="0" i="0" u="none" strike="noStrike" cap="none" normalizeH="0" baseline="0">
                <a:ln>
                  <a:noFill/>
                </a:ln>
                <a:solidFill>
                  <a:schemeClr val="tx1"/>
                </a:solidFill>
                <a:effectLst/>
                <a:latin typeface="Arial" panose="020B0604020202020204" pitchFamily="34" charset="0"/>
              </a:rPr>
              <a:t>✅ Na </a:t>
            </a:r>
            <a:r>
              <a:rPr kumimoji="0" lang="uk-UA" altLang="uk-UA" sz="2800" b="1" i="0" u="none" strike="noStrike" cap="none" normalizeH="0" baseline="0">
                <a:ln>
                  <a:noFill/>
                </a:ln>
                <a:solidFill>
                  <a:schemeClr val="tx1"/>
                </a:solidFill>
                <a:effectLst/>
                <a:latin typeface="Arial" panose="020B0604020202020204" pitchFamily="34" charset="0"/>
              </a:rPr>
              <a:t>bezpiecznej stronie</a:t>
            </a:r>
            <a:r>
              <a:rPr kumimoji="0" lang="uk-UA" altLang="uk-UA" sz="2800" b="0" i="0" u="none" strike="noStrike" cap="none" normalizeH="0" baseline="0">
                <a:ln>
                  <a:noFill/>
                </a:ln>
                <a:solidFill>
                  <a:schemeClr val="tx1"/>
                </a:solidFill>
                <a:effectLst/>
                <a:latin typeface="Arial" panose="020B0604020202020204" pitchFamily="34" charset="0"/>
              </a:rPr>
              <a:t> (adres zaczyna się od </a:t>
            </a:r>
            <a:r>
              <a:rPr kumimoji="0" lang="uk-UA" altLang="uk-UA" sz="2800" b="0" i="0" u="none" strike="noStrike" cap="none" normalizeH="0" baseline="0">
                <a:ln>
                  <a:noFill/>
                </a:ln>
                <a:solidFill>
                  <a:schemeClr val="tx1"/>
                </a:solidFill>
                <a:effectLst/>
                <a:latin typeface="Arial Unicode MS"/>
              </a:rPr>
              <a:t>https://</a:t>
            </a:r>
            <a:r>
              <a:rPr kumimoji="0" lang="uk-UA" altLang="uk-UA" sz="2800" b="0" i="0" u="none" strike="noStrike" cap="none" normalizeH="0" baseline="0">
                <a:ln>
                  <a:noFill/>
                </a:ln>
                <a:solidFill>
                  <a:schemeClr val="tx1"/>
                </a:solidFill>
                <a:effectLst/>
              </a:rPr>
              <a:t>)</a:t>
            </a:r>
            <a:br>
              <a:rPr kumimoji="0" lang="uk-UA" altLang="uk-UA" sz="2800" b="0" i="0" u="none" strike="noStrike" cap="none" normalizeH="0" baseline="0">
                <a:ln>
                  <a:noFill/>
                </a:ln>
                <a:solidFill>
                  <a:schemeClr val="tx1"/>
                </a:solidFill>
                <a:effectLst/>
              </a:rPr>
            </a:br>
            <a:r>
              <a:rPr kumimoji="0" lang="uk-UA" altLang="uk-UA" sz="2800" b="0" i="0" u="none" strike="noStrike" cap="none" normalizeH="0" baseline="0">
                <a:ln>
                  <a:noFill/>
                </a:ln>
                <a:solidFill>
                  <a:schemeClr val="tx1"/>
                </a:solidFill>
                <a:effectLst/>
              </a:rPr>
              <a:t>✅ Nigdy przez SMS, e-mail, czat, ani telefon!</a:t>
            </a:r>
            <a:endParaRPr kumimoji="0" lang="uk-UA" altLang="uk-UA" sz="2800" b="0" i="0" u="none" strike="noStrike" cap="none" normalizeH="0" baseline="0">
              <a:ln>
                <a:noFill/>
              </a:ln>
              <a:solidFill>
                <a:schemeClr val="tx1"/>
              </a:solidFill>
              <a:effectLst/>
              <a:latin typeface="Arial" panose="020B0604020202020204" pitchFamily="34" charset="0"/>
            </a:endParaRPr>
          </a:p>
        </p:txBody>
      </p:sp>
      <p:sp>
        <p:nvSpPr>
          <p:cNvPr id="4" name="TextBox 3">
            <a:extLst>
              <a:ext uri="{FF2B5EF4-FFF2-40B4-BE49-F238E27FC236}">
                <a16:creationId xmlns:a16="http://schemas.microsoft.com/office/drawing/2014/main" id="{828E3383-DD2C-36B1-DAD1-5A59115C1978}"/>
              </a:ext>
            </a:extLst>
          </p:cNvPr>
          <p:cNvSpPr txBox="1"/>
          <p:nvPr/>
        </p:nvSpPr>
        <p:spPr>
          <a:xfrm>
            <a:off x="2903837" y="3538497"/>
            <a:ext cx="9181070" cy="2677656"/>
          </a:xfrm>
          <a:prstGeom prst="rect">
            <a:avLst/>
          </a:prstGeom>
          <a:noFill/>
        </p:spPr>
        <p:txBody>
          <a:bodyPr wrap="square">
            <a:spAutoFit/>
          </a:bodyPr>
          <a:lstStyle/>
          <a:p>
            <a:pPr>
              <a:buNone/>
            </a:pPr>
            <a:r>
              <a:rPr lang="pl-PL" sz="2800" b="1">
                <a:latin typeface="Arial" panose="020B0604020202020204" pitchFamily="34" charset="0"/>
                <a:cs typeface="Arial" panose="020B0604020202020204" pitchFamily="34" charset="0"/>
              </a:rPr>
              <a:t>🔒 </a:t>
            </a:r>
            <a:r>
              <a:rPr lang="pl-PL" sz="2800" b="1">
                <a:solidFill>
                  <a:srgbClr val="C00000"/>
                </a:solidFill>
                <a:latin typeface="Arial" panose="020B0604020202020204" pitchFamily="34" charset="0"/>
                <a:cs typeface="Arial" panose="020B0604020202020204" pitchFamily="34" charset="0"/>
              </a:rPr>
              <a:t>Jak chronić swój kod CVV?</a:t>
            </a:r>
          </a:p>
          <a:p>
            <a:r>
              <a:rPr lang="pl-PL" sz="2800">
                <a:latin typeface="Arial" panose="020B0604020202020204" pitchFamily="34" charset="0"/>
                <a:cs typeface="Arial" panose="020B0604020202020204" pitchFamily="34" charset="0"/>
              </a:rPr>
              <a:t>✅ Nie zapisuj go w telefonie ani na kartce</a:t>
            </a:r>
            <a:br>
              <a:rPr lang="pl-PL" sz="2800">
                <a:latin typeface="Arial" panose="020B0604020202020204" pitchFamily="34" charset="0"/>
                <a:cs typeface="Arial" panose="020B0604020202020204" pitchFamily="34" charset="0"/>
              </a:rPr>
            </a:br>
            <a:r>
              <a:rPr lang="pl-PL" sz="2800">
                <a:latin typeface="Arial" panose="020B0604020202020204" pitchFamily="34" charset="0"/>
                <a:cs typeface="Arial" panose="020B0604020202020204" pitchFamily="34" charset="0"/>
              </a:rPr>
              <a:t>✅ Nie podawaj nikomu – nawet jeśli „dzwoni z banku”</a:t>
            </a:r>
            <a:br>
              <a:rPr lang="pl-PL" sz="2800">
                <a:latin typeface="Arial" panose="020B0604020202020204" pitchFamily="34" charset="0"/>
                <a:cs typeface="Arial" panose="020B0604020202020204" pitchFamily="34" charset="0"/>
              </a:rPr>
            </a:br>
            <a:r>
              <a:rPr lang="pl-PL" sz="2800">
                <a:latin typeface="Arial" panose="020B0604020202020204" pitchFamily="34" charset="0"/>
                <a:cs typeface="Arial" panose="020B0604020202020204" pitchFamily="34" charset="0"/>
              </a:rPr>
              <a:t>✅ Nie udostępniaj zdjęcia karty (ani przodu, ani tyłu)</a:t>
            </a:r>
            <a:br>
              <a:rPr lang="pl-PL" sz="2800">
                <a:latin typeface="Arial" panose="020B0604020202020204" pitchFamily="34" charset="0"/>
                <a:cs typeface="Arial" panose="020B0604020202020204" pitchFamily="34" charset="0"/>
              </a:rPr>
            </a:br>
            <a:r>
              <a:rPr lang="pl-PL" sz="2800">
                <a:latin typeface="Arial" panose="020B0604020202020204" pitchFamily="34" charset="0"/>
                <a:cs typeface="Arial" panose="020B0604020202020204" pitchFamily="34" charset="0"/>
              </a:rPr>
              <a:t>✅ Używaj </a:t>
            </a:r>
            <a:r>
              <a:rPr lang="pl-PL" sz="2800" b="1">
                <a:latin typeface="Arial" panose="020B0604020202020204" pitchFamily="34" charset="0"/>
                <a:cs typeface="Arial" panose="020B0604020202020204" pitchFamily="34" charset="0"/>
              </a:rPr>
              <a:t>dwustopniowego potwierdzenia płatności</a:t>
            </a:r>
          </a:p>
          <a:p>
            <a:r>
              <a:rPr lang="pl-PL" sz="2800" b="1">
                <a:latin typeface="Arial" panose="020B0604020202020204" pitchFamily="34" charset="0"/>
                <a:cs typeface="Arial" panose="020B0604020202020204" pitchFamily="34" charset="0"/>
              </a:rPr>
              <a:t>    </a:t>
            </a:r>
            <a:r>
              <a:rPr lang="pl-PL" sz="2800">
                <a:latin typeface="Arial" panose="020B0604020202020204" pitchFamily="34" charset="0"/>
                <a:cs typeface="Arial" panose="020B0604020202020204" pitchFamily="34" charset="0"/>
              </a:rPr>
              <a:t>  (np. SMS z kodem z banku)</a:t>
            </a:r>
          </a:p>
        </p:txBody>
      </p:sp>
      <p:sp>
        <p:nvSpPr>
          <p:cNvPr id="6" name="TextBox 5">
            <a:extLst>
              <a:ext uri="{FF2B5EF4-FFF2-40B4-BE49-F238E27FC236}">
                <a16:creationId xmlns:a16="http://schemas.microsoft.com/office/drawing/2014/main" id="{BF1C911E-528D-4C8D-3611-E148190BE95F}"/>
              </a:ext>
            </a:extLst>
          </p:cNvPr>
          <p:cNvSpPr txBox="1"/>
          <p:nvPr/>
        </p:nvSpPr>
        <p:spPr>
          <a:xfrm>
            <a:off x="333633" y="7002222"/>
            <a:ext cx="14395620" cy="646331"/>
          </a:xfrm>
          <a:prstGeom prst="rect">
            <a:avLst/>
          </a:prstGeom>
          <a:noFill/>
        </p:spPr>
        <p:txBody>
          <a:bodyPr wrap="square">
            <a:spAutoFit/>
          </a:bodyPr>
          <a:lstStyle/>
          <a:p>
            <a:r>
              <a:rPr lang="pl-PL" sz="3600">
                <a:solidFill>
                  <a:schemeClr val="accent6">
                    <a:lumMod val="75000"/>
                  </a:schemeClr>
                </a:solidFill>
              </a:rPr>
              <a:t>💡 </a:t>
            </a:r>
            <a:r>
              <a:rPr lang="pl-PL" sz="3600">
                <a:solidFill>
                  <a:srgbClr val="C00000"/>
                </a:solidFill>
              </a:rPr>
              <a:t>Wskazówka: </a:t>
            </a:r>
            <a:r>
              <a:rPr lang="pl-PL" sz="3600" b="1">
                <a:solidFill>
                  <a:schemeClr val="accent6">
                    <a:lumMod val="75000"/>
                  </a:schemeClr>
                </a:solidFill>
              </a:rPr>
              <a:t>Google Pay i Apple Pay nie udostępniają CVV sklepowi</a:t>
            </a:r>
            <a:r>
              <a:rPr lang="pl-PL" sz="3600">
                <a:solidFill>
                  <a:schemeClr val="accent6">
                    <a:lumMod val="75000"/>
                  </a:schemeClr>
                </a:solidFill>
              </a:rPr>
              <a:t> </a:t>
            </a:r>
            <a:endParaRPr lang="uk-UA" sz="3600">
              <a:solidFill>
                <a:schemeClr val="accent6">
                  <a:lumMod val="75000"/>
                </a:schemeClr>
              </a:solidFill>
            </a:endParaRPr>
          </a:p>
        </p:txBody>
      </p:sp>
      <p:pic>
        <p:nvPicPr>
          <p:cNvPr id="3" name="Picture 2" descr="A blue flag with yellow stars&#10;&#10;Description automatically generated">
            <a:extLst>
              <a:ext uri="{FF2B5EF4-FFF2-40B4-BE49-F238E27FC236}">
                <a16:creationId xmlns:a16="http://schemas.microsoft.com/office/drawing/2014/main" id="{F3A6A779-4527-66D9-D3AB-1EA9312F5BA9}"/>
              </a:ext>
            </a:extLst>
          </p:cNvPr>
          <p:cNvPicPr>
            <a:picLocks noChangeAspect="1"/>
          </p:cNvPicPr>
          <p:nvPr/>
        </p:nvPicPr>
        <p:blipFill>
          <a:blip r:embed="rId2"/>
          <a:stretch>
            <a:fillRect/>
          </a:stretch>
        </p:blipFill>
        <p:spPr>
          <a:xfrm>
            <a:off x="11105771" y="79328"/>
            <a:ext cx="1764018" cy="1787280"/>
          </a:xfrm>
          <a:prstGeom prst="rect">
            <a:avLst/>
          </a:prstGeom>
        </p:spPr>
      </p:pic>
      <p:pic>
        <p:nvPicPr>
          <p:cNvPr id="5" name="Picture 17">
            <a:extLst>
              <a:ext uri="{FF2B5EF4-FFF2-40B4-BE49-F238E27FC236}">
                <a16:creationId xmlns:a16="http://schemas.microsoft.com/office/drawing/2014/main" id="{3BB188FF-444C-E3A5-5CB4-9DEAAEA4CFB1}"/>
              </a:ext>
            </a:extLst>
          </p:cNvPr>
          <p:cNvPicPr>
            <a:picLocks noChangeAspect="1"/>
          </p:cNvPicPr>
          <p:nvPr/>
        </p:nvPicPr>
        <p:blipFill>
          <a:blip r:embed="rId3"/>
          <a:stretch>
            <a:fillRect/>
          </a:stretch>
        </p:blipFill>
        <p:spPr>
          <a:xfrm>
            <a:off x="13024607" y="381351"/>
            <a:ext cx="1269162" cy="729768"/>
          </a:xfrm>
          <a:prstGeom prst="rect">
            <a:avLst/>
          </a:prstGeom>
        </p:spPr>
      </p:pic>
    </p:spTree>
    <p:extLst>
      <p:ext uri="{BB962C8B-B14F-4D97-AF65-F5344CB8AC3E}">
        <p14:creationId xmlns:p14="http://schemas.microsoft.com/office/powerpoint/2010/main" val="38914982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345C6D9-1061-7420-5F7A-3D7C792C22D8}"/>
              </a:ext>
            </a:extLst>
          </p:cNvPr>
          <p:cNvSpPr txBox="1"/>
          <p:nvPr/>
        </p:nvSpPr>
        <p:spPr>
          <a:xfrm>
            <a:off x="2758768" y="564732"/>
            <a:ext cx="11084011" cy="769441"/>
          </a:xfrm>
          <a:prstGeom prst="rect">
            <a:avLst/>
          </a:prstGeom>
          <a:noFill/>
        </p:spPr>
        <p:txBody>
          <a:bodyPr wrap="square">
            <a:spAutoFit/>
          </a:bodyPr>
          <a:lstStyle/>
          <a:p>
            <a:pPr>
              <a:buNone/>
            </a:pPr>
            <a:r>
              <a:rPr lang="uk-UA" sz="4400" b="1">
                <a:solidFill>
                  <a:srgbClr val="C00000"/>
                </a:solidFill>
              </a:rPr>
              <a:t>💳 </a:t>
            </a:r>
            <a:r>
              <a:rPr lang="en-US" sz="4400" b="1">
                <a:solidFill>
                  <a:srgbClr val="C00000"/>
                </a:solidFill>
              </a:rPr>
              <a:t>Jak płacić telefonem zbliżeniowo?</a:t>
            </a:r>
          </a:p>
        </p:txBody>
      </p:sp>
      <p:pic>
        <p:nvPicPr>
          <p:cNvPr id="5" name="Picture 4" descr="A screenshot of a computer&#10;&#10;AI-generated content may be incorrect.">
            <a:extLst>
              <a:ext uri="{FF2B5EF4-FFF2-40B4-BE49-F238E27FC236}">
                <a16:creationId xmlns:a16="http://schemas.microsoft.com/office/drawing/2014/main" id="{E5E37020-8CE9-BC4F-76B3-7B79C5185E83}"/>
              </a:ext>
            </a:extLst>
          </p:cNvPr>
          <p:cNvPicPr>
            <a:picLocks noChangeAspect="1"/>
          </p:cNvPicPr>
          <p:nvPr/>
        </p:nvPicPr>
        <p:blipFill>
          <a:blip r:embed="rId2"/>
          <a:stretch>
            <a:fillRect/>
          </a:stretch>
        </p:blipFill>
        <p:spPr>
          <a:xfrm>
            <a:off x="787620" y="2829697"/>
            <a:ext cx="13055159" cy="4436075"/>
          </a:xfrm>
          <a:custGeom>
            <a:avLst/>
            <a:gdLst>
              <a:gd name="connsiteX0" fmla="*/ 0 w 13055159"/>
              <a:gd name="connsiteY0" fmla="*/ 0 h 4436075"/>
              <a:gd name="connsiteX1" fmla="*/ 462865 w 13055159"/>
              <a:gd name="connsiteY1" fmla="*/ 0 h 4436075"/>
              <a:gd name="connsiteX2" fmla="*/ 1056281 w 13055159"/>
              <a:gd name="connsiteY2" fmla="*/ 0 h 4436075"/>
              <a:gd name="connsiteX3" fmla="*/ 1649697 w 13055159"/>
              <a:gd name="connsiteY3" fmla="*/ 0 h 4436075"/>
              <a:gd name="connsiteX4" fmla="*/ 2243114 w 13055159"/>
              <a:gd name="connsiteY4" fmla="*/ 0 h 4436075"/>
              <a:gd name="connsiteX5" fmla="*/ 2705978 w 13055159"/>
              <a:gd name="connsiteY5" fmla="*/ 0 h 4436075"/>
              <a:gd name="connsiteX6" fmla="*/ 3299395 w 13055159"/>
              <a:gd name="connsiteY6" fmla="*/ 0 h 4436075"/>
              <a:gd name="connsiteX7" fmla="*/ 3631708 w 13055159"/>
              <a:gd name="connsiteY7" fmla="*/ 0 h 4436075"/>
              <a:gd name="connsiteX8" fmla="*/ 3964021 w 13055159"/>
              <a:gd name="connsiteY8" fmla="*/ 0 h 4436075"/>
              <a:gd name="connsiteX9" fmla="*/ 4818541 w 13055159"/>
              <a:gd name="connsiteY9" fmla="*/ 0 h 4436075"/>
              <a:gd name="connsiteX10" fmla="*/ 5020302 w 13055159"/>
              <a:gd name="connsiteY10" fmla="*/ 0 h 4436075"/>
              <a:gd name="connsiteX11" fmla="*/ 5222064 w 13055159"/>
              <a:gd name="connsiteY11" fmla="*/ 0 h 4436075"/>
              <a:gd name="connsiteX12" fmla="*/ 5423825 w 13055159"/>
              <a:gd name="connsiteY12" fmla="*/ 0 h 4436075"/>
              <a:gd name="connsiteX13" fmla="*/ 6147793 w 13055159"/>
              <a:gd name="connsiteY13" fmla="*/ 0 h 4436075"/>
              <a:gd name="connsiteX14" fmla="*/ 6610658 w 13055159"/>
              <a:gd name="connsiteY14" fmla="*/ 0 h 4436075"/>
              <a:gd name="connsiteX15" fmla="*/ 6812419 w 13055159"/>
              <a:gd name="connsiteY15" fmla="*/ 0 h 4436075"/>
              <a:gd name="connsiteX16" fmla="*/ 7536387 w 13055159"/>
              <a:gd name="connsiteY16" fmla="*/ 0 h 4436075"/>
              <a:gd name="connsiteX17" fmla="*/ 7738149 w 13055159"/>
              <a:gd name="connsiteY17" fmla="*/ 0 h 4436075"/>
              <a:gd name="connsiteX18" fmla="*/ 8070462 w 13055159"/>
              <a:gd name="connsiteY18" fmla="*/ 0 h 4436075"/>
              <a:gd name="connsiteX19" fmla="*/ 8533327 w 13055159"/>
              <a:gd name="connsiteY19" fmla="*/ 0 h 4436075"/>
              <a:gd name="connsiteX20" fmla="*/ 9387846 w 13055159"/>
              <a:gd name="connsiteY20" fmla="*/ 0 h 4436075"/>
              <a:gd name="connsiteX21" fmla="*/ 9589608 w 13055159"/>
              <a:gd name="connsiteY21" fmla="*/ 0 h 4436075"/>
              <a:gd name="connsiteX22" fmla="*/ 10052472 w 13055159"/>
              <a:gd name="connsiteY22" fmla="*/ 0 h 4436075"/>
              <a:gd name="connsiteX23" fmla="*/ 10776440 w 13055159"/>
              <a:gd name="connsiteY23" fmla="*/ 0 h 4436075"/>
              <a:gd name="connsiteX24" fmla="*/ 11630960 w 13055159"/>
              <a:gd name="connsiteY24" fmla="*/ 0 h 4436075"/>
              <a:gd name="connsiteX25" fmla="*/ 11963273 w 13055159"/>
              <a:gd name="connsiteY25" fmla="*/ 0 h 4436075"/>
              <a:gd name="connsiteX26" fmla="*/ 13055159 w 13055159"/>
              <a:gd name="connsiteY26" fmla="*/ 0 h 4436075"/>
              <a:gd name="connsiteX27" fmla="*/ 13055159 w 13055159"/>
              <a:gd name="connsiteY27" fmla="*/ 554509 h 4436075"/>
              <a:gd name="connsiteX28" fmla="*/ 13055159 w 13055159"/>
              <a:gd name="connsiteY28" fmla="*/ 1109019 h 4436075"/>
              <a:gd name="connsiteX29" fmla="*/ 13055159 w 13055159"/>
              <a:gd name="connsiteY29" fmla="*/ 1752250 h 4436075"/>
              <a:gd name="connsiteX30" fmla="*/ 13055159 w 13055159"/>
              <a:gd name="connsiteY30" fmla="*/ 2395481 h 4436075"/>
              <a:gd name="connsiteX31" fmla="*/ 13055159 w 13055159"/>
              <a:gd name="connsiteY31" fmla="*/ 2949990 h 4436075"/>
              <a:gd name="connsiteX32" fmla="*/ 13055159 w 13055159"/>
              <a:gd name="connsiteY32" fmla="*/ 3371417 h 4436075"/>
              <a:gd name="connsiteX33" fmla="*/ 13055159 w 13055159"/>
              <a:gd name="connsiteY33" fmla="*/ 3925926 h 4436075"/>
              <a:gd name="connsiteX34" fmla="*/ 13055159 w 13055159"/>
              <a:gd name="connsiteY34" fmla="*/ 4436075 h 4436075"/>
              <a:gd name="connsiteX35" fmla="*/ 12200640 w 13055159"/>
              <a:gd name="connsiteY35" fmla="*/ 4436075 h 4436075"/>
              <a:gd name="connsiteX36" fmla="*/ 11737775 w 13055159"/>
              <a:gd name="connsiteY36" fmla="*/ 4436075 h 4436075"/>
              <a:gd name="connsiteX37" fmla="*/ 11144358 w 13055159"/>
              <a:gd name="connsiteY37" fmla="*/ 4436075 h 4436075"/>
              <a:gd name="connsiteX38" fmla="*/ 10942597 w 13055159"/>
              <a:gd name="connsiteY38" fmla="*/ 4436075 h 4436075"/>
              <a:gd name="connsiteX39" fmla="*/ 10479732 w 13055159"/>
              <a:gd name="connsiteY39" fmla="*/ 4436075 h 4436075"/>
              <a:gd name="connsiteX40" fmla="*/ 9625213 w 13055159"/>
              <a:gd name="connsiteY40" fmla="*/ 4436075 h 4436075"/>
              <a:gd name="connsiteX41" fmla="*/ 8770693 w 13055159"/>
              <a:gd name="connsiteY41" fmla="*/ 4436075 h 4436075"/>
              <a:gd name="connsiteX42" fmla="*/ 8307828 w 13055159"/>
              <a:gd name="connsiteY42" fmla="*/ 4436075 h 4436075"/>
              <a:gd name="connsiteX43" fmla="*/ 7714412 w 13055159"/>
              <a:gd name="connsiteY43" fmla="*/ 4436075 h 4436075"/>
              <a:gd name="connsiteX44" fmla="*/ 6990444 w 13055159"/>
              <a:gd name="connsiteY44" fmla="*/ 4436075 h 4436075"/>
              <a:gd name="connsiteX45" fmla="*/ 6266476 w 13055159"/>
              <a:gd name="connsiteY45" fmla="*/ 4436075 h 4436075"/>
              <a:gd name="connsiteX46" fmla="*/ 6064715 w 13055159"/>
              <a:gd name="connsiteY46" fmla="*/ 4436075 h 4436075"/>
              <a:gd name="connsiteX47" fmla="*/ 5862953 w 13055159"/>
              <a:gd name="connsiteY47" fmla="*/ 4436075 h 4436075"/>
              <a:gd name="connsiteX48" fmla="*/ 5400088 w 13055159"/>
              <a:gd name="connsiteY48" fmla="*/ 4436075 h 4436075"/>
              <a:gd name="connsiteX49" fmla="*/ 5067775 w 13055159"/>
              <a:gd name="connsiteY49" fmla="*/ 4436075 h 4436075"/>
              <a:gd name="connsiteX50" fmla="*/ 4735462 w 13055159"/>
              <a:gd name="connsiteY50" fmla="*/ 4436075 h 4436075"/>
              <a:gd name="connsiteX51" fmla="*/ 4533701 w 13055159"/>
              <a:gd name="connsiteY51" fmla="*/ 4436075 h 4436075"/>
              <a:gd name="connsiteX52" fmla="*/ 3940284 w 13055159"/>
              <a:gd name="connsiteY52" fmla="*/ 4436075 h 4436075"/>
              <a:gd name="connsiteX53" fmla="*/ 3607971 w 13055159"/>
              <a:gd name="connsiteY53" fmla="*/ 4436075 h 4436075"/>
              <a:gd name="connsiteX54" fmla="*/ 3145106 w 13055159"/>
              <a:gd name="connsiteY54" fmla="*/ 4436075 h 4436075"/>
              <a:gd name="connsiteX55" fmla="*/ 2421139 w 13055159"/>
              <a:gd name="connsiteY55" fmla="*/ 4436075 h 4436075"/>
              <a:gd name="connsiteX56" fmla="*/ 1958274 w 13055159"/>
              <a:gd name="connsiteY56" fmla="*/ 4436075 h 4436075"/>
              <a:gd name="connsiteX57" fmla="*/ 1364858 w 13055159"/>
              <a:gd name="connsiteY57" fmla="*/ 4436075 h 4436075"/>
              <a:gd name="connsiteX58" fmla="*/ 901993 w 13055159"/>
              <a:gd name="connsiteY58" fmla="*/ 4436075 h 4436075"/>
              <a:gd name="connsiteX59" fmla="*/ 0 w 13055159"/>
              <a:gd name="connsiteY59" fmla="*/ 4436075 h 4436075"/>
              <a:gd name="connsiteX60" fmla="*/ 0 w 13055159"/>
              <a:gd name="connsiteY60" fmla="*/ 3837205 h 4436075"/>
              <a:gd name="connsiteX61" fmla="*/ 0 w 13055159"/>
              <a:gd name="connsiteY61" fmla="*/ 3415778 h 4436075"/>
              <a:gd name="connsiteX62" fmla="*/ 0 w 13055159"/>
              <a:gd name="connsiteY62" fmla="*/ 2994351 h 4436075"/>
              <a:gd name="connsiteX63" fmla="*/ 0 w 13055159"/>
              <a:gd name="connsiteY63" fmla="*/ 2528563 h 4436075"/>
              <a:gd name="connsiteX64" fmla="*/ 0 w 13055159"/>
              <a:gd name="connsiteY64" fmla="*/ 2018414 h 4436075"/>
              <a:gd name="connsiteX65" fmla="*/ 0 w 13055159"/>
              <a:gd name="connsiteY65" fmla="*/ 1552626 h 4436075"/>
              <a:gd name="connsiteX66" fmla="*/ 0 w 13055159"/>
              <a:gd name="connsiteY66" fmla="*/ 953756 h 4436075"/>
              <a:gd name="connsiteX67" fmla="*/ 0 w 13055159"/>
              <a:gd name="connsiteY67" fmla="*/ 0 h 4436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3055159" h="4436075" fill="none" extrusionOk="0">
                <a:moveTo>
                  <a:pt x="0" y="0"/>
                </a:moveTo>
                <a:cubicBezTo>
                  <a:pt x="108227" y="-32777"/>
                  <a:pt x="337561" y="36265"/>
                  <a:pt x="462865" y="0"/>
                </a:cubicBezTo>
                <a:cubicBezTo>
                  <a:pt x="588169" y="-36265"/>
                  <a:pt x="807278" y="28995"/>
                  <a:pt x="1056281" y="0"/>
                </a:cubicBezTo>
                <a:cubicBezTo>
                  <a:pt x="1305284" y="-28995"/>
                  <a:pt x="1413919" y="57265"/>
                  <a:pt x="1649697" y="0"/>
                </a:cubicBezTo>
                <a:cubicBezTo>
                  <a:pt x="1885475" y="-57265"/>
                  <a:pt x="2078082" y="48999"/>
                  <a:pt x="2243114" y="0"/>
                </a:cubicBezTo>
                <a:cubicBezTo>
                  <a:pt x="2408146" y="-48999"/>
                  <a:pt x="2553217" y="43401"/>
                  <a:pt x="2705978" y="0"/>
                </a:cubicBezTo>
                <a:cubicBezTo>
                  <a:pt x="2858739" y="-43401"/>
                  <a:pt x="3083757" y="3353"/>
                  <a:pt x="3299395" y="0"/>
                </a:cubicBezTo>
                <a:cubicBezTo>
                  <a:pt x="3515033" y="-3353"/>
                  <a:pt x="3527592" y="26240"/>
                  <a:pt x="3631708" y="0"/>
                </a:cubicBezTo>
                <a:cubicBezTo>
                  <a:pt x="3735824" y="-26240"/>
                  <a:pt x="3837565" y="20546"/>
                  <a:pt x="3964021" y="0"/>
                </a:cubicBezTo>
                <a:cubicBezTo>
                  <a:pt x="4090477" y="-20546"/>
                  <a:pt x="4459167" y="61472"/>
                  <a:pt x="4818541" y="0"/>
                </a:cubicBezTo>
                <a:cubicBezTo>
                  <a:pt x="5177915" y="-61472"/>
                  <a:pt x="4931048" y="13463"/>
                  <a:pt x="5020302" y="0"/>
                </a:cubicBezTo>
                <a:cubicBezTo>
                  <a:pt x="5109556" y="-13463"/>
                  <a:pt x="5171253" y="8393"/>
                  <a:pt x="5222064" y="0"/>
                </a:cubicBezTo>
                <a:cubicBezTo>
                  <a:pt x="5272875" y="-8393"/>
                  <a:pt x="5338359" y="21514"/>
                  <a:pt x="5423825" y="0"/>
                </a:cubicBezTo>
                <a:cubicBezTo>
                  <a:pt x="5509291" y="-21514"/>
                  <a:pt x="5886951" y="20441"/>
                  <a:pt x="6147793" y="0"/>
                </a:cubicBezTo>
                <a:cubicBezTo>
                  <a:pt x="6408635" y="-20441"/>
                  <a:pt x="6459078" y="33578"/>
                  <a:pt x="6610658" y="0"/>
                </a:cubicBezTo>
                <a:cubicBezTo>
                  <a:pt x="6762239" y="-33578"/>
                  <a:pt x="6746588" y="21766"/>
                  <a:pt x="6812419" y="0"/>
                </a:cubicBezTo>
                <a:cubicBezTo>
                  <a:pt x="6878250" y="-21766"/>
                  <a:pt x="7334264" y="34666"/>
                  <a:pt x="7536387" y="0"/>
                </a:cubicBezTo>
                <a:cubicBezTo>
                  <a:pt x="7738510" y="-34666"/>
                  <a:pt x="7647165" y="10898"/>
                  <a:pt x="7738149" y="0"/>
                </a:cubicBezTo>
                <a:cubicBezTo>
                  <a:pt x="7829133" y="-10898"/>
                  <a:pt x="7962469" y="14119"/>
                  <a:pt x="8070462" y="0"/>
                </a:cubicBezTo>
                <a:cubicBezTo>
                  <a:pt x="8178455" y="-14119"/>
                  <a:pt x="8327766" y="8208"/>
                  <a:pt x="8533327" y="0"/>
                </a:cubicBezTo>
                <a:cubicBezTo>
                  <a:pt x="8738888" y="-8208"/>
                  <a:pt x="9119469" y="56996"/>
                  <a:pt x="9387846" y="0"/>
                </a:cubicBezTo>
                <a:cubicBezTo>
                  <a:pt x="9656223" y="-56996"/>
                  <a:pt x="9531312" y="21373"/>
                  <a:pt x="9589608" y="0"/>
                </a:cubicBezTo>
                <a:cubicBezTo>
                  <a:pt x="9647904" y="-21373"/>
                  <a:pt x="9868972" y="37062"/>
                  <a:pt x="10052472" y="0"/>
                </a:cubicBezTo>
                <a:cubicBezTo>
                  <a:pt x="10235972" y="-37062"/>
                  <a:pt x="10478160" y="78990"/>
                  <a:pt x="10776440" y="0"/>
                </a:cubicBezTo>
                <a:cubicBezTo>
                  <a:pt x="11074720" y="-78990"/>
                  <a:pt x="11320562" y="5515"/>
                  <a:pt x="11630960" y="0"/>
                </a:cubicBezTo>
                <a:cubicBezTo>
                  <a:pt x="11941358" y="-5515"/>
                  <a:pt x="11816049" y="23373"/>
                  <a:pt x="11963273" y="0"/>
                </a:cubicBezTo>
                <a:cubicBezTo>
                  <a:pt x="12110497" y="-23373"/>
                  <a:pt x="12559563" y="563"/>
                  <a:pt x="13055159" y="0"/>
                </a:cubicBezTo>
                <a:cubicBezTo>
                  <a:pt x="13085675" y="126213"/>
                  <a:pt x="12995880" y="406284"/>
                  <a:pt x="13055159" y="554509"/>
                </a:cubicBezTo>
                <a:cubicBezTo>
                  <a:pt x="13114438" y="702734"/>
                  <a:pt x="13036153" y="883011"/>
                  <a:pt x="13055159" y="1109019"/>
                </a:cubicBezTo>
                <a:cubicBezTo>
                  <a:pt x="13074165" y="1335027"/>
                  <a:pt x="12985876" y="1463816"/>
                  <a:pt x="13055159" y="1752250"/>
                </a:cubicBezTo>
                <a:cubicBezTo>
                  <a:pt x="13124442" y="2040684"/>
                  <a:pt x="13053446" y="2076113"/>
                  <a:pt x="13055159" y="2395481"/>
                </a:cubicBezTo>
                <a:cubicBezTo>
                  <a:pt x="13056872" y="2714849"/>
                  <a:pt x="13025457" y="2815018"/>
                  <a:pt x="13055159" y="2949990"/>
                </a:cubicBezTo>
                <a:cubicBezTo>
                  <a:pt x="13084861" y="3084962"/>
                  <a:pt x="13026382" y="3264468"/>
                  <a:pt x="13055159" y="3371417"/>
                </a:cubicBezTo>
                <a:cubicBezTo>
                  <a:pt x="13083936" y="3478366"/>
                  <a:pt x="13022039" y="3739294"/>
                  <a:pt x="13055159" y="3925926"/>
                </a:cubicBezTo>
                <a:cubicBezTo>
                  <a:pt x="13088279" y="4112558"/>
                  <a:pt x="13039657" y="4292367"/>
                  <a:pt x="13055159" y="4436075"/>
                </a:cubicBezTo>
                <a:cubicBezTo>
                  <a:pt x="12788913" y="4507109"/>
                  <a:pt x="12611975" y="4426674"/>
                  <a:pt x="12200640" y="4436075"/>
                </a:cubicBezTo>
                <a:cubicBezTo>
                  <a:pt x="11789305" y="4445476"/>
                  <a:pt x="11923086" y="4386640"/>
                  <a:pt x="11737775" y="4436075"/>
                </a:cubicBezTo>
                <a:cubicBezTo>
                  <a:pt x="11552464" y="4485510"/>
                  <a:pt x="11267536" y="4424037"/>
                  <a:pt x="11144358" y="4436075"/>
                </a:cubicBezTo>
                <a:cubicBezTo>
                  <a:pt x="11021180" y="4448113"/>
                  <a:pt x="10998140" y="4431450"/>
                  <a:pt x="10942597" y="4436075"/>
                </a:cubicBezTo>
                <a:cubicBezTo>
                  <a:pt x="10887054" y="4440700"/>
                  <a:pt x="10687016" y="4433184"/>
                  <a:pt x="10479732" y="4436075"/>
                </a:cubicBezTo>
                <a:cubicBezTo>
                  <a:pt x="10272448" y="4438966"/>
                  <a:pt x="9876245" y="4338213"/>
                  <a:pt x="9625213" y="4436075"/>
                </a:cubicBezTo>
                <a:cubicBezTo>
                  <a:pt x="9374181" y="4533937"/>
                  <a:pt x="8965610" y="4409710"/>
                  <a:pt x="8770693" y="4436075"/>
                </a:cubicBezTo>
                <a:cubicBezTo>
                  <a:pt x="8575776" y="4462440"/>
                  <a:pt x="8516256" y="4388566"/>
                  <a:pt x="8307828" y="4436075"/>
                </a:cubicBezTo>
                <a:cubicBezTo>
                  <a:pt x="8099400" y="4483584"/>
                  <a:pt x="7884750" y="4414196"/>
                  <a:pt x="7714412" y="4436075"/>
                </a:cubicBezTo>
                <a:cubicBezTo>
                  <a:pt x="7544074" y="4457954"/>
                  <a:pt x="7177569" y="4415641"/>
                  <a:pt x="6990444" y="4436075"/>
                </a:cubicBezTo>
                <a:cubicBezTo>
                  <a:pt x="6803319" y="4456509"/>
                  <a:pt x="6595552" y="4432635"/>
                  <a:pt x="6266476" y="4436075"/>
                </a:cubicBezTo>
                <a:cubicBezTo>
                  <a:pt x="5937400" y="4439515"/>
                  <a:pt x="6132219" y="4422180"/>
                  <a:pt x="6064715" y="4436075"/>
                </a:cubicBezTo>
                <a:cubicBezTo>
                  <a:pt x="5997211" y="4449970"/>
                  <a:pt x="5906360" y="4430024"/>
                  <a:pt x="5862953" y="4436075"/>
                </a:cubicBezTo>
                <a:cubicBezTo>
                  <a:pt x="5819546" y="4442126"/>
                  <a:pt x="5544504" y="4393242"/>
                  <a:pt x="5400088" y="4436075"/>
                </a:cubicBezTo>
                <a:cubicBezTo>
                  <a:pt x="5255673" y="4478908"/>
                  <a:pt x="5225458" y="4416904"/>
                  <a:pt x="5067775" y="4436075"/>
                </a:cubicBezTo>
                <a:cubicBezTo>
                  <a:pt x="4910092" y="4455246"/>
                  <a:pt x="4897628" y="4403904"/>
                  <a:pt x="4735462" y="4436075"/>
                </a:cubicBezTo>
                <a:cubicBezTo>
                  <a:pt x="4573296" y="4468246"/>
                  <a:pt x="4616755" y="4427845"/>
                  <a:pt x="4533701" y="4436075"/>
                </a:cubicBezTo>
                <a:cubicBezTo>
                  <a:pt x="4450647" y="4444305"/>
                  <a:pt x="4215586" y="4365811"/>
                  <a:pt x="3940284" y="4436075"/>
                </a:cubicBezTo>
                <a:cubicBezTo>
                  <a:pt x="3664982" y="4506339"/>
                  <a:pt x="3763049" y="4420657"/>
                  <a:pt x="3607971" y="4436075"/>
                </a:cubicBezTo>
                <a:cubicBezTo>
                  <a:pt x="3452893" y="4451493"/>
                  <a:pt x="3251611" y="4426299"/>
                  <a:pt x="3145106" y="4436075"/>
                </a:cubicBezTo>
                <a:cubicBezTo>
                  <a:pt x="3038601" y="4445851"/>
                  <a:pt x="2654815" y="4425162"/>
                  <a:pt x="2421139" y="4436075"/>
                </a:cubicBezTo>
                <a:cubicBezTo>
                  <a:pt x="2187463" y="4446988"/>
                  <a:pt x="2165515" y="4428938"/>
                  <a:pt x="1958274" y="4436075"/>
                </a:cubicBezTo>
                <a:cubicBezTo>
                  <a:pt x="1751033" y="4443212"/>
                  <a:pt x="1652284" y="4410423"/>
                  <a:pt x="1364858" y="4436075"/>
                </a:cubicBezTo>
                <a:cubicBezTo>
                  <a:pt x="1077432" y="4461727"/>
                  <a:pt x="1088892" y="4431464"/>
                  <a:pt x="901993" y="4436075"/>
                </a:cubicBezTo>
                <a:cubicBezTo>
                  <a:pt x="715094" y="4440686"/>
                  <a:pt x="183025" y="4428595"/>
                  <a:pt x="0" y="4436075"/>
                </a:cubicBezTo>
                <a:cubicBezTo>
                  <a:pt x="-20855" y="4136902"/>
                  <a:pt x="43248" y="4076020"/>
                  <a:pt x="0" y="3837205"/>
                </a:cubicBezTo>
                <a:cubicBezTo>
                  <a:pt x="-43248" y="3598390"/>
                  <a:pt x="19311" y="3548243"/>
                  <a:pt x="0" y="3415778"/>
                </a:cubicBezTo>
                <a:cubicBezTo>
                  <a:pt x="-19311" y="3283313"/>
                  <a:pt x="49344" y="3182485"/>
                  <a:pt x="0" y="2994351"/>
                </a:cubicBezTo>
                <a:cubicBezTo>
                  <a:pt x="-49344" y="2806217"/>
                  <a:pt x="53296" y="2757864"/>
                  <a:pt x="0" y="2528563"/>
                </a:cubicBezTo>
                <a:cubicBezTo>
                  <a:pt x="-53296" y="2299262"/>
                  <a:pt x="15652" y="2251168"/>
                  <a:pt x="0" y="2018414"/>
                </a:cubicBezTo>
                <a:cubicBezTo>
                  <a:pt x="-15652" y="1785660"/>
                  <a:pt x="15629" y="1695848"/>
                  <a:pt x="0" y="1552626"/>
                </a:cubicBezTo>
                <a:cubicBezTo>
                  <a:pt x="-15629" y="1409404"/>
                  <a:pt x="63757" y="1083577"/>
                  <a:pt x="0" y="953756"/>
                </a:cubicBezTo>
                <a:cubicBezTo>
                  <a:pt x="-63757" y="823935"/>
                  <a:pt x="74013" y="364603"/>
                  <a:pt x="0" y="0"/>
                </a:cubicBezTo>
                <a:close/>
              </a:path>
              <a:path w="13055159" h="4436075" stroke="0" extrusionOk="0">
                <a:moveTo>
                  <a:pt x="0" y="0"/>
                </a:moveTo>
                <a:cubicBezTo>
                  <a:pt x="170356" y="-47362"/>
                  <a:pt x="235079" y="30"/>
                  <a:pt x="462865" y="0"/>
                </a:cubicBezTo>
                <a:cubicBezTo>
                  <a:pt x="690652" y="-30"/>
                  <a:pt x="699268" y="32804"/>
                  <a:pt x="795178" y="0"/>
                </a:cubicBezTo>
                <a:cubicBezTo>
                  <a:pt x="891088" y="-32804"/>
                  <a:pt x="1094073" y="18550"/>
                  <a:pt x="1258043" y="0"/>
                </a:cubicBezTo>
                <a:cubicBezTo>
                  <a:pt x="1422013" y="-18550"/>
                  <a:pt x="1692981" y="7931"/>
                  <a:pt x="2112562" y="0"/>
                </a:cubicBezTo>
                <a:cubicBezTo>
                  <a:pt x="2532143" y="-7931"/>
                  <a:pt x="2782424" y="63524"/>
                  <a:pt x="2967082" y="0"/>
                </a:cubicBezTo>
                <a:cubicBezTo>
                  <a:pt x="3151740" y="-63524"/>
                  <a:pt x="3141609" y="22432"/>
                  <a:pt x="3299395" y="0"/>
                </a:cubicBezTo>
                <a:cubicBezTo>
                  <a:pt x="3457181" y="-22432"/>
                  <a:pt x="3688565" y="29857"/>
                  <a:pt x="4023363" y="0"/>
                </a:cubicBezTo>
                <a:cubicBezTo>
                  <a:pt x="4358161" y="-29857"/>
                  <a:pt x="4166912" y="1748"/>
                  <a:pt x="4225124" y="0"/>
                </a:cubicBezTo>
                <a:cubicBezTo>
                  <a:pt x="4283336" y="-1748"/>
                  <a:pt x="4570205" y="1169"/>
                  <a:pt x="4818541" y="0"/>
                </a:cubicBezTo>
                <a:cubicBezTo>
                  <a:pt x="5066877" y="-1169"/>
                  <a:pt x="4972693" y="14772"/>
                  <a:pt x="5020302" y="0"/>
                </a:cubicBezTo>
                <a:cubicBezTo>
                  <a:pt x="5067911" y="-14772"/>
                  <a:pt x="5379055" y="26182"/>
                  <a:pt x="5483167" y="0"/>
                </a:cubicBezTo>
                <a:cubicBezTo>
                  <a:pt x="5587279" y="-26182"/>
                  <a:pt x="6030780" y="40575"/>
                  <a:pt x="6207135" y="0"/>
                </a:cubicBezTo>
                <a:cubicBezTo>
                  <a:pt x="6383490" y="-40575"/>
                  <a:pt x="6383828" y="6144"/>
                  <a:pt x="6539448" y="0"/>
                </a:cubicBezTo>
                <a:cubicBezTo>
                  <a:pt x="6695068" y="-6144"/>
                  <a:pt x="6953703" y="64447"/>
                  <a:pt x="7132864" y="0"/>
                </a:cubicBezTo>
                <a:cubicBezTo>
                  <a:pt x="7312025" y="-64447"/>
                  <a:pt x="7800056" y="95406"/>
                  <a:pt x="7987384" y="0"/>
                </a:cubicBezTo>
                <a:cubicBezTo>
                  <a:pt x="8174712" y="-95406"/>
                  <a:pt x="8367366" y="18295"/>
                  <a:pt x="8580800" y="0"/>
                </a:cubicBezTo>
                <a:cubicBezTo>
                  <a:pt x="8794234" y="-18295"/>
                  <a:pt x="8693088" y="13705"/>
                  <a:pt x="8782562" y="0"/>
                </a:cubicBezTo>
                <a:cubicBezTo>
                  <a:pt x="8872036" y="-13705"/>
                  <a:pt x="8941977" y="18612"/>
                  <a:pt x="8984323" y="0"/>
                </a:cubicBezTo>
                <a:cubicBezTo>
                  <a:pt x="9026669" y="-18612"/>
                  <a:pt x="9126149" y="19156"/>
                  <a:pt x="9186085" y="0"/>
                </a:cubicBezTo>
                <a:cubicBezTo>
                  <a:pt x="9246021" y="-19156"/>
                  <a:pt x="9623302" y="26643"/>
                  <a:pt x="9779501" y="0"/>
                </a:cubicBezTo>
                <a:cubicBezTo>
                  <a:pt x="9935700" y="-26643"/>
                  <a:pt x="10395441" y="101849"/>
                  <a:pt x="10634020" y="0"/>
                </a:cubicBezTo>
                <a:cubicBezTo>
                  <a:pt x="10872599" y="-101849"/>
                  <a:pt x="10838393" y="39487"/>
                  <a:pt x="10966334" y="0"/>
                </a:cubicBezTo>
                <a:cubicBezTo>
                  <a:pt x="11094275" y="-39487"/>
                  <a:pt x="11649762" y="78627"/>
                  <a:pt x="11820853" y="0"/>
                </a:cubicBezTo>
                <a:cubicBezTo>
                  <a:pt x="11991944" y="-78627"/>
                  <a:pt x="12288484" y="47503"/>
                  <a:pt x="12414269" y="0"/>
                </a:cubicBezTo>
                <a:cubicBezTo>
                  <a:pt x="12540054" y="-47503"/>
                  <a:pt x="12861699" y="29175"/>
                  <a:pt x="13055159" y="0"/>
                </a:cubicBezTo>
                <a:cubicBezTo>
                  <a:pt x="13093606" y="234178"/>
                  <a:pt x="12995566" y="275675"/>
                  <a:pt x="13055159" y="510149"/>
                </a:cubicBezTo>
                <a:cubicBezTo>
                  <a:pt x="13114752" y="744623"/>
                  <a:pt x="13019901" y="793335"/>
                  <a:pt x="13055159" y="975937"/>
                </a:cubicBezTo>
                <a:cubicBezTo>
                  <a:pt x="13090417" y="1158539"/>
                  <a:pt x="12998152" y="1375108"/>
                  <a:pt x="13055159" y="1574807"/>
                </a:cubicBezTo>
                <a:cubicBezTo>
                  <a:pt x="13112166" y="1774506"/>
                  <a:pt x="13037523" y="2017555"/>
                  <a:pt x="13055159" y="2173677"/>
                </a:cubicBezTo>
                <a:cubicBezTo>
                  <a:pt x="13072795" y="2329799"/>
                  <a:pt x="13017487" y="2627349"/>
                  <a:pt x="13055159" y="2816908"/>
                </a:cubicBezTo>
                <a:cubicBezTo>
                  <a:pt x="13092831" y="3006467"/>
                  <a:pt x="13043518" y="3046934"/>
                  <a:pt x="13055159" y="3238335"/>
                </a:cubicBezTo>
                <a:cubicBezTo>
                  <a:pt x="13066800" y="3429736"/>
                  <a:pt x="13009724" y="3579403"/>
                  <a:pt x="13055159" y="3881566"/>
                </a:cubicBezTo>
                <a:cubicBezTo>
                  <a:pt x="13100594" y="4183729"/>
                  <a:pt x="12988980" y="4212139"/>
                  <a:pt x="13055159" y="4436075"/>
                </a:cubicBezTo>
                <a:cubicBezTo>
                  <a:pt x="12972193" y="4439480"/>
                  <a:pt x="12952961" y="4413231"/>
                  <a:pt x="12853397" y="4436075"/>
                </a:cubicBezTo>
                <a:cubicBezTo>
                  <a:pt x="12753833" y="4458919"/>
                  <a:pt x="12257801" y="4404889"/>
                  <a:pt x="11998878" y="4436075"/>
                </a:cubicBezTo>
                <a:cubicBezTo>
                  <a:pt x="11739955" y="4467261"/>
                  <a:pt x="11648430" y="4419214"/>
                  <a:pt x="11536013" y="4436075"/>
                </a:cubicBezTo>
                <a:cubicBezTo>
                  <a:pt x="11423597" y="4452936"/>
                  <a:pt x="11209632" y="4435147"/>
                  <a:pt x="10942597" y="4436075"/>
                </a:cubicBezTo>
                <a:cubicBezTo>
                  <a:pt x="10675562" y="4437003"/>
                  <a:pt x="10321358" y="4398093"/>
                  <a:pt x="10088077" y="4436075"/>
                </a:cubicBezTo>
                <a:cubicBezTo>
                  <a:pt x="9854796" y="4474057"/>
                  <a:pt x="9412393" y="4396337"/>
                  <a:pt x="9233558" y="4436075"/>
                </a:cubicBezTo>
                <a:cubicBezTo>
                  <a:pt x="9054723" y="4475813"/>
                  <a:pt x="8692682" y="4381481"/>
                  <a:pt x="8509590" y="4436075"/>
                </a:cubicBezTo>
                <a:cubicBezTo>
                  <a:pt x="8326498" y="4490669"/>
                  <a:pt x="8274364" y="4391406"/>
                  <a:pt x="8046725" y="4436075"/>
                </a:cubicBezTo>
                <a:cubicBezTo>
                  <a:pt x="7819086" y="4480744"/>
                  <a:pt x="7720845" y="4369033"/>
                  <a:pt x="7453309" y="4436075"/>
                </a:cubicBezTo>
                <a:cubicBezTo>
                  <a:pt x="7185773" y="4503117"/>
                  <a:pt x="7319539" y="4419172"/>
                  <a:pt x="7251547" y="4436075"/>
                </a:cubicBezTo>
                <a:cubicBezTo>
                  <a:pt x="7183555" y="4452978"/>
                  <a:pt x="6992805" y="4394574"/>
                  <a:pt x="6788683" y="4436075"/>
                </a:cubicBezTo>
                <a:cubicBezTo>
                  <a:pt x="6584561" y="4477576"/>
                  <a:pt x="6396695" y="4404232"/>
                  <a:pt x="6064715" y="4436075"/>
                </a:cubicBezTo>
                <a:cubicBezTo>
                  <a:pt x="5732735" y="4467918"/>
                  <a:pt x="5906318" y="4426832"/>
                  <a:pt x="5862953" y="4436075"/>
                </a:cubicBezTo>
                <a:cubicBezTo>
                  <a:pt x="5819588" y="4445318"/>
                  <a:pt x="5619158" y="4429606"/>
                  <a:pt x="5530640" y="4436075"/>
                </a:cubicBezTo>
                <a:cubicBezTo>
                  <a:pt x="5442122" y="4442544"/>
                  <a:pt x="5414055" y="4414266"/>
                  <a:pt x="5328879" y="4436075"/>
                </a:cubicBezTo>
                <a:cubicBezTo>
                  <a:pt x="5243703" y="4457884"/>
                  <a:pt x="5114211" y="4411530"/>
                  <a:pt x="4996565" y="4436075"/>
                </a:cubicBezTo>
                <a:cubicBezTo>
                  <a:pt x="4878919" y="4460620"/>
                  <a:pt x="4668915" y="4381190"/>
                  <a:pt x="4403149" y="4436075"/>
                </a:cubicBezTo>
                <a:cubicBezTo>
                  <a:pt x="4137383" y="4490960"/>
                  <a:pt x="4075288" y="4418683"/>
                  <a:pt x="3809733" y="4436075"/>
                </a:cubicBezTo>
                <a:cubicBezTo>
                  <a:pt x="3544178" y="4453467"/>
                  <a:pt x="3631759" y="4412531"/>
                  <a:pt x="3477420" y="4436075"/>
                </a:cubicBezTo>
                <a:cubicBezTo>
                  <a:pt x="3323081" y="4459619"/>
                  <a:pt x="3075791" y="4380169"/>
                  <a:pt x="2884003" y="4436075"/>
                </a:cubicBezTo>
                <a:cubicBezTo>
                  <a:pt x="2692215" y="4491981"/>
                  <a:pt x="2201469" y="4381187"/>
                  <a:pt x="2029484" y="4436075"/>
                </a:cubicBezTo>
                <a:cubicBezTo>
                  <a:pt x="1857499" y="4490963"/>
                  <a:pt x="1630396" y="4431046"/>
                  <a:pt x="1305516" y="4436075"/>
                </a:cubicBezTo>
                <a:cubicBezTo>
                  <a:pt x="980636" y="4441104"/>
                  <a:pt x="1065992" y="4418925"/>
                  <a:pt x="973203" y="4436075"/>
                </a:cubicBezTo>
                <a:cubicBezTo>
                  <a:pt x="880414" y="4453225"/>
                  <a:pt x="720778" y="4414166"/>
                  <a:pt x="510338" y="4436075"/>
                </a:cubicBezTo>
                <a:cubicBezTo>
                  <a:pt x="299898" y="4457984"/>
                  <a:pt x="154299" y="4413283"/>
                  <a:pt x="0" y="4436075"/>
                </a:cubicBezTo>
                <a:cubicBezTo>
                  <a:pt x="-16736" y="4292768"/>
                  <a:pt x="17641" y="4028265"/>
                  <a:pt x="0" y="3837205"/>
                </a:cubicBezTo>
                <a:cubicBezTo>
                  <a:pt x="-17641" y="3646145"/>
                  <a:pt x="20616" y="3386584"/>
                  <a:pt x="0" y="3238335"/>
                </a:cubicBezTo>
                <a:cubicBezTo>
                  <a:pt x="-20616" y="3090086"/>
                  <a:pt x="54663" y="2960960"/>
                  <a:pt x="0" y="2683825"/>
                </a:cubicBezTo>
                <a:cubicBezTo>
                  <a:pt x="-54663" y="2406690"/>
                  <a:pt x="40474" y="2405052"/>
                  <a:pt x="0" y="2173677"/>
                </a:cubicBezTo>
                <a:cubicBezTo>
                  <a:pt x="-40474" y="1942302"/>
                  <a:pt x="32711" y="1830908"/>
                  <a:pt x="0" y="1619167"/>
                </a:cubicBezTo>
                <a:cubicBezTo>
                  <a:pt x="-32711" y="1407426"/>
                  <a:pt x="17562" y="1199712"/>
                  <a:pt x="0" y="1020297"/>
                </a:cubicBezTo>
                <a:cubicBezTo>
                  <a:pt x="-17562" y="840882"/>
                  <a:pt x="47552" y="728796"/>
                  <a:pt x="0" y="598870"/>
                </a:cubicBezTo>
                <a:cubicBezTo>
                  <a:pt x="-47552" y="468944"/>
                  <a:pt x="54442" y="124630"/>
                  <a:pt x="0" y="0"/>
                </a:cubicBezTo>
                <a:close/>
              </a:path>
            </a:pathLst>
          </a:custGeom>
          <a:ln>
            <a:solidFill>
              <a:schemeClr val="tx1"/>
            </a:solidFill>
            <a:extLst>
              <a:ext uri="{C807C97D-BFC1-408E-A445-0C87EB9F89A2}">
                <ask:lineSketchStyleProps xmlns:ask="http://schemas.microsoft.com/office/drawing/2018/sketchyshapes" sd="1320156336">
                  <a:prstGeom prst="rect">
                    <a:avLst/>
                  </a:prstGeom>
                  <ask:type>
                    <ask:lineSketchScribble/>
                  </ask:type>
                </ask:lineSketchStyleProps>
              </a:ext>
            </a:extLst>
          </a:ln>
        </p:spPr>
      </p:pic>
      <p:sp>
        <p:nvSpPr>
          <p:cNvPr id="7" name="TextBox 6">
            <a:extLst>
              <a:ext uri="{FF2B5EF4-FFF2-40B4-BE49-F238E27FC236}">
                <a16:creationId xmlns:a16="http://schemas.microsoft.com/office/drawing/2014/main" id="{4DC243ED-E468-4B0E-3F63-2F080D14CA74}"/>
              </a:ext>
            </a:extLst>
          </p:cNvPr>
          <p:cNvSpPr txBox="1"/>
          <p:nvPr/>
        </p:nvSpPr>
        <p:spPr>
          <a:xfrm>
            <a:off x="5535827" y="1866554"/>
            <a:ext cx="7315200" cy="523220"/>
          </a:xfrm>
          <a:prstGeom prst="rect">
            <a:avLst/>
          </a:prstGeom>
          <a:noFill/>
        </p:spPr>
        <p:txBody>
          <a:bodyPr wrap="square">
            <a:spAutoFit/>
          </a:bodyPr>
          <a:lstStyle/>
          <a:p>
            <a:r>
              <a:rPr lang="uk-UA" sz="2800"/>
              <a:t>📱 </a:t>
            </a:r>
            <a:r>
              <a:rPr lang="en-US" sz="2800"/>
              <a:t>Co jest potrzebne?</a:t>
            </a:r>
            <a:endParaRPr lang="uk-UA" sz="2800"/>
          </a:p>
        </p:txBody>
      </p:sp>
      <p:pic>
        <p:nvPicPr>
          <p:cNvPr id="2" name="Picture 1" descr="A blue flag with yellow stars&#10;&#10;Description automatically generated">
            <a:extLst>
              <a:ext uri="{FF2B5EF4-FFF2-40B4-BE49-F238E27FC236}">
                <a16:creationId xmlns:a16="http://schemas.microsoft.com/office/drawing/2014/main" id="{A1F3997F-ECFA-24BB-1E04-A087646A3FF0}"/>
              </a:ext>
            </a:extLst>
          </p:cNvPr>
          <p:cNvPicPr>
            <a:picLocks noChangeAspect="1"/>
          </p:cNvPicPr>
          <p:nvPr/>
        </p:nvPicPr>
        <p:blipFill>
          <a:blip r:embed="rId3"/>
          <a:stretch>
            <a:fillRect/>
          </a:stretch>
        </p:blipFill>
        <p:spPr>
          <a:xfrm>
            <a:off x="12488003" y="256939"/>
            <a:ext cx="1764018" cy="1787280"/>
          </a:xfrm>
          <a:prstGeom prst="rect">
            <a:avLst/>
          </a:prstGeom>
        </p:spPr>
      </p:pic>
    </p:spTree>
    <p:extLst>
      <p:ext uri="{BB962C8B-B14F-4D97-AF65-F5344CB8AC3E}">
        <p14:creationId xmlns:p14="http://schemas.microsoft.com/office/powerpoint/2010/main" val="3516725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2C7228-EACB-7739-BE5C-E11DDE1EBBB5}"/>
              </a:ext>
            </a:extLst>
          </p:cNvPr>
          <p:cNvSpPr txBox="1"/>
          <p:nvPr/>
        </p:nvSpPr>
        <p:spPr>
          <a:xfrm>
            <a:off x="1161535" y="1650823"/>
            <a:ext cx="11294076" cy="3970318"/>
          </a:xfrm>
          <a:prstGeom prst="rect">
            <a:avLst/>
          </a:prstGeom>
          <a:noFill/>
        </p:spPr>
        <p:txBody>
          <a:bodyPr wrap="square">
            <a:spAutoFit/>
          </a:bodyPr>
          <a:lstStyle/>
          <a:p>
            <a:pPr>
              <a:buNone/>
            </a:pPr>
            <a:endParaRPr lang="en-US" sz="2800" b="1"/>
          </a:p>
          <a:p>
            <a:pPr>
              <a:buNone/>
            </a:pPr>
            <a:r>
              <a:rPr lang="uk-UA" sz="2800"/>
              <a:t>✅ </a:t>
            </a:r>
            <a:r>
              <a:rPr lang="en-US" sz="2800" b="1"/>
              <a:t>Android (Google Pay):</a:t>
            </a:r>
            <a:endParaRPr lang="en-US" sz="2800"/>
          </a:p>
          <a:p>
            <a:pPr>
              <a:buFont typeface="+mj-lt"/>
              <a:buAutoNum type="arabicPeriod"/>
            </a:pPr>
            <a:r>
              <a:rPr lang="pl-PL" sz="2800"/>
              <a:t> </a:t>
            </a:r>
            <a:r>
              <a:rPr lang="en-US" sz="2800"/>
              <a:t>Odblokuj telefon</a:t>
            </a:r>
          </a:p>
          <a:p>
            <a:pPr>
              <a:buFont typeface="+mj-lt"/>
              <a:buAutoNum type="arabicPeriod"/>
            </a:pPr>
            <a:r>
              <a:rPr lang="pl-PL" sz="2800"/>
              <a:t> </a:t>
            </a:r>
            <a:r>
              <a:rPr lang="en-US" sz="2800"/>
              <a:t>Zbliż go do terminala</a:t>
            </a:r>
          </a:p>
          <a:p>
            <a:pPr>
              <a:buFont typeface="+mj-lt"/>
              <a:buAutoNum type="arabicPeriod"/>
            </a:pPr>
            <a:r>
              <a:rPr lang="pl-PL" sz="2800"/>
              <a:t> </a:t>
            </a:r>
            <a:r>
              <a:rPr lang="en-US" sz="2800"/>
              <a:t>Gotowe – płatność zakończona</a:t>
            </a:r>
            <a:endParaRPr lang="pl-PL" sz="2800"/>
          </a:p>
          <a:p>
            <a:endParaRPr lang="en-US" sz="2800"/>
          </a:p>
          <a:p>
            <a:r>
              <a:rPr lang="uk-UA" sz="2800"/>
              <a:t>✅ </a:t>
            </a:r>
            <a:r>
              <a:rPr lang="en-US" sz="2800" b="1"/>
              <a:t>iPhone (Apple Pay):</a:t>
            </a:r>
            <a:br>
              <a:rPr lang="en-US" sz="2800"/>
            </a:br>
            <a:r>
              <a:rPr lang="en-US" sz="2800"/>
              <a:t>• </a:t>
            </a:r>
            <a:r>
              <a:rPr lang="en-US" sz="2800" b="1"/>
              <a:t>Face ID:</a:t>
            </a:r>
            <a:r>
              <a:rPr lang="en-US" sz="2800"/>
              <a:t> kliknij dwukrotnie przycisk boczny → zeskanuj twarz → zbliż</a:t>
            </a:r>
            <a:br>
              <a:rPr lang="en-US" sz="2800"/>
            </a:br>
            <a:r>
              <a:rPr lang="en-US" sz="2800"/>
              <a:t>• </a:t>
            </a:r>
            <a:r>
              <a:rPr lang="en-US" sz="2800" b="1"/>
              <a:t>Touch ID:</a:t>
            </a:r>
            <a:r>
              <a:rPr lang="en-US" sz="2800"/>
              <a:t> przyłóż palec do przycisku Home → zbliż telefon do terminala</a:t>
            </a:r>
          </a:p>
        </p:txBody>
      </p:sp>
      <p:sp>
        <p:nvSpPr>
          <p:cNvPr id="5" name="TextBox 4">
            <a:extLst>
              <a:ext uri="{FF2B5EF4-FFF2-40B4-BE49-F238E27FC236}">
                <a16:creationId xmlns:a16="http://schemas.microsoft.com/office/drawing/2014/main" id="{22736A1B-2334-2D97-756F-A3CCBCB7A895}"/>
              </a:ext>
            </a:extLst>
          </p:cNvPr>
          <p:cNvSpPr txBox="1"/>
          <p:nvPr/>
        </p:nvSpPr>
        <p:spPr>
          <a:xfrm>
            <a:off x="488092" y="6257314"/>
            <a:ext cx="13654216" cy="1384995"/>
          </a:xfrm>
          <a:prstGeom prst="rect">
            <a:avLst/>
          </a:prstGeom>
          <a:noFill/>
        </p:spPr>
        <p:txBody>
          <a:bodyPr wrap="square">
            <a:spAutoFit/>
          </a:bodyPr>
          <a:lstStyle/>
          <a:p>
            <a:pPr>
              <a:buNone/>
            </a:pPr>
            <a:r>
              <a:rPr lang="pl-PL" sz="2800" b="1"/>
              <a:t>🔐 Bezpieczeństwo</a:t>
            </a:r>
          </a:p>
          <a:p>
            <a:r>
              <a:rPr lang="pl-PL" sz="2800"/>
              <a:t>✅ Obie metody używają tzw. </a:t>
            </a:r>
            <a:r>
              <a:rPr lang="pl-PL" sz="2800" b="1"/>
              <a:t>tokenów</a:t>
            </a:r>
            <a:r>
              <a:rPr lang="pl-PL" sz="2800"/>
              <a:t> – sprzedawca nie widzi prawdziwego numeru karty</a:t>
            </a:r>
            <a:br>
              <a:rPr lang="pl-PL" sz="2800"/>
            </a:br>
            <a:r>
              <a:rPr lang="pl-PL" sz="2800"/>
              <a:t>✅ Każda płatność wymaga </a:t>
            </a:r>
            <a:r>
              <a:rPr lang="pl-PL" sz="2800" b="1"/>
              <a:t>autoryzacji</a:t>
            </a:r>
            <a:endParaRPr lang="pl-PL" sz="2800"/>
          </a:p>
        </p:txBody>
      </p:sp>
      <p:sp>
        <p:nvSpPr>
          <p:cNvPr id="6" name="TextBox 5">
            <a:extLst>
              <a:ext uri="{FF2B5EF4-FFF2-40B4-BE49-F238E27FC236}">
                <a16:creationId xmlns:a16="http://schemas.microsoft.com/office/drawing/2014/main" id="{3FCCCA71-CE8D-C3D3-D713-AE65B2541E9F}"/>
              </a:ext>
            </a:extLst>
          </p:cNvPr>
          <p:cNvSpPr txBox="1"/>
          <p:nvPr/>
        </p:nvSpPr>
        <p:spPr>
          <a:xfrm>
            <a:off x="2681415" y="628305"/>
            <a:ext cx="11084011" cy="769441"/>
          </a:xfrm>
          <a:prstGeom prst="rect">
            <a:avLst/>
          </a:prstGeom>
          <a:noFill/>
        </p:spPr>
        <p:txBody>
          <a:bodyPr wrap="square">
            <a:spAutoFit/>
          </a:bodyPr>
          <a:lstStyle/>
          <a:p>
            <a:pPr>
              <a:buNone/>
            </a:pPr>
            <a:r>
              <a:rPr lang="uk-UA" sz="4400" b="1">
                <a:solidFill>
                  <a:schemeClr val="accent6">
                    <a:lumMod val="75000"/>
                  </a:schemeClr>
                </a:solidFill>
              </a:rPr>
              <a:t>💳 </a:t>
            </a:r>
            <a:r>
              <a:rPr lang="en-US" sz="4400" b="1">
                <a:solidFill>
                  <a:schemeClr val="accent6">
                    <a:lumMod val="75000"/>
                  </a:schemeClr>
                </a:solidFill>
              </a:rPr>
              <a:t>Jak płacić telefonem zbliżeniowo?</a:t>
            </a:r>
          </a:p>
        </p:txBody>
      </p:sp>
      <p:pic>
        <p:nvPicPr>
          <p:cNvPr id="2" name="Picture 1" descr="A blue flag with yellow stars&#10;&#10;Description automatically generated">
            <a:extLst>
              <a:ext uri="{FF2B5EF4-FFF2-40B4-BE49-F238E27FC236}">
                <a16:creationId xmlns:a16="http://schemas.microsoft.com/office/drawing/2014/main" id="{46123080-7745-C8F9-E949-DD2070EDD3EF}"/>
              </a:ext>
            </a:extLst>
          </p:cNvPr>
          <p:cNvPicPr>
            <a:picLocks noChangeAspect="1"/>
          </p:cNvPicPr>
          <p:nvPr/>
        </p:nvPicPr>
        <p:blipFill>
          <a:blip r:embed="rId2"/>
          <a:stretch>
            <a:fillRect/>
          </a:stretch>
        </p:blipFill>
        <p:spPr>
          <a:xfrm>
            <a:off x="410771" y="0"/>
            <a:ext cx="1764018" cy="1787280"/>
          </a:xfrm>
          <a:prstGeom prst="rect">
            <a:avLst/>
          </a:prstGeom>
        </p:spPr>
      </p:pic>
      <p:pic>
        <p:nvPicPr>
          <p:cNvPr id="4" name="Picture 17">
            <a:extLst>
              <a:ext uri="{FF2B5EF4-FFF2-40B4-BE49-F238E27FC236}">
                <a16:creationId xmlns:a16="http://schemas.microsoft.com/office/drawing/2014/main" id="{89635DC6-41E0-F254-891D-63379B81C4E4}"/>
              </a:ext>
            </a:extLst>
          </p:cNvPr>
          <p:cNvPicPr>
            <a:picLocks noChangeAspect="1"/>
          </p:cNvPicPr>
          <p:nvPr/>
        </p:nvPicPr>
        <p:blipFill>
          <a:blip r:embed="rId3"/>
          <a:stretch>
            <a:fillRect/>
          </a:stretch>
        </p:blipFill>
        <p:spPr>
          <a:xfrm>
            <a:off x="12641835" y="375228"/>
            <a:ext cx="1269162" cy="729768"/>
          </a:xfrm>
          <a:prstGeom prst="rect">
            <a:avLst/>
          </a:prstGeom>
        </p:spPr>
      </p:pic>
    </p:spTree>
    <p:extLst>
      <p:ext uri="{BB962C8B-B14F-4D97-AF65-F5344CB8AC3E}">
        <p14:creationId xmlns:p14="http://schemas.microsoft.com/office/powerpoint/2010/main" val="39628581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5AB6ACF-8106-182F-D770-92F2C5C92DC4}"/>
              </a:ext>
            </a:extLst>
          </p:cNvPr>
          <p:cNvSpPr txBox="1"/>
          <p:nvPr/>
        </p:nvSpPr>
        <p:spPr>
          <a:xfrm>
            <a:off x="932935" y="635511"/>
            <a:ext cx="12764530" cy="2308324"/>
          </a:xfrm>
          <a:prstGeom prst="rect">
            <a:avLst/>
          </a:prstGeom>
          <a:noFill/>
        </p:spPr>
        <p:txBody>
          <a:bodyPr wrap="square">
            <a:spAutoFit/>
          </a:bodyPr>
          <a:lstStyle/>
          <a:p>
            <a:pPr>
              <a:buNone/>
            </a:pPr>
            <a:r>
              <a:rPr lang="pl-PL" sz="4400" b="1"/>
              <a:t>📡 </a:t>
            </a:r>
            <a:r>
              <a:rPr lang="pl-PL" sz="4400" b="1">
                <a:solidFill>
                  <a:srgbClr val="C00000"/>
                </a:solidFill>
              </a:rPr>
              <a:t>Co to jest NFC?</a:t>
            </a:r>
          </a:p>
          <a:p>
            <a:pPr>
              <a:buNone/>
            </a:pPr>
            <a:endParaRPr lang="pl-PL" sz="4400" b="1"/>
          </a:p>
          <a:p>
            <a:r>
              <a:rPr lang="pl-PL" sz="2800" b="1"/>
              <a:t>NFC (Near Field Communication)</a:t>
            </a:r>
            <a:r>
              <a:rPr lang="pl-PL" sz="2800"/>
              <a:t> to technologia, która pozwala na </a:t>
            </a:r>
            <a:r>
              <a:rPr lang="pl-PL" sz="2800" b="1"/>
              <a:t>bezprzewodową komunikację na bardzo krótką odległość</a:t>
            </a:r>
            <a:r>
              <a:rPr lang="pl-PL" sz="2800"/>
              <a:t> – zwykle do kilku centymetrów.</a:t>
            </a:r>
          </a:p>
        </p:txBody>
      </p:sp>
      <p:sp>
        <p:nvSpPr>
          <p:cNvPr id="5" name="TextBox 4">
            <a:extLst>
              <a:ext uri="{FF2B5EF4-FFF2-40B4-BE49-F238E27FC236}">
                <a16:creationId xmlns:a16="http://schemas.microsoft.com/office/drawing/2014/main" id="{58B78BDC-0820-3780-B4D3-85B9E0420C23}"/>
              </a:ext>
            </a:extLst>
          </p:cNvPr>
          <p:cNvSpPr txBox="1"/>
          <p:nvPr/>
        </p:nvSpPr>
        <p:spPr>
          <a:xfrm>
            <a:off x="1353065" y="3428306"/>
            <a:ext cx="11009870" cy="2246769"/>
          </a:xfrm>
          <a:prstGeom prst="rect">
            <a:avLst/>
          </a:prstGeom>
          <a:noFill/>
        </p:spPr>
        <p:txBody>
          <a:bodyPr wrap="square">
            <a:spAutoFit/>
          </a:bodyPr>
          <a:lstStyle/>
          <a:p>
            <a:pPr>
              <a:buNone/>
            </a:pPr>
            <a:r>
              <a:rPr lang="pl-PL" sz="2800" b="1"/>
              <a:t>🟢 Do czego służy NFC?</a:t>
            </a:r>
          </a:p>
          <a:p>
            <a:r>
              <a:rPr lang="pl-PL" sz="2800"/>
              <a:t>✅ </a:t>
            </a:r>
            <a:r>
              <a:rPr lang="pl-PL" sz="2800" b="1"/>
              <a:t>Płatności zbliżeniowe telefonem</a:t>
            </a:r>
            <a:br>
              <a:rPr lang="pl-PL" sz="2800"/>
            </a:br>
            <a:r>
              <a:rPr lang="pl-PL" sz="2800"/>
              <a:t>✅ </a:t>
            </a:r>
            <a:r>
              <a:rPr lang="pl-PL" sz="2800" b="1"/>
              <a:t>Odczyt kart lojalnościowych, biletów, legitymacji</a:t>
            </a:r>
            <a:br>
              <a:rPr lang="pl-PL" sz="2800"/>
            </a:br>
            <a:r>
              <a:rPr lang="pl-PL" sz="2800"/>
              <a:t>✅ </a:t>
            </a:r>
            <a:r>
              <a:rPr lang="pl-PL" sz="2800" b="1"/>
              <a:t>Parowanie urządzeń</a:t>
            </a:r>
            <a:r>
              <a:rPr lang="pl-PL" sz="2800"/>
              <a:t> (np. głośnika Bluetooth z telefonem)</a:t>
            </a:r>
            <a:br>
              <a:rPr lang="pl-PL" sz="2800"/>
            </a:br>
            <a:r>
              <a:rPr lang="pl-PL" sz="2800"/>
              <a:t>✅ </a:t>
            </a:r>
            <a:r>
              <a:rPr lang="pl-PL" sz="2800" b="1"/>
              <a:t>Otwieranie drzwi / szlabanów</a:t>
            </a:r>
            <a:r>
              <a:rPr lang="pl-PL" sz="2800"/>
              <a:t> (np. kartą lub telefonem)</a:t>
            </a:r>
          </a:p>
        </p:txBody>
      </p:sp>
      <p:sp>
        <p:nvSpPr>
          <p:cNvPr id="7" name="TextBox 6">
            <a:extLst>
              <a:ext uri="{FF2B5EF4-FFF2-40B4-BE49-F238E27FC236}">
                <a16:creationId xmlns:a16="http://schemas.microsoft.com/office/drawing/2014/main" id="{4B89F1F1-2C3F-D63B-671D-2936C21AAEAA}"/>
              </a:ext>
            </a:extLst>
          </p:cNvPr>
          <p:cNvSpPr txBox="1"/>
          <p:nvPr/>
        </p:nvSpPr>
        <p:spPr>
          <a:xfrm>
            <a:off x="1075037" y="6129348"/>
            <a:ext cx="13407081" cy="1384995"/>
          </a:xfrm>
          <a:prstGeom prst="rect">
            <a:avLst/>
          </a:prstGeom>
          <a:noFill/>
        </p:spPr>
        <p:txBody>
          <a:bodyPr wrap="square">
            <a:spAutoFit/>
          </a:bodyPr>
          <a:lstStyle/>
          <a:p>
            <a:pPr>
              <a:buNone/>
            </a:pPr>
            <a:r>
              <a:rPr lang="pl-PL" sz="2800" b="1"/>
              <a:t>📲 NFC w telefonie: </a:t>
            </a:r>
          </a:p>
          <a:p>
            <a:pPr>
              <a:buNone/>
            </a:pPr>
            <a:r>
              <a:rPr lang="pl-PL" sz="2800"/>
              <a:t>       Jest wbudowane w większość </a:t>
            </a:r>
            <a:r>
              <a:rPr lang="pl-PL" sz="2800" b="1"/>
              <a:t>smartfonów z Androidem</a:t>
            </a:r>
            <a:r>
              <a:rPr lang="pl-PL" sz="2800"/>
              <a:t> oraz </a:t>
            </a:r>
            <a:r>
              <a:rPr lang="pl-PL" sz="2800" b="1"/>
              <a:t>iPhone’ów </a:t>
            </a:r>
          </a:p>
          <a:p>
            <a:pPr>
              <a:buNone/>
            </a:pPr>
            <a:r>
              <a:rPr lang="pl-PL" sz="2800" b="1"/>
              <a:t>       (od modelu 6 w górę)</a:t>
            </a:r>
            <a:endParaRPr lang="pl-PL" sz="2800"/>
          </a:p>
        </p:txBody>
      </p:sp>
      <p:pic>
        <p:nvPicPr>
          <p:cNvPr id="2" name="Picture 1" descr="A blue flag with yellow stars&#10;&#10;Description automatically generated">
            <a:extLst>
              <a:ext uri="{FF2B5EF4-FFF2-40B4-BE49-F238E27FC236}">
                <a16:creationId xmlns:a16="http://schemas.microsoft.com/office/drawing/2014/main" id="{4DF537D0-C339-FEAE-BAD0-4A48F5B91DA0}"/>
              </a:ext>
            </a:extLst>
          </p:cNvPr>
          <p:cNvPicPr>
            <a:picLocks noChangeAspect="1"/>
          </p:cNvPicPr>
          <p:nvPr/>
        </p:nvPicPr>
        <p:blipFill>
          <a:blip r:embed="rId2"/>
          <a:stretch>
            <a:fillRect/>
          </a:stretch>
        </p:blipFill>
        <p:spPr>
          <a:xfrm>
            <a:off x="12488003" y="151040"/>
            <a:ext cx="1764018" cy="1787280"/>
          </a:xfrm>
          <a:prstGeom prst="rect">
            <a:avLst/>
          </a:prstGeom>
        </p:spPr>
      </p:pic>
      <p:pic>
        <p:nvPicPr>
          <p:cNvPr id="6" name="Picture 5" descr="A blue circle with white text&#10;&#10;AI-generated content may be incorrect.">
            <a:extLst>
              <a:ext uri="{FF2B5EF4-FFF2-40B4-BE49-F238E27FC236}">
                <a16:creationId xmlns:a16="http://schemas.microsoft.com/office/drawing/2014/main" id="{274A842C-BC2F-DAC8-A5AB-E009FB5ACE12}"/>
              </a:ext>
            </a:extLst>
          </p:cNvPr>
          <p:cNvPicPr>
            <a:picLocks noChangeAspect="1"/>
          </p:cNvPicPr>
          <p:nvPr/>
        </p:nvPicPr>
        <p:blipFill>
          <a:blip r:embed="rId3"/>
          <a:stretch>
            <a:fillRect/>
          </a:stretch>
        </p:blipFill>
        <p:spPr>
          <a:xfrm>
            <a:off x="11504895" y="3326609"/>
            <a:ext cx="2542494" cy="2419964"/>
          </a:xfrm>
          <a:custGeom>
            <a:avLst/>
            <a:gdLst>
              <a:gd name="connsiteX0" fmla="*/ 0 w 2542494"/>
              <a:gd name="connsiteY0" fmla="*/ 0 h 2419964"/>
              <a:gd name="connsiteX1" fmla="*/ 432224 w 2542494"/>
              <a:gd name="connsiteY1" fmla="*/ 0 h 2419964"/>
              <a:gd name="connsiteX2" fmla="*/ 966148 w 2542494"/>
              <a:gd name="connsiteY2" fmla="*/ 0 h 2419964"/>
              <a:gd name="connsiteX3" fmla="*/ 1398372 w 2542494"/>
              <a:gd name="connsiteY3" fmla="*/ 0 h 2419964"/>
              <a:gd name="connsiteX4" fmla="*/ 1957720 w 2542494"/>
              <a:gd name="connsiteY4" fmla="*/ 0 h 2419964"/>
              <a:gd name="connsiteX5" fmla="*/ 2542494 w 2542494"/>
              <a:gd name="connsiteY5" fmla="*/ 0 h 2419964"/>
              <a:gd name="connsiteX6" fmla="*/ 2542494 w 2542494"/>
              <a:gd name="connsiteY6" fmla="*/ 435594 h 2419964"/>
              <a:gd name="connsiteX7" fmla="*/ 2542494 w 2542494"/>
              <a:gd name="connsiteY7" fmla="*/ 967986 h 2419964"/>
              <a:gd name="connsiteX8" fmla="*/ 2542494 w 2542494"/>
              <a:gd name="connsiteY8" fmla="*/ 1500378 h 2419964"/>
              <a:gd name="connsiteX9" fmla="*/ 2542494 w 2542494"/>
              <a:gd name="connsiteY9" fmla="*/ 1960171 h 2419964"/>
              <a:gd name="connsiteX10" fmla="*/ 2542494 w 2542494"/>
              <a:gd name="connsiteY10" fmla="*/ 2419964 h 2419964"/>
              <a:gd name="connsiteX11" fmla="*/ 1983145 w 2542494"/>
              <a:gd name="connsiteY11" fmla="*/ 2419964 h 2419964"/>
              <a:gd name="connsiteX12" fmla="*/ 1525496 w 2542494"/>
              <a:gd name="connsiteY12" fmla="*/ 2419964 h 2419964"/>
              <a:gd name="connsiteX13" fmla="*/ 991573 w 2542494"/>
              <a:gd name="connsiteY13" fmla="*/ 2419964 h 2419964"/>
              <a:gd name="connsiteX14" fmla="*/ 533924 w 2542494"/>
              <a:gd name="connsiteY14" fmla="*/ 2419964 h 2419964"/>
              <a:gd name="connsiteX15" fmla="*/ 0 w 2542494"/>
              <a:gd name="connsiteY15" fmla="*/ 2419964 h 2419964"/>
              <a:gd name="connsiteX16" fmla="*/ 0 w 2542494"/>
              <a:gd name="connsiteY16" fmla="*/ 1960171 h 2419964"/>
              <a:gd name="connsiteX17" fmla="*/ 0 w 2542494"/>
              <a:gd name="connsiteY17" fmla="*/ 1451978 h 2419964"/>
              <a:gd name="connsiteX18" fmla="*/ 0 w 2542494"/>
              <a:gd name="connsiteY18" fmla="*/ 1040585 h 2419964"/>
              <a:gd name="connsiteX19" fmla="*/ 0 w 2542494"/>
              <a:gd name="connsiteY19" fmla="*/ 604991 h 2419964"/>
              <a:gd name="connsiteX20" fmla="*/ 0 w 2542494"/>
              <a:gd name="connsiteY20" fmla="*/ 0 h 2419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42494" h="2419964" fill="none" extrusionOk="0">
                <a:moveTo>
                  <a:pt x="0" y="0"/>
                </a:moveTo>
                <a:cubicBezTo>
                  <a:pt x="98230" y="-8453"/>
                  <a:pt x="283380" y="13420"/>
                  <a:pt x="432224" y="0"/>
                </a:cubicBezTo>
                <a:cubicBezTo>
                  <a:pt x="581068" y="-13420"/>
                  <a:pt x="702515" y="47892"/>
                  <a:pt x="966148" y="0"/>
                </a:cubicBezTo>
                <a:cubicBezTo>
                  <a:pt x="1229781" y="-47892"/>
                  <a:pt x="1288114" y="37741"/>
                  <a:pt x="1398372" y="0"/>
                </a:cubicBezTo>
                <a:cubicBezTo>
                  <a:pt x="1508630" y="-37741"/>
                  <a:pt x="1786825" y="36489"/>
                  <a:pt x="1957720" y="0"/>
                </a:cubicBezTo>
                <a:cubicBezTo>
                  <a:pt x="2128615" y="-36489"/>
                  <a:pt x="2398884" y="15627"/>
                  <a:pt x="2542494" y="0"/>
                </a:cubicBezTo>
                <a:cubicBezTo>
                  <a:pt x="2560065" y="177811"/>
                  <a:pt x="2529664" y="267553"/>
                  <a:pt x="2542494" y="435594"/>
                </a:cubicBezTo>
                <a:cubicBezTo>
                  <a:pt x="2555324" y="603635"/>
                  <a:pt x="2481877" y="747548"/>
                  <a:pt x="2542494" y="967986"/>
                </a:cubicBezTo>
                <a:cubicBezTo>
                  <a:pt x="2603111" y="1188424"/>
                  <a:pt x="2500148" y="1257917"/>
                  <a:pt x="2542494" y="1500378"/>
                </a:cubicBezTo>
                <a:cubicBezTo>
                  <a:pt x="2584840" y="1742839"/>
                  <a:pt x="2536568" y="1814903"/>
                  <a:pt x="2542494" y="1960171"/>
                </a:cubicBezTo>
                <a:cubicBezTo>
                  <a:pt x="2548420" y="2105439"/>
                  <a:pt x="2492367" y="2255310"/>
                  <a:pt x="2542494" y="2419964"/>
                </a:cubicBezTo>
                <a:cubicBezTo>
                  <a:pt x="2390310" y="2446866"/>
                  <a:pt x="2187323" y="2413969"/>
                  <a:pt x="1983145" y="2419964"/>
                </a:cubicBezTo>
                <a:cubicBezTo>
                  <a:pt x="1778967" y="2425959"/>
                  <a:pt x="1635569" y="2409251"/>
                  <a:pt x="1525496" y="2419964"/>
                </a:cubicBezTo>
                <a:cubicBezTo>
                  <a:pt x="1415423" y="2430677"/>
                  <a:pt x="1136228" y="2418272"/>
                  <a:pt x="991573" y="2419964"/>
                </a:cubicBezTo>
                <a:cubicBezTo>
                  <a:pt x="846918" y="2421656"/>
                  <a:pt x="756579" y="2394886"/>
                  <a:pt x="533924" y="2419964"/>
                </a:cubicBezTo>
                <a:cubicBezTo>
                  <a:pt x="311269" y="2445042"/>
                  <a:pt x="225783" y="2388179"/>
                  <a:pt x="0" y="2419964"/>
                </a:cubicBezTo>
                <a:cubicBezTo>
                  <a:pt x="-51556" y="2214629"/>
                  <a:pt x="5292" y="2152488"/>
                  <a:pt x="0" y="1960171"/>
                </a:cubicBezTo>
                <a:cubicBezTo>
                  <a:pt x="-5292" y="1767854"/>
                  <a:pt x="59354" y="1639258"/>
                  <a:pt x="0" y="1451978"/>
                </a:cubicBezTo>
                <a:cubicBezTo>
                  <a:pt x="-59354" y="1264698"/>
                  <a:pt x="22026" y="1128347"/>
                  <a:pt x="0" y="1040585"/>
                </a:cubicBezTo>
                <a:cubicBezTo>
                  <a:pt x="-22026" y="952823"/>
                  <a:pt x="40066" y="805964"/>
                  <a:pt x="0" y="604991"/>
                </a:cubicBezTo>
                <a:cubicBezTo>
                  <a:pt x="-40066" y="404018"/>
                  <a:pt x="25705" y="245737"/>
                  <a:pt x="0" y="0"/>
                </a:cubicBezTo>
                <a:close/>
              </a:path>
              <a:path w="2542494" h="2419964" stroke="0" extrusionOk="0">
                <a:moveTo>
                  <a:pt x="0" y="0"/>
                </a:moveTo>
                <a:cubicBezTo>
                  <a:pt x="149638" y="-5955"/>
                  <a:pt x="392560" y="57904"/>
                  <a:pt x="508499" y="0"/>
                </a:cubicBezTo>
                <a:cubicBezTo>
                  <a:pt x="624438" y="-57904"/>
                  <a:pt x="763329" y="14903"/>
                  <a:pt x="940723" y="0"/>
                </a:cubicBezTo>
                <a:cubicBezTo>
                  <a:pt x="1118117" y="-14903"/>
                  <a:pt x="1259240" y="53361"/>
                  <a:pt x="1423797" y="0"/>
                </a:cubicBezTo>
                <a:cubicBezTo>
                  <a:pt x="1588354" y="-53361"/>
                  <a:pt x="1710913" y="12285"/>
                  <a:pt x="1856021" y="0"/>
                </a:cubicBezTo>
                <a:cubicBezTo>
                  <a:pt x="2001129" y="-12285"/>
                  <a:pt x="2331665" y="33088"/>
                  <a:pt x="2542494" y="0"/>
                </a:cubicBezTo>
                <a:cubicBezTo>
                  <a:pt x="2574571" y="185019"/>
                  <a:pt x="2514767" y="280351"/>
                  <a:pt x="2542494" y="483993"/>
                </a:cubicBezTo>
                <a:cubicBezTo>
                  <a:pt x="2570221" y="687635"/>
                  <a:pt x="2520798" y="863600"/>
                  <a:pt x="2542494" y="967986"/>
                </a:cubicBezTo>
                <a:cubicBezTo>
                  <a:pt x="2564190" y="1072372"/>
                  <a:pt x="2533647" y="1232386"/>
                  <a:pt x="2542494" y="1451978"/>
                </a:cubicBezTo>
                <a:cubicBezTo>
                  <a:pt x="2551341" y="1671570"/>
                  <a:pt x="2514571" y="1826518"/>
                  <a:pt x="2542494" y="1935971"/>
                </a:cubicBezTo>
                <a:cubicBezTo>
                  <a:pt x="2570417" y="2045424"/>
                  <a:pt x="2511261" y="2278790"/>
                  <a:pt x="2542494" y="2419964"/>
                </a:cubicBezTo>
                <a:cubicBezTo>
                  <a:pt x="2402418" y="2469900"/>
                  <a:pt x="2207034" y="2380607"/>
                  <a:pt x="2059420" y="2419964"/>
                </a:cubicBezTo>
                <a:cubicBezTo>
                  <a:pt x="1911806" y="2459321"/>
                  <a:pt x="1650784" y="2388695"/>
                  <a:pt x="1500071" y="2419964"/>
                </a:cubicBezTo>
                <a:cubicBezTo>
                  <a:pt x="1349358" y="2451233"/>
                  <a:pt x="1152634" y="2388284"/>
                  <a:pt x="966148" y="2419964"/>
                </a:cubicBezTo>
                <a:cubicBezTo>
                  <a:pt x="779662" y="2451644"/>
                  <a:pt x="426041" y="2395849"/>
                  <a:pt x="0" y="2419964"/>
                </a:cubicBezTo>
                <a:cubicBezTo>
                  <a:pt x="-9135" y="2295677"/>
                  <a:pt x="35336" y="2107404"/>
                  <a:pt x="0" y="2008570"/>
                </a:cubicBezTo>
                <a:cubicBezTo>
                  <a:pt x="-35336" y="1909736"/>
                  <a:pt x="6738" y="1696913"/>
                  <a:pt x="0" y="1500378"/>
                </a:cubicBezTo>
                <a:cubicBezTo>
                  <a:pt x="-6738" y="1303843"/>
                  <a:pt x="47183" y="1142826"/>
                  <a:pt x="0" y="1016385"/>
                </a:cubicBezTo>
                <a:cubicBezTo>
                  <a:pt x="-47183" y="889944"/>
                  <a:pt x="35490" y="699360"/>
                  <a:pt x="0" y="483993"/>
                </a:cubicBezTo>
                <a:cubicBezTo>
                  <a:pt x="-35490" y="268626"/>
                  <a:pt x="15677" y="140933"/>
                  <a:pt x="0" y="0"/>
                </a:cubicBezTo>
                <a:close/>
              </a:path>
            </a:pathLst>
          </a:custGeom>
          <a:ln>
            <a:solidFill>
              <a:schemeClr val="tx1"/>
            </a:solidFill>
            <a:extLst>
              <a:ext uri="{C807C97D-BFC1-408E-A445-0C87EB9F89A2}">
                <ask:lineSketchStyleProps xmlns:ask="http://schemas.microsoft.com/office/drawing/2018/sketchyshapes" sd="1535744187">
                  <a:prstGeom prst="rect">
                    <a:avLst/>
                  </a:prstGeom>
                  <ask:type>
                    <ask:lineSketchScribble/>
                  </ask:type>
                </ask:lineSketchStyleProps>
              </a:ext>
            </a:extLst>
          </a:ln>
        </p:spPr>
      </p:pic>
      <p:pic>
        <p:nvPicPr>
          <p:cNvPr id="4" name="Picture 17">
            <a:extLst>
              <a:ext uri="{FF2B5EF4-FFF2-40B4-BE49-F238E27FC236}">
                <a16:creationId xmlns:a16="http://schemas.microsoft.com/office/drawing/2014/main" id="{2EF0A4AD-B443-02F2-902A-C40ECD9B2B5D}"/>
              </a:ext>
            </a:extLst>
          </p:cNvPr>
          <p:cNvPicPr>
            <a:picLocks noChangeAspect="1"/>
          </p:cNvPicPr>
          <p:nvPr/>
        </p:nvPicPr>
        <p:blipFill>
          <a:blip r:embed="rId4"/>
          <a:stretch>
            <a:fillRect/>
          </a:stretch>
        </p:blipFill>
        <p:spPr>
          <a:xfrm>
            <a:off x="13062884" y="7348792"/>
            <a:ext cx="1269162" cy="729768"/>
          </a:xfrm>
          <a:prstGeom prst="rect">
            <a:avLst/>
          </a:prstGeom>
        </p:spPr>
      </p:pic>
    </p:spTree>
    <p:extLst>
      <p:ext uri="{BB962C8B-B14F-4D97-AF65-F5344CB8AC3E}">
        <p14:creationId xmlns:p14="http://schemas.microsoft.com/office/powerpoint/2010/main" val="25800176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FCCBEA-5E31-669C-E388-3130E3BFF95F}"/>
              </a:ext>
            </a:extLst>
          </p:cNvPr>
          <p:cNvSpPr>
            <a:spLocks noChangeArrowheads="1"/>
          </p:cNvSpPr>
          <p:nvPr/>
        </p:nvSpPr>
        <p:spPr bwMode="auto">
          <a:xfrm>
            <a:off x="1223318" y="776120"/>
            <a:ext cx="10808728" cy="372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4000" b="1" i="0" u="none" strike="noStrike" cap="none" normalizeH="0" baseline="0">
                <a:ln>
                  <a:noFill/>
                </a:ln>
                <a:solidFill>
                  <a:srgbClr val="C00000"/>
                </a:solidFill>
                <a:effectLst/>
                <a:latin typeface="Arial" panose="020B0604020202020204" pitchFamily="34" charset="0"/>
              </a:rPr>
              <a:t>🧪 Ćwiczenie: Czy Twój telefon ma NFC?</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2800" b="1"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800" b="1" i="0" u="none" strike="noStrike" cap="none" normalizeH="0" baseline="0">
                <a:ln>
                  <a:noFill/>
                </a:ln>
                <a:solidFill>
                  <a:schemeClr val="tx1"/>
                </a:solidFill>
                <a:effectLst/>
                <a:latin typeface="Arial" panose="020B0604020202020204" pitchFamily="34" charset="0"/>
              </a:rPr>
              <a:t>📱 Android:</a:t>
            </a: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pl-PL" altLang="uk-UA" sz="2800" b="0" i="0" u="none" strike="noStrike" cap="none" normalizeH="0" baseline="0">
                <a:ln>
                  <a:noFill/>
                </a:ln>
                <a:solidFill>
                  <a:schemeClr val="tx1"/>
                </a:solidFill>
                <a:effectLst/>
                <a:latin typeface="Arial" panose="020B0604020202020204" pitchFamily="34" charset="0"/>
              </a:rPr>
              <a:t> </a:t>
            </a:r>
            <a:r>
              <a:rPr kumimoji="0" lang="uk-UA" altLang="uk-UA" sz="2800" b="0" i="0" u="none" strike="noStrike" cap="none" normalizeH="0" baseline="0">
                <a:ln>
                  <a:noFill/>
                </a:ln>
                <a:solidFill>
                  <a:schemeClr val="tx1"/>
                </a:solidFill>
                <a:effectLst/>
                <a:latin typeface="Arial" panose="020B0604020202020204" pitchFamily="34" charset="0"/>
              </a:rPr>
              <a:t>Otwórz </a:t>
            </a:r>
            <a:r>
              <a:rPr kumimoji="0" lang="uk-UA" altLang="uk-UA" sz="2800" b="1" i="0" u="none" strike="noStrike" cap="none" normalizeH="0" baseline="0">
                <a:ln>
                  <a:noFill/>
                </a:ln>
                <a:solidFill>
                  <a:schemeClr val="tx1"/>
                </a:solidFill>
                <a:effectLst/>
                <a:latin typeface="Arial" panose="020B0604020202020204" pitchFamily="34" charset="0"/>
              </a:rPr>
              <a:t>Ustawienia telefonu</a:t>
            </a:r>
            <a:endParaRPr kumimoji="0" lang="uk-UA" altLang="uk-UA" sz="2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pl-PL" altLang="uk-UA" sz="2800" b="0" i="0" u="none" strike="noStrike" cap="none" normalizeH="0" baseline="0">
                <a:ln>
                  <a:noFill/>
                </a:ln>
                <a:solidFill>
                  <a:schemeClr val="tx1"/>
                </a:solidFill>
                <a:effectLst/>
                <a:latin typeface="Arial" panose="020B0604020202020204" pitchFamily="34" charset="0"/>
              </a:rPr>
              <a:t> </a:t>
            </a:r>
            <a:r>
              <a:rPr kumimoji="0" lang="uk-UA" altLang="uk-UA" sz="2800" b="0" i="0" u="none" strike="noStrike" cap="none" normalizeH="0" baseline="0">
                <a:ln>
                  <a:noFill/>
                </a:ln>
                <a:solidFill>
                  <a:schemeClr val="tx1"/>
                </a:solidFill>
                <a:effectLst/>
                <a:latin typeface="Arial" panose="020B0604020202020204" pitchFamily="34" charset="0"/>
              </a:rPr>
              <a:t>Wpisz w lupce: </a:t>
            </a:r>
            <a:r>
              <a:rPr kumimoji="0" lang="uk-UA" altLang="uk-UA" sz="2800" b="1" i="0" u="none" strike="noStrike" cap="none" normalizeH="0" baseline="0">
                <a:ln>
                  <a:noFill/>
                </a:ln>
                <a:solidFill>
                  <a:schemeClr val="tx1"/>
                </a:solidFill>
                <a:effectLst/>
                <a:latin typeface="Arial" panose="020B0604020202020204" pitchFamily="34" charset="0"/>
              </a:rPr>
              <a:t>„NFC”</a:t>
            </a:r>
            <a:r>
              <a:rPr kumimoji="0" lang="uk-UA" altLang="uk-UA" sz="2800" b="0" i="0" u="none" strike="noStrike" cap="none" normalizeH="0" baseline="0">
                <a:ln>
                  <a:noFill/>
                </a:ln>
                <a:solidFill>
                  <a:schemeClr val="tx1"/>
                </a:solidFill>
                <a:effectLst/>
                <a:latin typeface="Arial" panose="020B0604020202020204" pitchFamily="34" charset="0"/>
              </a:rPr>
              <a:t> lub </a:t>
            </a:r>
            <a:r>
              <a:rPr kumimoji="0" lang="uk-UA" altLang="uk-UA" sz="2800" b="1" i="0" u="none" strike="noStrike" cap="none" normalizeH="0" baseline="0">
                <a:ln>
                  <a:noFill/>
                </a:ln>
                <a:solidFill>
                  <a:schemeClr val="tx1"/>
                </a:solidFill>
                <a:effectLst/>
                <a:latin typeface="Arial" panose="020B0604020202020204" pitchFamily="34" charset="0"/>
              </a:rPr>
              <a:t>„Połączenia zbliżeniowe”</a:t>
            </a:r>
            <a:endParaRPr kumimoji="0" lang="uk-UA" altLang="uk-UA" sz="2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3"/>
              <a:tabLst/>
            </a:pPr>
            <a:r>
              <a:rPr kumimoji="0" lang="pl-PL" altLang="uk-UA" sz="2800" b="0" i="0" u="none" strike="noStrike" cap="none" normalizeH="0" baseline="0">
                <a:ln>
                  <a:noFill/>
                </a:ln>
                <a:solidFill>
                  <a:schemeClr val="tx1"/>
                </a:solidFill>
                <a:effectLst/>
                <a:latin typeface="Arial" panose="020B0604020202020204" pitchFamily="34" charset="0"/>
              </a:rPr>
              <a:t> </a:t>
            </a:r>
            <a:r>
              <a:rPr kumimoji="0" lang="uk-UA" altLang="uk-UA" sz="2800" b="0" i="0" u="none" strike="noStrike" cap="none" normalizeH="0" baseline="0">
                <a:ln>
                  <a:noFill/>
                </a:ln>
                <a:solidFill>
                  <a:schemeClr val="tx1"/>
                </a:solidFill>
                <a:effectLst/>
                <a:latin typeface="Arial" panose="020B0604020202020204" pitchFamily="34" charset="0"/>
              </a:rPr>
              <a:t>Jeśli pojawi się opcja </a:t>
            </a:r>
            <a:r>
              <a:rPr kumimoji="0" lang="uk-UA" altLang="uk-UA" sz="2800" b="1" i="0" u="none" strike="noStrike" cap="none" normalizeH="0" baseline="0">
                <a:ln>
                  <a:noFill/>
                </a:ln>
                <a:solidFill>
                  <a:schemeClr val="tx1"/>
                </a:solidFill>
                <a:effectLst/>
                <a:latin typeface="Arial" panose="020B0604020202020204" pitchFamily="34" charset="0"/>
              </a:rPr>
              <a:t>„Włącz NFC”</a:t>
            </a:r>
            <a:r>
              <a:rPr kumimoji="0" lang="uk-UA" altLang="uk-UA" sz="2800" b="0" i="0" u="none" strike="noStrike" cap="none" normalizeH="0" baseline="0">
                <a:ln>
                  <a:noFill/>
                </a:ln>
                <a:solidFill>
                  <a:schemeClr val="tx1"/>
                </a:solidFill>
                <a:effectLst/>
                <a:latin typeface="Arial" panose="020B0604020202020204" pitchFamily="34" charset="0"/>
              </a:rPr>
              <a:t> – Twój telefon ma tę funkcję!</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a:ln>
                  <a:noFill/>
                </a:ln>
                <a:solidFill>
                  <a:schemeClr val="tx1"/>
                </a:solidFill>
                <a:effectLst/>
                <a:latin typeface="Arial" panose="020B0604020202020204" pitchFamily="34" charset="0"/>
              </a:rPr>
              <a:t>📌 W niektórych telefonach znajdziesz NFC w:</a:t>
            </a:r>
            <a:br>
              <a:rPr kumimoji="0" lang="uk-UA" altLang="uk-UA" sz="2800" b="0" i="0" u="none" strike="noStrike" cap="none" normalizeH="0" baseline="0">
                <a:ln>
                  <a:noFill/>
                </a:ln>
                <a:solidFill>
                  <a:schemeClr val="tx1"/>
                </a:solidFill>
                <a:effectLst/>
                <a:latin typeface="Arial" panose="020B0604020202020204" pitchFamily="34" charset="0"/>
              </a:rPr>
            </a:br>
            <a:r>
              <a:rPr kumimoji="0" lang="pl-PL" altLang="uk-UA" sz="2800" b="0" i="0" u="none" strike="noStrike" cap="none" normalizeH="0" baseline="0">
                <a:ln>
                  <a:noFill/>
                </a:ln>
                <a:solidFill>
                  <a:schemeClr val="tx1"/>
                </a:solidFill>
                <a:effectLst/>
                <a:latin typeface="Arial" panose="020B0604020202020204" pitchFamily="34" charset="0"/>
              </a:rPr>
              <a:t>      </a:t>
            </a:r>
            <a:r>
              <a:rPr kumimoji="0" lang="uk-UA" altLang="uk-UA" sz="2800" b="0" i="0" u="none" strike="noStrike" cap="none" normalizeH="0" baseline="0">
                <a:ln>
                  <a:noFill/>
                </a:ln>
                <a:solidFill>
                  <a:schemeClr val="tx1"/>
                </a:solidFill>
                <a:effectLst/>
                <a:latin typeface="Arial Unicode MS"/>
              </a:rPr>
              <a:t>Ustawienia → Połączenia → NFC i płatności</a:t>
            </a:r>
            <a:endParaRPr kumimoji="0" lang="uk-UA" altLang="uk-UA" sz="2800" b="0" i="0" u="none" strike="noStrike" cap="none" normalizeH="0" baseline="0">
              <a:ln>
                <a:noFill/>
              </a:ln>
              <a:solidFill>
                <a:schemeClr val="tx1"/>
              </a:solidFill>
              <a:effectLst/>
              <a:latin typeface="Arial" panose="020B0604020202020204" pitchFamily="34" charset="0"/>
            </a:endParaRPr>
          </a:p>
        </p:txBody>
      </p:sp>
      <p:sp>
        <p:nvSpPr>
          <p:cNvPr id="4" name="TextBox 3">
            <a:extLst>
              <a:ext uri="{FF2B5EF4-FFF2-40B4-BE49-F238E27FC236}">
                <a16:creationId xmlns:a16="http://schemas.microsoft.com/office/drawing/2014/main" id="{90E5BA62-E9D2-A797-9321-5D7498356DBA}"/>
              </a:ext>
            </a:extLst>
          </p:cNvPr>
          <p:cNvSpPr txBox="1"/>
          <p:nvPr/>
        </p:nvSpPr>
        <p:spPr>
          <a:xfrm>
            <a:off x="1396313" y="5383080"/>
            <a:ext cx="11553567" cy="1384995"/>
          </a:xfrm>
          <a:prstGeom prst="rect">
            <a:avLst/>
          </a:prstGeom>
          <a:noFill/>
        </p:spPr>
        <p:txBody>
          <a:bodyPr wrap="square">
            <a:spAutoFit/>
          </a:bodyPr>
          <a:lstStyle/>
          <a:p>
            <a:pPr>
              <a:buNone/>
            </a:pPr>
            <a:r>
              <a:rPr lang="pl-PL" sz="2800" b="1">
                <a:latin typeface="Arial" panose="020B0604020202020204" pitchFamily="34" charset="0"/>
                <a:cs typeface="Arial" panose="020B0604020202020204" pitchFamily="34" charset="0"/>
              </a:rPr>
              <a:t>iPhone:</a:t>
            </a:r>
          </a:p>
          <a:p>
            <a:r>
              <a:rPr lang="pl-PL" sz="2800">
                <a:latin typeface="Arial" panose="020B0604020202020204" pitchFamily="34" charset="0"/>
                <a:cs typeface="Arial" panose="020B0604020202020204" pitchFamily="34" charset="0"/>
              </a:rPr>
              <a:t>✅ NFC mają wszystkie iPhone’y </a:t>
            </a:r>
            <a:r>
              <a:rPr lang="pl-PL" sz="2800" b="1">
                <a:latin typeface="Arial" panose="020B0604020202020204" pitchFamily="34" charset="0"/>
                <a:cs typeface="Arial" panose="020B0604020202020204" pitchFamily="34" charset="0"/>
              </a:rPr>
              <a:t>od modelu 6 wzwyż</a:t>
            </a:r>
            <a:br>
              <a:rPr lang="pl-PL" sz="2800">
                <a:latin typeface="Arial" panose="020B0604020202020204" pitchFamily="34" charset="0"/>
                <a:cs typeface="Arial" panose="020B0604020202020204" pitchFamily="34" charset="0"/>
              </a:rPr>
            </a:br>
            <a:r>
              <a:rPr lang="pl-PL" sz="2800">
                <a:latin typeface="Arial" panose="020B0604020202020204" pitchFamily="34" charset="0"/>
                <a:cs typeface="Arial" panose="020B0604020202020204" pitchFamily="34" charset="0"/>
              </a:rPr>
              <a:t>Nie musisz nic włączać – działa automatycznie przy płatności Apple Pay</a:t>
            </a:r>
          </a:p>
        </p:txBody>
      </p:sp>
      <p:pic>
        <p:nvPicPr>
          <p:cNvPr id="3" name="Picture 2" descr="A blue flag with yellow stars&#10;&#10;Description automatically generated">
            <a:extLst>
              <a:ext uri="{FF2B5EF4-FFF2-40B4-BE49-F238E27FC236}">
                <a16:creationId xmlns:a16="http://schemas.microsoft.com/office/drawing/2014/main" id="{C4A2353F-A956-4A94-B488-127C45903535}"/>
              </a:ext>
            </a:extLst>
          </p:cNvPr>
          <p:cNvPicPr>
            <a:picLocks noChangeAspect="1"/>
          </p:cNvPicPr>
          <p:nvPr/>
        </p:nvPicPr>
        <p:blipFill>
          <a:blip r:embed="rId2"/>
          <a:stretch>
            <a:fillRect/>
          </a:stretch>
        </p:blipFill>
        <p:spPr>
          <a:xfrm>
            <a:off x="12401505" y="108638"/>
            <a:ext cx="1764018" cy="1787280"/>
          </a:xfrm>
          <a:prstGeom prst="rect">
            <a:avLst/>
          </a:prstGeom>
        </p:spPr>
      </p:pic>
      <p:pic>
        <p:nvPicPr>
          <p:cNvPr id="5" name="Picture 17">
            <a:extLst>
              <a:ext uri="{FF2B5EF4-FFF2-40B4-BE49-F238E27FC236}">
                <a16:creationId xmlns:a16="http://schemas.microsoft.com/office/drawing/2014/main" id="{FA997605-D6F5-0126-80C0-6CC8E4E4F3F1}"/>
              </a:ext>
            </a:extLst>
          </p:cNvPr>
          <p:cNvPicPr>
            <a:picLocks noChangeAspect="1"/>
          </p:cNvPicPr>
          <p:nvPr/>
        </p:nvPicPr>
        <p:blipFill>
          <a:blip r:embed="rId3"/>
          <a:stretch>
            <a:fillRect/>
          </a:stretch>
        </p:blipFill>
        <p:spPr>
          <a:xfrm>
            <a:off x="12949880" y="7207454"/>
            <a:ext cx="1269162" cy="729768"/>
          </a:xfrm>
          <a:prstGeom prst="rect">
            <a:avLst/>
          </a:prstGeom>
        </p:spPr>
      </p:pic>
    </p:spTree>
    <p:extLst>
      <p:ext uri="{BB962C8B-B14F-4D97-AF65-F5344CB8AC3E}">
        <p14:creationId xmlns:p14="http://schemas.microsoft.com/office/powerpoint/2010/main" val="38762454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8F75860-C837-D16C-015F-B3F7BFF781BC}"/>
              </a:ext>
            </a:extLst>
          </p:cNvPr>
          <p:cNvSpPr txBox="1"/>
          <p:nvPr/>
        </p:nvSpPr>
        <p:spPr>
          <a:xfrm>
            <a:off x="704334" y="571153"/>
            <a:ext cx="13641859" cy="2431435"/>
          </a:xfrm>
          <a:prstGeom prst="rect">
            <a:avLst/>
          </a:prstGeom>
          <a:noFill/>
        </p:spPr>
        <p:txBody>
          <a:bodyPr wrap="square">
            <a:spAutoFit/>
          </a:bodyPr>
          <a:lstStyle/>
          <a:p>
            <a:pPr>
              <a:buNone/>
            </a:pPr>
            <a:r>
              <a:rPr lang="pl-PL" sz="4000" b="1">
                <a:solidFill>
                  <a:srgbClr val="C00000"/>
                </a:solidFill>
              </a:rPr>
              <a:t>💸 Co to jest BLIK?</a:t>
            </a:r>
          </a:p>
          <a:p>
            <a:pPr>
              <a:buNone/>
            </a:pPr>
            <a:endParaRPr lang="pl-PL" sz="2800" b="1"/>
          </a:p>
          <a:p>
            <a:r>
              <a:rPr lang="pl-PL" sz="2800" b="1"/>
              <a:t>BLIK</a:t>
            </a:r>
            <a:r>
              <a:rPr lang="pl-PL" sz="2800"/>
              <a:t> to polski system płatności mobilnych, który działa przez aplikację bankową.</a:t>
            </a:r>
            <a:br>
              <a:rPr lang="pl-PL" sz="2800"/>
            </a:br>
            <a:r>
              <a:rPr lang="pl-PL" sz="2800"/>
              <a:t>Umożliwia płacenie w sklepach, internecie, wypłacanie gotówki i robienie przelewów </a:t>
            </a:r>
            <a:r>
              <a:rPr lang="pl-PL" sz="2800" b="1"/>
              <a:t>za pomocą 6-cyfrowego kodu</a:t>
            </a:r>
            <a:r>
              <a:rPr lang="pl-PL" sz="2800"/>
              <a:t>.</a:t>
            </a:r>
          </a:p>
        </p:txBody>
      </p:sp>
      <p:sp>
        <p:nvSpPr>
          <p:cNvPr id="5" name="TextBox 4">
            <a:extLst>
              <a:ext uri="{FF2B5EF4-FFF2-40B4-BE49-F238E27FC236}">
                <a16:creationId xmlns:a16="http://schemas.microsoft.com/office/drawing/2014/main" id="{6C7C58FE-DAB6-E343-AC88-ED41B0939D42}"/>
              </a:ext>
            </a:extLst>
          </p:cNvPr>
          <p:cNvSpPr txBox="1"/>
          <p:nvPr/>
        </p:nvSpPr>
        <p:spPr>
          <a:xfrm>
            <a:off x="704334" y="3620696"/>
            <a:ext cx="12813958" cy="2677656"/>
          </a:xfrm>
          <a:prstGeom prst="rect">
            <a:avLst/>
          </a:prstGeom>
          <a:noFill/>
        </p:spPr>
        <p:txBody>
          <a:bodyPr wrap="square">
            <a:spAutoFit/>
          </a:bodyPr>
          <a:lstStyle/>
          <a:p>
            <a:pPr>
              <a:buNone/>
            </a:pPr>
            <a:r>
              <a:rPr lang="pl-PL" sz="2800" b="1"/>
              <a:t>📲 Co można zrobić z BLIK-iem?</a:t>
            </a:r>
          </a:p>
          <a:p>
            <a:r>
              <a:rPr lang="pl-PL" sz="2800"/>
              <a:t>✅ </a:t>
            </a:r>
            <a:r>
              <a:rPr lang="pl-PL" sz="2800" b="1"/>
              <a:t>Zapłacić w sklepie stacjonarnym</a:t>
            </a:r>
            <a:r>
              <a:rPr lang="pl-PL" sz="2800"/>
              <a:t> – zbliżeniowo lub kodem</a:t>
            </a:r>
            <a:br>
              <a:rPr lang="pl-PL" sz="2800"/>
            </a:br>
            <a:r>
              <a:rPr lang="pl-PL" sz="2800"/>
              <a:t>✅ </a:t>
            </a:r>
            <a:r>
              <a:rPr lang="pl-PL" sz="2800" b="1"/>
              <a:t>Zapłacić w internecie</a:t>
            </a:r>
            <a:r>
              <a:rPr lang="pl-PL" sz="2800"/>
              <a:t> – wpisując kod BLIK przy zamówieniu</a:t>
            </a:r>
            <a:br>
              <a:rPr lang="pl-PL" sz="2800"/>
            </a:br>
            <a:r>
              <a:rPr lang="pl-PL" sz="2800"/>
              <a:t>✅ </a:t>
            </a:r>
            <a:r>
              <a:rPr lang="pl-PL" sz="2800" b="1"/>
              <a:t>Wypłacić gotówkę z bankomatu bez karty</a:t>
            </a:r>
            <a:br>
              <a:rPr lang="pl-PL" sz="2800"/>
            </a:br>
            <a:r>
              <a:rPr lang="pl-PL" sz="2800"/>
              <a:t>✅ </a:t>
            </a:r>
            <a:r>
              <a:rPr lang="pl-PL" sz="2800" b="1"/>
              <a:t>Zrobić przelew na numer telefonu</a:t>
            </a:r>
            <a:br>
              <a:rPr lang="pl-PL" sz="2800"/>
            </a:br>
            <a:r>
              <a:rPr lang="pl-PL" sz="2800"/>
              <a:t>✅ </a:t>
            </a:r>
            <a:r>
              <a:rPr lang="pl-PL" sz="2800" b="1"/>
              <a:t>Potwierdzić przelewy lub zakupy online</a:t>
            </a:r>
            <a:endParaRPr lang="pl-PL" sz="2800"/>
          </a:p>
        </p:txBody>
      </p:sp>
      <p:pic>
        <p:nvPicPr>
          <p:cNvPr id="2" name="Picture 1" descr="A blue flag with yellow stars&#10;&#10;Description automatically generated">
            <a:extLst>
              <a:ext uri="{FF2B5EF4-FFF2-40B4-BE49-F238E27FC236}">
                <a16:creationId xmlns:a16="http://schemas.microsoft.com/office/drawing/2014/main" id="{0BBE4BF5-35A8-4279-D1DD-F509C489A8F8}"/>
              </a:ext>
            </a:extLst>
          </p:cNvPr>
          <p:cNvPicPr>
            <a:picLocks noChangeAspect="1"/>
          </p:cNvPicPr>
          <p:nvPr/>
        </p:nvPicPr>
        <p:blipFill>
          <a:blip r:embed="rId2"/>
          <a:stretch>
            <a:fillRect/>
          </a:stretch>
        </p:blipFill>
        <p:spPr>
          <a:xfrm>
            <a:off x="186133" y="6442320"/>
            <a:ext cx="1764018" cy="1787280"/>
          </a:xfrm>
          <a:prstGeom prst="rect">
            <a:avLst/>
          </a:prstGeom>
        </p:spPr>
      </p:pic>
      <p:pic>
        <p:nvPicPr>
          <p:cNvPr id="17410" name="Picture 2" descr="Blik - Wikipedia">
            <a:extLst>
              <a:ext uri="{FF2B5EF4-FFF2-40B4-BE49-F238E27FC236}">
                <a16:creationId xmlns:a16="http://schemas.microsoft.com/office/drawing/2014/main" id="{58FB6AA0-AAE6-3E7F-D450-A74826F67C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37346" y="3745503"/>
            <a:ext cx="3114675" cy="146685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7">
            <a:extLst>
              <a:ext uri="{FF2B5EF4-FFF2-40B4-BE49-F238E27FC236}">
                <a16:creationId xmlns:a16="http://schemas.microsoft.com/office/drawing/2014/main" id="{0937B2AB-6634-FCE3-EBED-8A39E64E2675}"/>
              </a:ext>
            </a:extLst>
          </p:cNvPr>
          <p:cNvPicPr>
            <a:picLocks noChangeAspect="1"/>
          </p:cNvPicPr>
          <p:nvPr/>
        </p:nvPicPr>
        <p:blipFill>
          <a:blip r:embed="rId4"/>
          <a:stretch>
            <a:fillRect/>
          </a:stretch>
        </p:blipFill>
        <p:spPr>
          <a:xfrm>
            <a:off x="13175105" y="7335960"/>
            <a:ext cx="1269162" cy="729768"/>
          </a:xfrm>
          <a:prstGeom prst="rect">
            <a:avLst/>
          </a:prstGeom>
        </p:spPr>
      </p:pic>
    </p:spTree>
    <p:extLst>
      <p:ext uri="{BB962C8B-B14F-4D97-AF65-F5344CB8AC3E}">
        <p14:creationId xmlns:p14="http://schemas.microsoft.com/office/powerpoint/2010/main" val="18580736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22A1438-13BE-85BC-F502-155F07AAEAFD}"/>
              </a:ext>
            </a:extLst>
          </p:cNvPr>
          <p:cNvSpPr txBox="1"/>
          <p:nvPr/>
        </p:nvSpPr>
        <p:spPr>
          <a:xfrm>
            <a:off x="1112108" y="1680686"/>
            <a:ext cx="10379676" cy="3477875"/>
          </a:xfrm>
          <a:prstGeom prst="rect">
            <a:avLst/>
          </a:prstGeom>
          <a:noFill/>
        </p:spPr>
        <p:txBody>
          <a:bodyPr wrap="square">
            <a:spAutoFit/>
          </a:bodyPr>
          <a:lstStyle/>
          <a:p>
            <a:pPr>
              <a:buNone/>
            </a:pPr>
            <a:r>
              <a:rPr lang="pl-PL" sz="2800" b="1"/>
              <a:t>🛒 </a:t>
            </a:r>
            <a:r>
              <a:rPr lang="pl-PL" sz="4000" b="1">
                <a:solidFill>
                  <a:schemeClr val="accent6">
                    <a:lumMod val="75000"/>
                  </a:schemeClr>
                </a:solidFill>
              </a:rPr>
              <a:t>Jak zapłacić BLIK-iem?</a:t>
            </a:r>
          </a:p>
          <a:p>
            <a:pPr>
              <a:buNone/>
            </a:pPr>
            <a:endParaRPr lang="pl-PL" sz="4000" b="1">
              <a:solidFill>
                <a:schemeClr val="accent6">
                  <a:lumMod val="75000"/>
                </a:schemeClr>
              </a:solidFill>
            </a:endParaRPr>
          </a:p>
          <a:p>
            <a:pPr>
              <a:buFont typeface="+mj-lt"/>
              <a:buAutoNum type="arabicPeriod"/>
            </a:pPr>
            <a:r>
              <a:rPr lang="pl-PL" sz="2800"/>
              <a:t> Otwórz aplikację swojego banku</a:t>
            </a:r>
          </a:p>
          <a:p>
            <a:pPr>
              <a:buFont typeface="+mj-lt"/>
              <a:buAutoNum type="arabicPeriod"/>
            </a:pPr>
            <a:r>
              <a:rPr lang="pl-PL" sz="2800"/>
              <a:t> Kliknij „BLIK” – pojawi się 6-cyfrowy kod</a:t>
            </a:r>
          </a:p>
          <a:p>
            <a:pPr>
              <a:buFont typeface="+mj-lt"/>
              <a:buAutoNum type="arabicPeriod"/>
            </a:pPr>
            <a:r>
              <a:rPr lang="pl-PL" sz="2800"/>
              <a:t> Wpisz kod w terminalu lub na stronie internetowej</a:t>
            </a:r>
          </a:p>
          <a:p>
            <a:pPr>
              <a:buFont typeface="+mj-lt"/>
              <a:buAutoNum type="arabicPeriod"/>
            </a:pPr>
            <a:r>
              <a:rPr lang="pl-PL" sz="2800"/>
              <a:t> Potwierdź transakcję w aplikacji banku</a:t>
            </a:r>
          </a:p>
          <a:p>
            <a:r>
              <a:rPr lang="pl-PL" sz="2800"/>
              <a:t>📌 Kod ważny jest tylko przez 2 minuty – działa </a:t>
            </a:r>
            <a:r>
              <a:rPr lang="pl-PL" sz="2800" b="1"/>
              <a:t>tylko raz</a:t>
            </a:r>
            <a:endParaRPr lang="pl-PL" sz="2800"/>
          </a:p>
        </p:txBody>
      </p:sp>
      <p:sp>
        <p:nvSpPr>
          <p:cNvPr id="5" name="TextBox 4">
            <a:extLst>
              <a:ext uri="{FF2B5EF4-FFF2-40B4-BE49-F238E27FC236}">
                <a16:creationId xmlns:a16="http://schemas.microsoft.com/office/drawing/2014/main" id="{005548C3-A3B6-2FFD-FA8A-F109969A0246}"/>
              </a:ext>
            </a:extLst>
          </p:cNvPr>
          <p:cNvSpPr txBox="1"/>
          <p:nvPr/>
        </p:nvSpPr>
        <p:spPr>
          <a:xfrm>
            <a:off x="1210961" y="6324771"/>
            <a:ext cx="10898659" cy="954107"/>
          </a:xfrm>
          <a:prstGeom prst="rect">
            <a:avLst/>
          </a:prstGeom>
          <a:noFill/>
        </p:spPr>
        <p:txBody>
          <a:bodyPr wrap="square">
            <a:spAutoFit/>
          </a:bodyPr>
          <a:lstStyle/>
          <a:p>
            <a:r>
              <a:rPr lang="pl-PL" sz="2800">
                <a:solidFill>
                  <a:srgbClr val="C00000"/>
                </a:solidFill>
              </a:rPr>
              <a:t>BLIK to świetne rozwiązanie, jeśli boisz się używać kart w internecie. Wszystko odbywa się </a:t>
            </a:r>
            <a:r>
              <a:rPr lang="pl-PL" sz="2800" b="1">
                <a:solidFill>
                  <a:srgbClr val="C00000"/>
                </a:solidFill>
              </a:rPr>
              <a:t>przez aplikację banku</a:t>
            </a:r>
            <a:r>
              <a:rPr lang="pl-PL" sz="2800">
                <a:solidFill>
                  <a:srgbClr val="C00000"/>
                </a:solidFill>
              </a:rPr>
              <a:t>, którą już znasz.</a:t>
            </a:r>
            <a:endParaRPr lang="uk-UA" sz="2800">
              <a:solidFill>
                <a:srgbClr val="C00000"/>
              </a:solidFill>
            </a:endParaRPr>
          </a:p>
        </p:txBody>
      </p:sp>
      <p:pic>
        <p:nvPicPr>
          <p:cNvPr id="2" name="Picture 1" descr="A blue flag with yellow stars&#10;&#10;Description automatically generated">
            <a:extLst>
              <a:ext uri="{FF2B5EF4-FFF2-40B4-BE49-F238E27FC236}">
                <a16:creationId xmlns:a16="http://schemas.microsoft.com/office/drawing/2014/main" id="{A125914C-A9D5-0C2F-9259-A5856BF35A6D}"/>
              </a:ext>
            </a:extLst>
          </p:cNvPr>
          <p:cNvPicPr>
            <a:picLocks noChangeAspect="1"/>
          </p:cNvPicPr>
          <p:nvPr/>
        </p:nvPicPr>
        <p:blipFill>
          <a:blip r:embed="rId2"/>
          <a:stretch>
            <a:fillRect/>
          </a:stretch>
        </p:blipFill>
        <p:spPr>
          <a:xfrm>
            <a:off x="101072" y="0"/>
            <a:ext cx="1764018" cy="1787280"/>
          </a:xfrm>
          <a:prstGeom prst="rect">
            <a:avLst/>
          </a:prstGeom>
        </p:spPr>
      </p:pic>
      <p:pic>
        <p:nvPicPr>
          <p:cNvPr id="18434" name="Picture 2" descr="Pierwsze kroki z BLIKIEM: poznaj szybką metodę płatności | BLIK">
            <a:extLst>
              <a:ext uri="{FF2B5EF4-FFF2-40B4-BE49-F238E27FC236}">
                <a16:creationId xmlns:a16="http://schemas.microsoft.com/office/drawing/2014/main" id="{1C628C8E-5497-1D6E-FF18-DBE160D36C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69218" y="2071260"/>
            <a:ext cx="3680803" cy="3087301"/>
          </a:xfrm>
          <a:custGeom>
            <a:avLst/>
            <a:gdLst>
              <a:gd name="connsiteX0" fmla="*/ 0 w 3680803"/>
              <a:gd name="connsiteY0" fmla="*/ 0 h 3087301"/>
              <a:gd name="connsiteX1" fmla="*/ 452213 w 3680803"/>
              <a:gd name="connsiteY1" fmla="*/ 0 h 3087301"/>
              <a:gd name="connsiteX2" fmla="*/ 904426 w 3680803"/>
              <a:gd name="connsiteY2" fmla="*/ 0 h 3087301"/>
              <a:gd name="connsiteX3" fmla="*/ 1430255 w 3680803"/>
              <a:gd name="connsiteY3" fmla="*/ 0 h 3087301"/>
              <a:gd name="connsiteX4" fmla="*/ 1992892 w 3680803"/>
              <a:gd name="connsiteY4" fmla="*/ 0 h 3087301"/>
              <a:gd name="connsiteX5" fmla="*/ 2408297 w 3680803"/>
              <a:gd name="connsiteY5" fmla="*/ 0 h 3087301"/>
              <a:gd name="connsiteX6" fmla="*/ 2860510 w 3680803"/>
              <a:gd name="connsiteY6" fmla="*/ 0 h 3087301"/>
              <a:gd name="connsiteX7" fmla="*/ 3680803 w 3680803"/>
              <a:gd name="connsiteY7" fmla="*/ 0 h 3087301"/>
              <a:gd name="connsiteX8" fmla="*/ 3680803 w 3680803"/>
              <a:gd name="connsiteY8" fmla="*/ 514550 h 3087301"/>
              <a:gd name="connsiteX9" fmla="*/ 3680803 w 3680803"/>
              <a:gd name="connsiteY9" fmla="*/ 1029100 h 3087301"/>
              <a:gd name="connsiteX10" fmla="*/ 3680803 w 3680803"/>
              <a:gd name="connsiteY10" fmla="*/ 1605397 h 3087301"/>
              <a:gd name="connsiteX11" fmla="*/ 3680803 w 3680803"/>
              <a:gd name="connsiteY11" fmla="*/ 2150820 h 3087301"/>
              <a:gd name="connsiteX12" fmla="*/ 3680803 w 3680803"/>
              <a:gd name="connsiteY12" fmla="*/ 2634497 h 3087301"/>
              <a:gd name="connsiteX13" fmla="*/ 3680803 w 3680803"/>
              <a:gd name="connsiteY13" fmla="*/ 3087301 h 3087301"/>
              <a:gd name="connsiteX14" fmla="*/ 3265398 w 3680803"/>
              <a:gd name="connsiteY14" fmla="*/ 3087301 h 3087301"/>
              <a:gd name="connsiteX15" fmla="*/ 2739569 w 3680803"/>
              <a:gd name="connsiteY15" fmla="*/ 3087301 h 3087301"/>
              <a:gd name="connsiteX16" fmla="*/ 2324164 w 3680803"/>
              <a:gd name="connsiteY16" fmla="*/ 3087301 h 3087301"/>
              <a:gd name="connsiteX17" fmla="*/ 1761527 w 3680803"/>
              <a:gd name="connsiteY17" fmla="*/ 3087301 h 3087301"/>
              <a:gd name="connsiteX18" fmla="*/ 1235698 w 3680803"/>
              <a:gd name="connsiteY18" fmla="*/ 3087301 h 3087301"/>
              <a:gd name="connsiteX19" fmla="*/ 709869 w 3680803"/>
              <a:gd name="connsiteY19" fmla="*/ 3087301 h 3087301"/>
              <a:gd name="connsiteX20" fmla="*/ 0 w 3680803"/>
              <a:gd name="connsiteY20" fmla="*/ 3087301 h 3087301"/>
              <a:gd name="connsiteX21" fmla="*/ 0 w 3680803"/>
              <a:gd name="connsiteY21" fmla="*/ 2541878 h 3087301"/>
              <a:gd name="connsiteX22" fmla="*/ 0 w 3680803"/>
              <a:gd name="connsiteY22" fmla="*/ 2027328 h 3087301"/>
              <a:gd name="connsiteX23" fmla="*/ 0 w 3680803"/>
              <a:gd name="connsiteY23" fmla="*/ 1605397 h 3087301"/>
              <a:gd name="connsiteX24" fmla="*/ 0 w 3680803"/>
              <a:gd name="connsiteY24" fmla="*/ 1029100 h 3087301"/>
              <a:gd name="connsiteX25" fmla="*/ 0 w 3680803"/>
              <a:gd name="connsiteY25" fmla="*/ 607169 h 3087301"/>
              <a:gd name="connsiteX26" fmla="*/ 0 w 3680803"/>
              <a:gd name="connsiteY26" fmla="*/ 0 h 3087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80803" h="3087301" extrusionOk="0">
                <a:moveTo>
                  <a:pt x="0" y="0"/>
                </a:moveTo>
                <a:cubicBezTo>
                  <a:pt x="121683" y="-42075"/>
                  <a:pt x="309073" y="28764"/>
                  <a:pt x="452213" y="0"/>
                </a:cubicBezTo>
                <a:cubicBezTo>
                  <a:pt x="595353" y="-28764"/>
                  <a:pt x="750570" y="2063"/>
                  <a:pt x="904426" y="0"/>
                </a:cubicBezTo>
                <a:cubicBezTo>
                  <a:pt x="1058282" y="-2063"/>
                  <a:pt x="1221716" y="7070"/>
                  <a:pt x="1430255" y="0"/>
                </a:cubicBezTo>
                <a:cubicBezTo>
                  <a:pt x="1638794" y="-7070"/>
                  <a:pt x="1753909" y="60979"/>
                  <a:pt x="1992892" y="0"/>
                </a:cubicBezTo>
                <a:cubicBezTo>
                  <a:pt x="2231875" y="-60979"/>
                  <a:pt x="2292769" y="14904"/>
                  <a:pt x="2408297" y="0"/>
                </a:cubicBezTo>
                <a:cubicBezTo>
                  <a:pt x="2523826" y="-14904"/>
                  <a:pt x="2663508" y="840"/>
                  <a:pt x="2860510" y="0"/>
                </a:cubicBezTo>
                <a:cubicBezTo>
                  <a:pt x="3057512" y="-840"/>
                  <a:pt x="3395897" y="21616"/>
                  <a:pt x="3680803" y="0"/>
                </a:cubicBezTo>
                <a:cubicBezTo>
                  <a:pt x="3711169" y="178219"/>
                  <a:pt x="3679495" y="407890"/>
                  <a:pt x="3680803" y="514550"/>
                </a:cubicBezTo>
                <a:cubicBezTo>
                  <a:pt x="3682111" y="621210"/>
                  <a:pt x="3664144" y="816644"/>
                  <a:pt x="3680803" y="1029100"/>
                </a:cubicBezTo>
                <a:cubicBezTo>
                  <a:pt x="3697462" y="1241556"/>
                  <a:pt x="3645157" y="1367855"/>
                  <a:pt x="3680803" y="1605397"/>
                </a:cubicBezTo>
                <a:cubicBezTo>
                  <a:pt x="3716449" y="1842939"/>
                  <a:pt x="3663238" y="1994843"/>
                  <a:pt x="3680803" y="2150820"/>
                </a:cubicBezTo>
                <a:cubicBezTo>
                  <a:pt x="3698368" y="2306797"/>
                  <a:pt x="3663818" y="2449935"/>
                  <a:pt x="3680803" y="2634497"/>
                </a:cubicBezTo>
                <a:cubicBezTo>
                  <a:pt x="3697788" y="2819059"/>
                  <a:pt x="3669719" y="2949243"/>
                  <a:pt x="3680803" y="3087301"/>
                </a:cubicBezTo>
                <a:cubicBezTo>
                  <a:pt x="3569698" y="3133072"/>
                  <a:pt x="3380911" y="3057360"/>
                  <a:pt x="3265398" y="3087301"/>
                </a:cubicBezTo>
                <a:cubicBezTo>
                  <a:pt x="3149886" y="3117242"/>
                  <a:pt x="2961780" y="3076957"/>
                  <a:pt x="2739569" y="3087301"/>
                </a:cubicBezTo>
                <a:cubicBezTo>
                  <a:pt x="2517358" y="3097645"/>
                  <a:pt x="2449800" y="3085721"/>
                  <a:pt x="2324164" y="3087301"/>
                </a:cubicBezTo>
                <a:cubicBezTo>
                  <a:pt x="2198528" y="3088881"/>
                  <a:pt x="2042645" y="3065179"/>
                  <a:pt x="1761527" y="3087301"/>
                </a:cubicBezTo>
                <a:cubicBezTo>
                  <a:pt x="1480409" y="3109423"/>
                  <a:pt x="1415795" y="3033057"/>
                  <a:pt x="1235698" y="3087301"/>
                </a:cubicBezTo>
                <a:cubicBezTo>
                  <a:pt x="1055601" y="3141545"/>
                  <a:pt x="919969" y="3055702"/>
                  <a:pt x="709869" y="3087301"/>
                </a:cubicBezTo>
                <a:cubicBezTo>
                  <a:pt x="499769" y="3118900"/>
                  <a:pt x="335339" y="3023881"/>
                  <a:pt x="0" y="3087301"/>
                </a:cubicBezTo>
                <a:cubicBezTo>
                  <a:pt x="-5165" y="2858405"/>
                  <a:pt x="35675" y="2773147"/>
                  <a:pt x="0" y="2541878"/>
                </a:cubicBezTo>
                <a:cubicBezTo>
                  <a:pt x="-35675" y="2310609"/>
                  <a:pt x="23885" y="2259492"/>
                  <a:pt x="0" y="2027328"/>
                </a:cubicBezTo>
                <a:cubicBezTo>
                  <a:pt x="-23885" y="1795164"/>
                  <a:pt x="11955" y="1737774"/>
                  <a:pt x="0" y="1605397"/>
                </a:cubicBezTo>
                <a:cubicBezTo>
                  <a:pt x="-11955" y="1473020"/>
                  <a:pt x="38915" y="1264301"/>
                  <a:pt x="0" y="1029100"/>
                </a:cubicBezTo>
                <a:cubicBezTo>
                  <a:pt x="-38915" y="793899"/>
                  <a:pt x="27090" y="724761"/>
                  <a:pt x="0" y="607169"/>
                </a:cubicBezTo>
                <a:cubicBezTo>
                  <a:pt x="-27090" y="489577"/>
                  <a:pt x="68483" y="204697"/>
                  <a:pt x="0" y="0"/>
                </a:cubicBezTo>
                <a:close/>
              </a:path>
            </a:pathLst>
          </a:custGeom>
          <a:noFill/>
          <a:ln>
            <a:solidFill>
              <a:schemeClr val="tx1"/>
            </a:solidFill>
            <a:extLst>
              <a:ext uri="{C807C97D-BFC1-408E-A445-0C87EB9F89A2}">
                <ask:lineSketchStyleProps xmlns:ask="http://schemas.microsoft.com/office/drawing/2018/sketchyshapes" sd="4217301736">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4" name="Picture 17">
            <a:extLst>
              <a:ext uri="{FF2B5EF4-FFF2-40B4-BE49-F238E27FC236}">
                <a16:creationId xmlns:a16="http://schemas.microsoft.com/office/drawing/2014/main" id="{51F50EDE-FF40-ACA6-E967-49C9525E17F2}"/>
              </a:ext>
            </a:extLst>
          </p:cNvPr>
          <p:cNvPicPr>
            <a:picLocks noChangeAspect="1"/>
          </p:cNvPicPr>
          <p:nvPr/>
        </p:nvPicPr>
        <p:blipFill>
          <a:blip r:embed="rId4"/>
          <a:stretch>
            <a:fillRect/>
          </a:stretch>
        </p:blipFill>
        <p:spPr>
          <a:xfrm>
            <a:off x="13003342" y="402616"/>
            <a:ext cx="1269162" cy="729768"/>
          </a:xfrm>
          <a:prstGeom prst="rect">
            <a:avLst/>
          </a:prstGeom>
        </p:spPr>
      </p:pic>
    </p:spTree>
    <p:extLst>
      <p:ext uri="{BB962C8B-B14F-4D97-AF65-F5344CB8AC3E}">
        <p14:creationId xmlns:p14="http://schemas.microsoft.com/office/powerpoint/2010/main" val="19137071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D7CB64-00DA-0473-15BF-DFBF78B0FEC3}"/>
              </a:ext>
            </a:extLst>
          </p:cNvPr>
          <p:cNvSpPr txBox="1"/>
          <p:nvPr/>
        </p:nvSpPr>
        <p:spPr>
          <a:xfrm>
            <a:off x="580768" y="495060"/>
            <a:ext cx="13073449" cy="954107"/>
          </a:xfrm>
          <a:prstGeom prst="rect">
            <a:avLst/>
          </a:prstGeom>
          <a:noFill/>
        </p:spPr>
        <p:txBody>
          <a:bodyPr wrap="square">
            <a:spAutoFit/>
          </a:bodyPr>
          <a:lstStyle/>
          <a:p>
            <a:r>
              <a:rPr lang="pl-PL" sz="2800"/>
              <a:t>📲 </a:t>
            </a:r>
            <a:r>
              <a:rPr lang="pl-PL" sz="2800">
                <a:solidFill>
                  <a:schemeClr val="accent6">
                    <a:lumMod val="75000"/>
                  </a:schemeClr>
                </a:solidFill>
              </a:rPr>
              <a:t>BLIK ma też bardzo przydatną funkcję: </a:t>
            </a:r>
            <a:r>
              <a:rPr lang="pl-PL" sz="2800" b="1">
                <a:solidFill>
                  <a:schemeClr val="accent6">
                    <a:lumMod val="75000"/>
                  </a:schemeClr>
                </a:solidFill>
              </a:rPr>
              <a:t>przelew na numer telefonu</a:t>
            </a:r>
            <a:r>
              <a:rPr lang="pl-PL" sz="2800">
                <a:solidFill>
                  <a:schemeClr val="accent6">
                    <a:lumMod val="75000"/>
                  </a:schemeClr>
                </a:solidFill>
              </a:rPr>
              <a:t> – czyli możesz </a:t>
            </a:r>
            <a:r>
              <a:rPr lang="pl-PL" sz="2800" b="1">
                <a:solidFill>
                  <a:schemeClr val="accent6">
                    <a:lumMod val="75000"/>
                  </a:schemeClr>
                </a:solidFill>
              </a:rPr>
              <a:t>wysłać pieniądze komuś, nie znając jego numeru konta</a:t>
            </a:r>
            <a:r>
              <a:rPr lang="pl-PL" sz="2800">
                <a:solidFill>
                  <a:schemeClr val="accent6">
                    <a:lumMod val="75000"/>
                  </a:schemeClr>
                </a:solidFill>
              </a:rPr>
              <a:t>, tylko numer telefonu.</a:t>
            </a:r>
            <a:endParaRPr lang="uk-UA" sz="2800">
              <a:solidFill>
                <a:schemeClr val="accent6">
                  <a:lumMod val="75000"/>
                </a:schemeClr>
              </a:solidFill>
            </a:endParaRPr>
          </a:p>
        </p:txBody>
      </p:sp>
      <p:sp>
        <p:nvSpPr>
          <p:cNvPr id="5" name="TextBox 4">
            <a:extLst>
              <a:ext uri="{FF2B5EF4-FFF2-40B4-BE49-F238E27FC236}">
                <a16:creationId xmlns:a16="http://schemas.microsoft.com/office/drawing/2014/main" id="{EF829B5B-14BA-8A7A-EE2A-114A7F788B16}"/>
              </a:ext>
            </a:extLst>
          </p:cNvPr>
          <p:cNvSpPr txBox="1"/>
          <p:nvPr/>
        </p:nvSpPr>
        <p:spPr>
          <a:xfrm>
            <a:off x="580768" y="2283591"/>
            <a:ext cx="11627708" cy="3108543"/>
          </a:xfrm>
          <a:prstGeom prst="rect">
            <a:avLst/>
          </a:prstGeom>
          <a:noFill/>
        </p:spPr>
        <p:txBody>
          <a:bodyPr wrap="square">
            <a:spAutoFit/>
          </a:bodyPr>
          <a:lstStyle/>
          <a:p>
            <a:pPr>
              <a:buNone/>
            </a:pPr>
            <a:r>
              <a:rPr lang="pl-PL" sz="2800" b="1"/>
              <a:t>📲 </a:t>
            </a:r>
            <a:r>
              <a:rPr lang="pl-PL" sz="2800" b="1">
                <a:solidFill>
                  <a:srgbClr val="C00000"/>
                </a:solidFill>
              </a:rPr>
              <a:t>Jak zrobić przelew BLIK na numer telefonu?</a:t>
            </a:r>
          </a:p>
          <a:p>
            <a:pPr lvl="2">
              <a:buFont typeface="+mj-lt"/>
              <a:buAutoNum type="arabicPeriod"/>
            </a:pPr>
            <a:r>
              <a:rPr lang="pl-PL" sz="2800"/>
              <a:t> Wejdź do </a:t>
            </a:r>
            <a:r>
              <a:rPr lang="pl-PL" sz="2800" b="1"/>
              <a:t>aplikacji swojego banku</a:t>
            </a:r>
            <a:endParaRPr lang="pl-PL" sz="2800"/>
          </a:p>
          <a:p>
            <a:pPr lvl="2">
              <a:buFont typeface="+mj-lt"/>
              <a:buAutoNum type="arabicPeriod"/>
            </a:pPr>
            <a:r>
              <a:rPr lang="pl-PL" sz="2800"/>
              <a:t> Wybierz: </a:t>
            </a:r>
            <a:r>
              <a:rPr lang="pl-PL" sz="2800" b="1"/>
              <a:t>Przelew BLIK na telefon</a:t>
            </a:r>
            <a:endParaRPr lang="pl-PL" sz="2800"/>
          </a:p>
          <a:p>
            <a:pPr lvl="2">
              <a:buFont typeface="+mj-lt"/>
              <a:buAutoNum type="arabicPeriod"/>
            </a:pPr>
            <a:r>
              <a:rPr lang="pl-PL" sz="2800"/>
              <a:t> Wpisz numer telefonu odbiorcy lub wybierz z kontaktów</a:t>
            </a:r>
          </a:p>
          <a:p>
            <a:pPr lvl="2">
              <a:buFont typeface="+mj-lt"/>
              <a:buAutoNum type="arabicPeriod"/>
            </a:pPr>
            <a:r>
              <a:rPr lang="pl-PL" sz="2800"/>
              <a:t> Wpisz kwotę</a:t>
            </a:r>
          </a:p>
          <a:p>
            <a:pPr lvl="2">
              <a:buFont typeface="+mj-lt"/>
              <a:buAutoNum type="arabicPeriod"/>
            </a:pPr>
            <a:r>
              <a:rPr lang="pl-PL" sz="2800"/>
              <a:t> Potwierdź przelew (PIN, odcisk, twarz)</a:t>
            </a:r>
          </a:p>
          <a:p>
            <a:r>
              <a:rPr lang="pl-PL" sz="2800"/>
              <a:t>📌 Pieniądze są wysyłane </a:t>
            </a:r>
            <a:r>
              <a:rPr lang="pl-PL" sz="2800" b="1"/>
              <a:t>od razu</a:t>
            </a:r>
            <a:r>
              <a:rPr lang="pl-PL" sz="2800"/>
              <a:t>, nawet w weekendy i święta</a:t>
            </a:r>
          </a:p>
        </p:txBody>
      </p:sp>
      <p:sp>
        <p:nvSpPr>
          <p:cNvPr id="6" name="Rectangle 1">
            <a:extLst>
              <a:ext uri="{FF2B5EF4-FFF2-40B4-BE49-F238E27FC236}">
                <a16:creationId xmlns:a16="http://schemas.microsoft.com/office/drawing/2014/main" id="{87C96476-757E-73A4-35E9-1CC0F5C573EE}"/>
              </a:ext>
            </a:extLst>
          </p:cNvPr>
          <p:cNvSpPr>
            <a:spLocks noChangeArrowheads="1"/>
          </p:cNvSpPr>
          <p:nvPr/>
        </p:nvSpPr>
        <p:spPr bwMode="auto">
          <a:xfrm>
            <a:off x="679622" y="5869741"/>
            <a:ext cx="13758318"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800" b="1" i="0" u="none" strike="noStrike" cap="none" normalizeH="0" baseline="0">
                <a:ln>
                  <a:noFill/>
                </a:ln>
                <a:solidFill>
                  <a:schemeClr val="tx1"/>
                </a:solidFill>
                <a:effectLst/>
              </a:rPr>
              <a:t>🧾 </a:t>
            </a:r>
            <a:r>
              <a:rPr kumimoji="0" lang="uk-UA" altLang="uk-UA" sz="2800" b="1" i="0" u="none" strike="noStrike" cap="none" normalizeH="0" baseline="0">
                <a:ln>
                  <a:noFill/>
                </a:ln>
                <a:solidFill>
                  <a:srgbClr val="C00000"/>
                </a:solidFill>
                <a:effectLst/>
              </a:rPr>
              <a:t>Jak odebrać taki przelew?</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a:ln>
                  <a:noFill/>
                </a:ln>
                <a:solidFill>
                  <a:schemeClr val="tx1"/>
                </a:solidFill>
                <a:effectLst/>
              </a:rPr>
              <a:t>✅ Odbiorca </a:t>
            </a:r>
            <a:r>
              <a:rPr kumimoji="0" lang="uk-UA" altLang="uk-UA" sz="2800" b="1" i="0" u="none" strike="noStrike" cap="none" normalizeH="0" baseline="0">
                <a:ln>
                  <a:noFill/>
                </a:ln>
                <a:solidFill>
                  <a:schemeClr val="tx1"/>
                </a:solidFill>
                <a:effectLst/>
              </a:rPr>
              <a:t>musi mieć aktywną usługę BLIK i powiązany numer telefonu</a:t>
            </a:r>
            <a:r>
              <a:rPr kumimoji="0" lang="uk-UA" altLang="uk-UA" sz="2800" b="0" i="0" u="none" strike="noStrike" cap="none" normalizeH="0" baseline="0">
                <a:ln>
                  <a:noFill/>
                </a:ln>
                <a:solidFill>
                  <a:schemeClr val="tx1"/>
                </a:solidFill>
                <a:effectLst/>
              </a:rPr>
              <a:t> w swojej aplikacji </a:t>
            </a:r>
            <a:endParaRPr kumimoji="0" lang="pl-PL" altLang="uk-UA" sz="2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a:ln>
                  <a:noFill/>
                </a:ln>
                <a:solidFill>
                  <a:schemeClr val="tx1"/>
                </a:solidFill>
                <a:effectLst/>
              </a:rPr>
              <a:t>✅ W większości banków wystarczy to ustawić raz:</a:t>
            </a:r>
            <a:br>
              <a:rPr kumimoji="0" lang="uk-UA" altLang="uk-UA" sz="2800" b="0" i="0" u="none" strike="noStrike" cap="none" normalizeH="0" baseline="0">
                <a:ln>
                  <a:noFill/>
                </a:ln>
                <a:solidFill>
                  <a:schemeClr val="tx1"/>
                </a:solidFill>
                <a:effectLst/>
              </a:rPr>
            </a:br>
            <a:r>
              <a:rPr kumimoji="0" lang="pl-PL" altLang="uk-UA" sz="2800" b="0" i="0" u="none" strike="noStrike" cap="none" normalizeH="0" baseline="0">
                <a:ln>
                  <a:noFill/>
                </a:ln>
                <a:solidFill>
                  <a:schemeClr val="tx1"/>
                </a:solidFill>
                <a:effectLst/>
              </a:rPr>
              <a:t>       </a:t>
            </a:r>
            <a:r>
              <a:rPr kumimoji="0" lang="uk-UA" altLang="uk-UA" sz="2800" b="0" i="0" u="none" strike="noStrike" cap="none" normalizeH="0" baseline="0">
                <a:ln>
                  <a:noFill/>
                </a:ln>
                <a:solidFill>
                  <a:schemeClr val="tx1"/>
                </a:solidFill>
                <a:effectLst/>
              </a:rPr>
              <a:t>→ Ustawienia → BLIK → powiąż numer telefonu</a:t>
            </a:r>
          </a:p>
        </p:txBody>
      </p:sp>
      <p:pic>
        <p:nvPicPr>
          <p:cNvPr id="2" name="Picture 1" descr="A blue flag with yellow stars&#10;&#10;Description automatically generated">
            <a:extLst>
              <a:ext uri="{FF2B5EF4-FFF2-40B4-BE49-F238E27FC236}">
                <a16:creationId xmlns:a16="http://schemas.microsoft.com/office/drawing/2014/main" id="{16BE0973-F6E8-4587-C1C4-411D51D3632A}"/>
              </a:ext>
            </a:extLst>
          </p:cNvPr>
          <p:cNvPicPr>
            <a:picLocks noChangeAspect="1"/>
          </p:cNvPicPr>
          <p:nvPr/>
        </p:nvPicPr>
        <p:blipFill>
          <a:blip r:embed="rId2"/>
          <a:stretch>
            <a:fillRect/>
          </a:stretch>
        </p:blipFill>
        <p:spPr>
          <a:xfrm>
            <a:off x="12772208" y="0"/>
            <a:ext cx="1764018" cy="1787280"/>
          </a:xfrm>
          <a:prstGeom prst="rect">
            <a:avLst/>
          </a:prstGeom>
        </p:spPr>
      </p:pic>
      <p:pic>
        <p:nvPicPr>
          <p:cNvPr id="4" name="Picture 17">
            <a:extLst>
              <a:ext uri="{FF2B5EF4-FFF2-40B4-BE49-F238E27FC236}">
                <a16:creationId xmlns:a16="http://schemas.microsoft.com/office/drawing/2014/main" id="{9E90F8FB-A129-03D8-B4B7-2C3F6895A200}"/>
              </a:ext>
            </a:extLst>
          </p:cNvPr>
          <p:cNvPicPr>
            <a:picLocks noChangeAspect="1"/>
          </p:cNvPicPr>
          <p:nvPr/>
        </p:nvPicPr>
        <p:blipFill>
          <a:blip r:embed="rId3"/>
          <a:stretch>
            <a:fillRect/>
          </a:stretch>
        </p:blipFill>
        <p:spPr>
          <a:xfrm>
            <a:off x="13168778" y="7320739"/>
            <a:ext cx="1269162" cy="729768"/>
          </a:xfrm>
          <a:prstGeom prst="rect">
            <a:avLst/>
          </a:prstGeom>
        </p:spPr>
      </p:pic>
    </p:spTree>
    <p:extLst>
      <p:ext uri="{BB962C8B-B14F-4D97-AF65-F5344CB8AC3E}">
        <p14:creationId xmlns:p14="http://schemas.microsoft.com/office/powerpoint/2010/main" val="36685350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ue flag with yellow stars&#10;&#10;Description automatically generated">
            <a:extLst>
              <a:ext uri="{FF2B5EF4-FFF2-40B4-BE49-F238E27FC236}">
                <a16:creationId xmlns:a16="http://schemas.microsoft.com/office/drawing/2014/main" id="{5EB91C45-D4F9-CB17-870B-5A1081F13CB1}"/>
              </a:ext>
            </a:extLst>
          </p:cNvPr>
          <p:cNvPicPr>
            <a:picLocks noChangeAspect="1"/>
          </p:cNvPicPr>
          <p:nvPr/>
        </p:nvPicPr>
        <p:blipFill>
          <a:blip r:embed="rId2"/>
          <a:stretch>
            <a:fillRect/>
          </a:stretch>
        </p:blipFill>
        <p:spPr>
          <a:xfrm>
            <a:off x="12698929" y="16183"/>
            <a:ext cx="1764018" cy="1787280"/>
          </a:xfrm>
          <a:prstGeom prst="rect">
            <a:avLst/>
          </a:prstGeom>
        </p:spPr>
      </p:pic>
      <p:sp>
        <p:nvSpPr>
          <p:cNvPr id="5" name="TextBox 4">
            <a:extLst>
              <a:ext uri="{FF2B5EF4-FFF2-40B4-BE49-F238E27FC236}">
                <a16:creationId xmlns:a16="http://schemas.microsoft.com/office/drawing/2014/main" id="{FC554518-3D5E-F456-EE41-5F6031DD4B7C}"/>
              </a:ext>
            </a:extLst>
          </p:cNvPr>
          <p:cNvSpPr txBox="1"/>
          <p:nvPr/>
        </p:nvSpPr>
        <p:spPr>
          <a:xfrm>
            <a:off x="877330" y="673893"/>
            <a:ext cx="13753070" cy="1323439"/>
          </a:xfrm>
          <a:prstGeom prst="rect">
            <a:avLst/>
          </a:prstGeom>
          <a:noFill/>
        </p:spPr>
        <p:txBody>
          <a:bodyPr wrap="square">
            <a:spAutoFit/>
          </a:bodyPr>
          <a:lstStyle/>
          <a:p>
            <a:r>
              <a:rPr lang="pl-PL" sz="4000" dirty="0">
                <a:solidFill>
                  <a:srgbClr val="C00000"/>
                </a:solidFill>
              </a:rPr>
              <a:t>Jest częścią grupy </a:t>
            </a:r>
            <a:r>
              <a:rPr lang="pl-PL" sz="4000" b="1" dirty="0" err="1">
                <a:solidFill>
                  <a:srgbClr val="C00000"/>
                </a:solidFill>
              </a:rPr>
              <a:t>Docplanner</a:t>
            </a:r>
            <a:r>
              <a:rPr lang="pl-PL" sz="4000" dirty="0">
                <a:solidFill>
                  <a:srgbClr val="C00000"/>
                </a:solidFill>
              </a:rPr>
              <a:t>, </a:t>
            </a:r>
          </a:p>
          <a:p>
            <a:r>
              <a:rPr lang="pl-PL" sz="4000" dirty="0">
                <a:solidFill>
                  <a:srgbClr val="C00000"/>
                </a:solidFill>
              </a:rPr>
              <a:t>która rozwija podobne serwisy w różnych krajach świata</a:t>
            </a:r>
            <a:endParaRPr lang="uk-UA" sz="4000" dirty="0">
              <a:solidFill>
                <a:srgbClr val="C00000"/>
              </a:solidFill>
            </a:endParaRPr>
          </a:p>
        </p:txBody>
      </p:sp>
      <p:sp>
        <p:nvSpPr>
          <p:cNvPr id="7" name="TextBox 6">
            <a:extLst>
              <a:ext uri="{FF2B5EF4-FFF2-40B4-BE49-F238E27FC236}">
                <a16:creationId xmlns:a16="http://schemas.microsoft.com/office/drawing/2014/main" id="{6B0B4D52-C472-40B2-88D6-374C850A5460}"/>
              </a:ext>
            </a:extLst>
          </p:cNvPr>
          <p:cNvSpPr txBox="1"/>
          <p:nvPr/>
        </p:nvSpPr>
        <p:spPr>
          <a:xfrm>
            <a:off x="1458098" y="2345085"/>
            <a:ext cx="7315200" cy="3539430"/>
          </a:xfrm>
          <a:prstGeom prst="rect">
            <a:avLst/>
          </a:prstGeom>
          <a:noFill/>
        </p:spPr>
        <p:txBody>
          <a:bodyPr wrap="square">
            <a:spAutoFit/>
          </a:bodyPr>
          <a:lstStyle/>
          <a:p>
            <a:pPr>
              <a:buNone/>
            </a:pPr>
            <a:r>
              <a:rPr lang="uk-UA" sz="2800" b="1"/>
              <a:t>📌 </a:t>
            </a:r>
            <a:r>
              <a:rPr lang="en-US" sz="2800" b="1"/>
              <a:t>Serwisy należące do Docplanner Group:</a:t>
            </a:r>
            <a:endParaRPr lang="pl-PL" sz="2800" b="1"/>
          </a:p>
          <a:p>
            <a:pPr>
              <a:buNone/>
            </a:pPr>
            <a:endParaRPr lang="en-US" sz="2800" b="1"/>
          </a:p>
          <a:p>
            <a:r>
              <a:rPr lang="en-US" sz="2800"/>
              <a:t>• </a:t>
            </a:r>
            <a:r>
              <a:rPr lang="en-US" sz="2800" b="1">
                <a:solidFill>
                  <a:schemeClr val="accent6">
                    <a:lumMod val="75000"/>
                  </a:schemeClr>
                </a:solidFill>
              </a:rPr>
              <a:t>ZnanyLekarz.pl</a:t>
            </a:r>
            <a:r>
              <a:rPr lang="en-US" sz="2800">
                <a:solidFill>
                  <a:schemeClr val="accent6">
                    <a:lumMod val="75000"/>
                  </a:schemeClr>
                </a:solidFill>
              </a:rPr>
              <a:t> – </a:t>
            </a:r>
            <a:r>
              <a:rPr lang="uk-UA" sz="2800">
                <a:solidFill>
                  <a:schemeClr val="accent6">
                    <a:lumMod val="75000"/>
                  </a:schemeClr>
                </a:solidFill>
              </a:rPr>
              <a:t>🇵🇱 </a:t>
            </a:r>
            <a:r>
              <a:rPr lang="en-US" sz="2800" b="1">
                <a:solidFill>
                  <a:schemeClr val="accent6">
                    <a:lumMod val="75000"/>
                  </a:schemeClr>
                </a:solidFill>
              </a:rPr>
              <a:t>Polska</a:t>
            </a:r>
            <a:br>
              <a:rPr lang="en-US" sz="2800"/>
            </a:br>
            <a:r>
              <a:rPr lang="en-US" sz="2800"/>
              <a:t>• </a:t>
            </a:r>
            <a:r>
              <a:rPr lang="en-US" sz="2800" b="1"/>
              <a:t>Doktortakvimi.com</a:t>
            </a:r>
            <a:r>
              <a:rPr lang="en-US" sz="2800"/>
              <a:t> – </a:t>
            </a:r>
            <a:r>
              <a:rPr lang="uk-UA" sz="2800"/>
              <a:t>🇹🇷 </a:t>
            </a:r>
            <a:r>
              <a:rPr lang="en-US" sz="2800" b="1"/>
              <a:t>Turcja</a:t>
            </a:r>
            <a:br>
              <a:rPr lang="en-US" sz="2800"/>
            </a:br>
            <a:r>
              <a:rPr lang="en-US" sz="2800"/>
              <a:t>• </a:t>
            </a:r>
            <a:r>
              <a:rPr lang="en-US" sz="2800" b="1"/>
              <a:t>MioDottore.it</a:t>
            </a:r>
            <a:r>
              <a:rPr lang="en-US" sz="2800"/>
              <a:t> – </a:t>
            </a:r>
            <a:r>
              <a:rPr lang="uk-UA" sz="2800"/>
              <a:t>🇮🇹 </a:t>
            </a:r>
            <a:r>
              <a:rPr lang="en-US" sz="2800" b="1"/>
              <a:t>Włochy</a:t>
            </a:r>
            <a:br>
              <a:rPr lang="en-US" sz="2800"/>
            </a:br>
            <a:r>
              <a:rPr lang="en-US" sz="2800"/>
              <a:t>• </a:t>
            </a:r>
            <a:r>
              <a:rPr lang="en-US" sz="2800" b="1">
                <a:solidFill>
                  <a:schemeClr val="accent6">
                    <a:lumMod val="75000"/>
                  </a:schemeClr>
                </a:solidFill>
              </a:rPr>
              <a:t>Doctoralia.es</a:t>
            </a:r>
            <a:r>
              <a:rPr lang="en-US" sz="2800">
                <a:solidFill>
                  <a:schemeClr val="accent6">
                    <a:lumMod val="75000"/>
                  </a:schemeClr>
                </a:solidFill>
              </a:rPr>
              <a:t> – </a:t>
            </a:r>
            <a:r>
              <a:rPr lang="uk-UA" sz="2800">
                <a:solidFill>
                  <a:schemeClr val="accent6">
                    <a:lumMod val="75000"/>
                  </a:schemeClr>
                </a:solidFill>
              </a:rPr>
              <a:t>🇪🇸 </a:t>
            </a:r>
            <a:r>
              <a:rPr lang="en-US" sz="2800" b="1">
                <a:solidFill>
                  <a:schemeClr val="accent6">
                    <a:lumMod val="75000"/>
                  </a:schemeClr>
                </a:solidFill>
              </a:rPr>
              <a:t>Hiszpania</a:t>
            </a:r>
            <a:br>
              <a:rPr lang="en-US" sz="2800"/>
            </a:br>
            <a:r>
              <a:rPr lang="en-US" sz="2800"/>
              <a:t>• </a:t>
            </a:r>
            <a:r>
              <a:rPr lang="en-US" sz="2800" b="1"/>
              <a:t>Doctoralia.com.br</a:t>
            </a:r>
            <a:r>
              <a:rPr lang="en-US" sz="2800"/>
              <a:t> – </a:t>
            </a:r>
            <a:r>
              <a:rPr lang="uk-UA" sz="2800"/>
              <a:t>🇧🇷 </a:t>
            </a:r>
            <a:r>
              <a:rPr lang="en-US" sz="2800" b="1"/>
              <a:t>Brazylia</a:t>
            </a:r>
            <a:br>
              <a:rPr lang="en-US" sz="2800"/>
            </a:br>
            <a:r>
              <a:rPr lang="en-US" sz="2800"/>
              <a:t>• </a:t>
            </a:r>
            <a:r>
              <a:rPr lang="en-US" sz="2800" b="1"/>
              <a:t>Doctoralia.com.mx</a:t>
            </a:r>
            <a:r>
              <a:rPr lang="en-US" sz="2800"/>
              <a:t> – </a:t>
            </a:r>
            <a:r>
              <a:rPr lang="uk-UA" sz="2800"/>
              <a:t>🇲🇽 </a:t>
            </a:r>
            <a:r>
              <a:rPr lang="en-US" sz="2800" b="1"/>
              <a:t>Meksyk</a:t>
            </a:r>
            <a:endParaRPr lang="en-US" sz="2800"/>
          </a:p>
        </p:txBody>
      </p:sp>
      <p:pic>
        <p:nvPicPr>
          <p:cNvPr id="2050" name="Picture 2" descr="desk globe on table">
            <a:extLst>
              <a:ext uri="{FF2B5EF4-FFF2-40B4-BE49-F238E27FC236}">
                <a16:creationId xmlns:a16="http://schemas.microsoft.com/office/drawing/2014/main" id="{41D3C546-2A08-C1EA-7D5D-7576EF5864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20433" y="2498969"/>
            <a:ext cx="4850027" cy="3233351"/>
          </a:xfrm>
          <a:custGeom>
            <a:avLst/>
            <a:gdLst>
              <a:gd name="connsiteX0" fmla="*/ 0 w 4850027"/>
              <a:gd name="connsiteY0" fmla="*/ 0 h 3233351"/>
              <a:gd name="connsiteX1" fmla="*/ 587392 w 4850027"/>
              <a:gd name="connsiteY1" fmla="*/ 0 h 3233351"/>
              <a:gd name="connsiteX2" fmla="*/ 1223285 w 4850027"/>
              <a:gd name="connsiteY2" fmla="*/ 0 h 3233351"/>
              <a:gd name="connsiteX3" fmla="*/ 1665176 w 4850027"/>
              <a:gd name="connsiteY3" fmla="*/ 0 h 3233351"/>
              <a:gd name="connsiteX4" fmla="*/ 2058567 w 4850027"/>
              <a:gd name="connsiteY4" fmla="*/ 0 h 3233351"/>
              <a:gd name="connsiteX5" fmla="*/ 2500458 w 4850027"/>
              <a:gd name="connsiteY5" fmla="*/ 0 h 3233351"/>
              <a:gd name="connsiteX6" fmla="*/ 3039350 w 4850027"/>
              <a:gd name="connsiteY6" fmla="*/ 0 h 3233351"/>
              <a:gd name="connsiteX7" fmla="*/ 3626742 w 4850027"/>
              <a:gd name="connsiteY7" fmla="*/ 0 h 3233351"/>
              <a:gd name="connsiteX8" fmla="*/ 4214135 w 4850027"/>
              <a:gd name="connsiteY8" fmla="*/ 0 h 3233351"/>
              <a:gd name="connsiteX9" fmla="*/ 4850027 w 4850027"/>
              <a:gd name="connsiteY9" fmla="*/ 0 h 3233351"/>
              <a:gd name="connsiteX10" fmla="*/ 4850027 w 4850027"/>
              <a:gd name="connsiteY10" fmla="*/ 474225 h 3233351"/>
              <a:gd name="connsiteX11" fmla="*/ 4850027 w 4850027"/>
              <a:gd name="connsiteY11" fmla="*/ 1077784 h 3233351"/>
              <a:gd name="connsiteX12" fmla="*/ 4850027 w 4850027"/>
              <a:gd name="connsiteY12" fmla="*/ 1616676 h 3233351"/>
              <a:gd name="connsiteX13" fmla="*/ 4850027 w 4850027"/>
              <a:gd name="connsiteY13" fmla="*/ 2155567 h 3233351"/>
              <a:gd name="connsiteX14" fmla="*/ 4850027 w 4850027"/>
              <a:gd name="connsiteY14" fmla="*/ 2694459 h 3233351"/>
              <a:gd name="connsiteX15" fmla="*/ 4850027 w 4850027"/>
              <a:gd name="connsiteY15" fmla="*/ 3233351 h 3233351"/>
              <a:gd name="connsiteX16" fmla="*/ 4359635 w 4850027"/>
              <a:gd name="connsiteY16" fmla="*/ 3233351 h 3233351"/>
              <a:gd name="connsiteX17" fmla="*/ 3772243 w 4850027"/>
              <a:gd name="connsiteY17" fmla="*/ 3233351 h 3233351"/>
              <a:gd name="connsiteX18" fmla="*/ 3184851 w 4850027"/>
              <a:gd name="connsiteY18" fmla="*/ 3233351 h 3233351"/>
              <a:gd name="connsiteX19" fmla="*/ 2791460 w 4850027"/>
              <a:gd name="connsiteY19" fmla="*/ 3233351 h 3233351"/>
              <a:gd name="connsiteX20" fmla="*/ 2301068 w 4850027"/>
              <a:gd name="connsiteY20" fmla="*/ 3233351 h 3233351"/>
              <a:gd name="connsiteX21" fmla="*/ 1907677 w 4850027"/>
              <a:gd name="connsiteY21" fmla="*/ 3233351 h 3233351"/>
              <a:gd name="connsiteX22" fmla="*/ 1368785 w 4850027"/>
              <a:gd name="connsiteY22" fmla="*/ 3233351 h 3233351"/>
              <a:gd name="connsiteX23" fmla="*/ 926894 w 4850027"/>
              <a:gd name="connsiteY23" fmla="*/ 3233351 h 3233351"/>
              <a:gd name="connsiteX24" fmla="*/ 0 w 4850027"/>
              <a:gd name="connsiteY24" fmla="*/ 3233351 h 3233351"/>
              <a:gd name="connsiteX25" fmla="*/ 0 w 4850027"/>
              <a:gd name="connsiteY25" fmla="*/ 2759126 h 3233351"/>
              <a:gd name="connsiteX26" fmla="*/ 0 w 4850027"/>
              <a:gd name="connsiteY26" fmla="*/ 2220234 h 3233351"/>
              <a:gd name="connsiteX27" fmla="*/ 0 w 4850027"/>
              <a:gd name="connsiteY27" fmla="*/ 1778343 h 3233351"/>
              <a:gd name="connsiteX28" fmla="*/ 0 w 4850027"/>
              <a:gd name="connsiteY28" fmla="*/ 1207118 h 3233351"/>
              <a:gd name="connsiteX29" fmla="*/ 0 w 4850027"/>
              <a:gd name="connsiteY29" fmla="*/ 765226 h 3233351"/>
              <a:gd name="connsiteX30" fmla="*/ 0 w 4850027"/>
              <a:gd name="connsiteY30" fmla="*/ 0 h 323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850027" h="3233351" extrusionOk="0">
                <a:moveTo>
                  <a:pt x="0" y="0"/>
                </a:moveTo>
                <a:cubicBezTo>
                  <a:pt x="207835" y="-22531"/>
                  <a:pt x="386898" y="32815"/>
                  <a:pt x="587392" y="0"/>
                </a:cubicBezTo>
                <a:cubicBezTo>
                  <a:pt x="787886" y="-32815"/>
                  <a:pt x="1056547" y="72264"/>
                  <a:pt x="1223285" y="0"/>
                </a:cubicBezTo>
                <a:cubicBezTo>
                  <a:pt x="1390023" y="-72264"/>
                  <a:pt x="1519815" y="12829"/>
                  <a:pt x="1665176" y="0"/>
                </a:cubicBezTo>
                <a:cubicBezTo>
                  <a:pt x="1810537" y="-12829"/>
                  <a:pt x="1939334" y="33669"/>
                  <a:pt x="2058567" y="0"/>
                </a:cubicBezTo>
                <a:cubicBezTo>
                  <a:pt x="2177800" y="-33669"/>
                  <a:pt x="2287590" y="51176"/>
                  <a:pt x="2500458" y="0"/>
                </a:cubicBezTo>
                <a:cubicBezTo>
                  <a:pt x="2713326" y="-51176"/>
                  <a:pt x="2917055" y="60162"/>
                  <a:pt x="3039350" y="0"/>
                </a:cubicBezTo>
                <a:cubicBezTo>
                  <a:pt x="3161645" y="-60162"/>
                  <a:pt x="3482751" y="48339"/>
                  <a:pt x="3626742" y="0"/>
                </a:cubicBezTo>
                <a:cubicBezTo>
                  <a:pt x="3770733" y="-48339"/>
                  <a:pt x="4041426" y="51171"/>
                  <a:pt x="4214135" y="0"/>
                </a:cubicBezTo>
                <a:cubicBezTo>
                  <a:pt x="4386844" y="-51171"/>
                  <a:pt x="4715905" y="21017"/>
                  <a:pt x="4850027" y="0"/>
                </a:cubicBezTo>
                <a:cubicBezTo>
                  <a:pt x="4850922" y="225077"/>
                  <a:pt x="4827971" y="342285"/>
                  <a:pt x="4850027" y="474225"/>
                </a:cubicBezTo>
                <a:cubicBezTo>
                  <a:pt x="4872083" y="606166"/>
                  <a:pt x="4835246" y="832430"/>
                  <a:pt x="4850027" y="1077784"/>
                </a:cubicBezTo>
                <a:cubicBezTo>
                  <a:pt x="4864808" y="1323138"/>
                  <a:pt x="4791247" y="1423547"/>
                  <a:pt x="4850027" y="1616676"/>
                </a:cubicBezTo>
                <a:cubicBezTo>
                  <a:pt x="4908807" y="1809805"/>
                  <a:pt x="4801693" y="2000853"/>
                  <a:pt x="4850027" y="2155567"/>
                </a:cubicBezTo>
                <a:cubicBezTo>
                  <a:pt x="4898361" y="2310281"/>
                  <a:pt x="4844763" y="2513308"/>
                  <a:pt x="4850027" y="2694459"/>
                </a:cubicBezTo>
                <a:cubicBezTo>
                  <a:pt x="4855291" y="2875610"/>
                  <a:pt x="4803090" y="3087526"/>
                  <a:pt x="4850027" y="3233351"/>
                </a:cubicBezTo>
                <a:cubicBezTo>
                  <a:pt x="4705951" y="3236507"/>
                  <a:pt x="4476691" y="3221488"/>
                  <a:pt x="4359635" y="3233351"/>
                </a:cubicBezTo>
                <a:cubicBezTo>
                  <a:pt x="4242579" y="3245214"/>
                  <a:pt x="3901255" y="3181696"/>
                  <a:pt x="3772243" y="3233351"/>
                </a:cubicBezTo>
                <a:cubicBezTo>
                  <a:pt x="3643231" y="3285006"/>
                  <a:pt x="3307736" y="3231010"/>
                  <a:pt x="3184851" y="3233351"/>
                </a:cubicBezTo>
                <a:cubicBezTo>
                  <a:pt x="3061966" y="3235692"/>
                  <a:pt x="2904840" y="3222548"/>
                  <a:pt x="2791460" y="3233351"/>
                </a:cubicBezTo>
                <a:cubicBezTo>
                  <a:pt x="2678080" y="3244154"/>
                  <a:pt x="2499047" y="3208842"/>
                  <a:pt x="2301068" y="3233351"/>
                </a:cubicBezTo>
                <a:cubicBezTo>
                  <a:pt x="2103089" y="3257860"/>
                  <a:pt x="2017755" y="3189201"/>
                  <a:pt x="1907677" y="3233351"/>
                </a:cubicBezTo>
                <a:cubicBezTo>
                  <a:pt x="1797599" y="3277501"/>
                  <a:pt x="1611581" y="3193924"/>
                  <a:pt x="1368785" y="3233351"/>
                </a:cubicBezTo>
                <a:cubicBezTo>
                  <a:pt x="1125989" y="3272778"/>
                  <a:pt x="1031159" y="3189572"/>
                  <a:pt x="926894" y="3233351"/>
                </a:cubicBezTo>
                <a:cubicBezTo>
                  <a:pt x="822629" y="3277130"/>
                  <a:pt x="404839" y="3159690"/>
                  <a:pt x="0" y="3233351"/>
                </a:cubicBezTo>
                <a:cubicBezTo>
                  <a:pt x="-30644" y="3031000"/>
                  <a:pt x="13618" y="2898423"/>
                  <a:pt x="0" y="2759126"/>
                </a:cubicBezTo>
                <a:cubicBezTo>
                  <a:pt x="-13618" y="2619829"/>
                  <a:pt x="20180" y="2410753"/>
                  <a:pt x="0" y="2220234"/>
                </a:cubicBezTo>
                <a:cubicBezTo>
                  <a:pt x="-20180" y="2029715"/>
                  <a:pt x="5672" y="1977372"/>
                  <a:pt x="0" y="1778343"/>
                </a:cubicBezTo>
                <a:cubicBezTo>
                  <a:pt x="-5672" y="1579314"/>
                  <a:pt x="4812" y="1392348"/>
                  <a:pt x="0" y="1207118"/>
                </a:cubicBezTo>
                <a:cubicBezTo>
                  <a:pt x="-4812" y="1021889"/>
                  <a:pt x="18056" y="969769"/>
                  <a:pt x="0" y="765226"/>
                </a:cubicBezTo>
                <a:cubicBezTo>
                  <a:pt x="-18056" y="560683"/>
                  <a:pt x="30432" y="158388"/>
                  <a:pt x="0" y="0"/>
                </a:cubicBezTo>
                <a:close/>
              </a:path>
            </a:pathLst>
          </a:custGeom>
          <a:noFill/>
          <a:ln>
            <a:solidFill>
              <a:schemeClr val="tx1"/>
            </a:solidFill>
            <a:extLst>
              <a:ext uri="{C807C97D-BFC1-408E-A445-0C87EB9F89A2}">
                <ask:lineSketchStyleProps xmlns:ask="http://schemas.microsoft.com/office/drawing/2018/sketchyshapes" sd="3407593752">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3" name="Picture 17">
            <a:extLst>
              <a:ext uri="{FF2B5EF4-FFF2-40B4-BE49-F238E27FC236}">
                <a16:creationId xmlns:a16="http://schemas.microsoft.com/office/drawing/2014/main" id="{1826784C-7E08-5075-0BF1-FA22FA74C24A}"/>
              </a:ext>
            </a:extLst>
          </p:cNvPr>
          <p:cNvPicPr>
            <a:picLocks noChangeAspect="1"/>
          </p:cNvPicPr>
          <p:nvPr/>
        </p:nvPicPr>
        <p:blipFill>
          <a:blip r:embed="rId4"/>
          <a:stretch>
            <a:fillRect/>
          </a:stretch>
        </p:blipFill>
        <p:spPr>
          <a:xfrm>
            <a:off x="680207" y="7111760"/>
            <a:ext cx="1269162" cy="729768"/>
          </a:xfrm>
          <a:prstGeom prst="rect">
            <a:avLst/>
          </a:prstGeom>
        </p:spPr>
      </p:pic>
    </p:spTree>
    <p:extLst>
      <p:ext uri="{BB962C8B-B14F-4D97-AF65-F5344CB8AC3E}">
        <p14:creationId xmlns:p14="http://schemas.microsoft.com/office/powerpoint/2010/main" val="29404893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OSZUSTWA METODĄ NA BLIK - OSTRZEGAMY !!!">
            <a:hlinkClick r:id="rId2"/>
            <a:extLst>
              <a:ext uri="{FF2B5EF4-FFF2-40B4-BE49-F238E27FC236}">
                <a16:creationId xmlns:a16="http://schemas.microsoft.com/office/drawing/2014/main" id="{D8A08E8A-2420-8CB8-DEDC-E2297F447A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59535" y="1569308"/>
            <a:ext cx="9090506" cy="4722341"/>
          </a:xfrm>
          <a:custGeom>
            <a:avLst/>
            <a:gdLst>
              <a:gd name="connsiteX0" fmla="*/ 0 w 9090506"/>
              <a:gd name="connsiteY0" fmla="*/ 0 h 4722341"/>
              <a:gd name="connsiteX1" fmla="*/ 749967 w 9090506"/>
              <a:gd name="connsiteY1" fmla="*/ 0 h 4722341"/>
              <a:gd name="connsiteX2" fmla="*/ 1045408 w 9090506"/>
              <a:gd name="connsiteY2" fmla="*/ 0 h 4722341"/>
              <a:gd name="connsiteX3" fmla="*/ 1522660 w 9090506"/>
              <a:gd name="connsiteY3" fmla="*/ 0 h 4722341"/>
              <a:gd name="connsiteX4" fmla="*/ 1999911 w 9090506"/>
              <a:gd name="connsiteY4" fmla="*/ 0 h 4722341"/>
              <a:gd name="connsiteX5" fmla="*/ 2658973 w 9090506"/>
              <a:gd name="connsiteY5" fmla="*/ 0 h 4722341"/>
              <a:gd name="connsiteX6" fmla="*/ 3318035 w 9090506"/>
              <a:gd name="connsiteY6" fmla="*/ 0 h 4722341"/>
              <a:gd name="connsiteX7" fmla="*/ 3886191 w 9090506"/>
              <a:gd name="connsiteY7" fmla="*/ 0 h 4722341"/>
              <a:gd name="connsiteX8" fmla="*/ 4454348 w 9090506"/>
              <a:gd name="connsiteY8" fmla="*/ 0 h 4722341"/>
              <a:gd name="connsiteX9" fmla="*/ 4840694 w 9090506"/>
              <a:gd name="connsiteY9" fmla="*/ 0 h 4722341"/>
              <a:gd name="connsiteX10" fmla="*/ 5136136 w 9090506"/>
              <a:gd name="connsiteY10" fmla="*/ 0 h 4722341"/>
              <a:gd name="connsiteX11" fmla="*/ 5704293 w 9090506"/>
              <a:gd name="connsiteY11" fmla="*/ 0 h 4722341"/>
              <a:gd name="connsiteX12" fmla="*/ 6181544 w 9090506"/>
              <a:gd name="connsiteY12" fmla="*/ 0 h 4722341"/>
              <a:gd name="connsiteX13" fmla="*/ 6658796 w 9090506"/>
              <a:gd name="connsiteY13" fmla="*/ 0 h 4722341"/>
              <a:gd name="connsiteX14" fmla="*/ 7317857 w 9090506"/>
              <a:gd name="connsiteY14" fmla="*/ 0 h 4722341"/>
              <a:gd name="connsiteX15" fmla="*/ 8067824 w 9090506"/>
              <a:gd name="connsiteY15" fmla="*/ 0 h 4722341"/>
              <a:gd name="connsiteX16" fmla="*/ 9090506 w 9090506"/>
              <a:gd name="connsiteY16" fmla="*/ 0 h 4722341"/>
              <a:gd name="connsiteX17" fmla="*/ 9090506 w 9090506"/>
              <a:gd name="connsiteY17" fmla="*/ 684739 h 4722341"/>
              <a:gd name="connsiteX18" fmla="*/ 9090506 w 9090506"/>
              <a:gd name="connsiteY18" fmla="*/ 1369479 h 4722341"/>
              <a:gd name="connsiteX19" fmla="*/ 9090506 w 9090506"/>
              <a:gd name="connsiteY19" fmla="*/ 1959772 h 4722341"/>
              <a:gd name="connsiteX20" fmla="*/ 9090506 w 9090506"/>
              <a:gd name="connsiteY20" fmla="*/ 2644511 h 4722341"/>
              <a:gd name="connsiteX21" fmla="*/ 9090506 w 9090506"/>
              <a:gd name="connsiteY21" fmla="*/ 3093133 h 4722341"/>
              <a:gd name="connsiteX22" fmla="*/ 9090506 w 9090506"/>
              <a:gd name="connsiteY22" fmla="*/ 3730649 h 4722341"/>
              <a:gd name="connsiteX23" fmla="*/ 9090506 w 9090506"/>
              <a:gd name="connsiteY23" fmla="*/ 4722341 h 4722341"/>
              <a:gd name="connsiteX24" fmla="*/ 8795065 w 9090506"/>
              <a:gd name="connsiteY24" fmla="*/ 4722341 h 4722341"/>
              <a:gd name="connsiteX25" fmla="*/ 8045098 w 9090506"/>
              <a:gd name="connsiteY25" fmla="*/ 4722341 h 4722341"/>
              <a:gd name="connsiteX26" fmla="*/ 7476941 w 9090506"/>
              <a:gd name="connsiteY26" fmla="*/ 4722341 h 4722341"/>
              <a:gd name="connsiteX27" fmla="*/ 6999690 w 9090506"/>
              <a:gd name="connsiteY27" fmla="*/ 4722341 h 4722341"/>
              <a:gd name="connsiteX28" fmla="*/ 6704248 w 9090506"/>
              <a:gd name="connsiteY28" fmla="*/ 4722341 h 4722341"/>
              <a:gd name="connsiteX29" fmla="*/ 6136092 w 9090506"/>
              <a:gd name="connsiteY29" fmla="*/ 4722341 h 4722341"/>
              <a:gd name="connsiteX30" fmla="*/ 5658840 w 9090506"/>
              <a:gd name="connsiteY30" fmla="*/ 4722341 h 4722341"/>
              <a:gd name="connsiteX31" fmla="*/ 5090683 w 9090506"/>
              <a:gd name="connsiteY31" fmla="*/ 4722341 h 4722341"/>
              <a:gd name="connsiteX32" fmla="*/ 4340717 w 9090506"/>
              <a:gd name="connsiteY32" fmla="*/ 4722341 h 4722341"/>
              <a:gd name="connsiteX33" fmla="*/ 3681655 w 9090506"/>
              <a:gd name="connsiteY33" fmla="*/ 4722341 h 4722341"/>
              <a:gd name="connsiteX34" fmla="*/ 3295308 w 9090506"/>
              <a:gd name="connsiteY34" fmla="*/ 4722341 h 4722341"/>
              <a:gd name="connsiteX35" fmla="*/ 2818057 w 9090506"/>
              <a:gd name="connsiteY35" fmla="*/ 4722341 h 4722341"/>
              <a:gd name="connsiteX36" fmla="*/ 2522615 w 9090506"/>
              <a:gd name="connsiteY36" fmla="*/ 4722341 h 4722341"/>
              <a:gd name="connsiteX37" fmla="*/ 2045364 w 9090506"/>
              <a:gd name="connsiteY37" fmla="*/ 4722341 h 4722341"/>
              <a:gd name="connsiteX38" fmla="*/ 1568112 w 9090506"/>
              <a:gd name="connsiteY38" fmla="*/ 4722341 h 4722341"/>
              <a:gd name="connsiteX39" fmla="*/ 1272671 w 9090506"/>
              <a:gd name="connsiteY39" fmla="*/ 4722341 h 4722341"/>
              <a:gd name="connsiteX40" fmla="*/ 977229 w 9090506"/>
              <a:gd name="connsiteY40" fmla="*/ 4722341 h 4722341"/>
              <a:gd name="connsiteX41" fmla="*/ 0 w 9090506"/>
              <a:gd name="connsiteY41" fmla="*/ 4722341 h 4722341"/>
              <a:gd name="connsiteX42" fmla="*/ 0 w 9090506"/>
              <a:gd name="connsiteY42" fmla="*/ 4037602 h 4722341"/>
              <a:gd name="connsiteX43" fmla="*/ 0 w 9090506"/>
              <a:gd name="connsiteY43" fmla="*/ 3541756 h 4722341"/>
              <a:gd name="connsiteX44" fmla="*/ 0 w 9090506"/>
              <a:gd name="connsiteY44" fmla="*/ 2904240 h 4722341"/>
              <a:gd name="connsiteX45" fmla="*/ 0 w 9090506"/>
              <a:gd name="connsiteY45" fmla="*/ 2313947 h 4722341"/>
              <a:gd name="connsiteX46" fmla="*/ 0 w 9090506"/>
              <a:gd name="connsiteY46" fmla="*/ 1629208 h 4722341"/>
              <a:gd name="connsiteX47" fmla="*/ 0 w 9090506"/>
              <a:gd name="connsiteY47" fmla="*/ 1133362 h 4722341"/>
              <a:gd name="connsiteX48" fmla="*/ 0 w 9090506"/>
              <a:gd name="connsiteY48" fmla="*/ 543069 h 4722341"/>
              <a:gd name="connsiteX49" fmla="*/ 0 w 9090506"/>
              <a:gd name="connsiteY49" fmla="*/ 0 h 4722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9090506" h="4722341" extrusionOk="0">
                <a:moveTo>
                  <a:pt x="0" y="0"/>
                </a:moveTo>
                <a:cubicBezTo>
                  <a:pt x="353085" y="-28650"/>
                  <a:pt x="467840" y="75281"/>
                  <a:pt x="749967" y="0"/>
                </a:cubicBezTo>
                <a:cubicBezTo>
                  <a:pt x="1032094" y="-75281"/>
                  <a:pt x="944857" y="12753"/>
                  <a:pt x="1045408" y="0"/>
                </a:cubicBezTo>
                <a:cubicBezTo>
                  <a:pt x="1145959" y="-12753"/>
                  <a:pt x="1335905" y="12498"/>
                  <a:pt x="1522660" y="0"/>
                </a:cubicBezTo>
                <a:cubicBezTo>
                  <a:pt x="1709415" y="-12498"/>
                  <a:pt x="1884706" y="25676"/>
                  <a:pt x="1999911" y="0"/>
                </a:cubicBezTo>
                <a:cubicBezTo>
                  <a:pt x="2115116" y="-25676"/>
                  <a:pt x="2354402" y="10970"/>
                  <a:pt x="2658973" y="0"/>
                </a:cubicBezTo>
                <a:cubicBezTo>
                  <a:pt x="2963544" y="-10970"/>
                  <a:pt x="3127682" y="72318"/>
                  <a:pt x="3318035" y="0"/>
                </a:cubicBezTo>
                <a:cubicBezTo>
                  <a:pt x="3508388" y="-72318"/>
                  <a:pt x="3690952" y="42829"/>
                  <a:pt x="3886191" y="0"/>
                </a:cubicBezTo>
                <a:cubicBezTo>
                  <a:pt x="4081430" y="-42829"/>
                  <a:pt x="4329782" y="53504"/>
                  <a:pt x="4454348" y="0"/>
                </a:cubicBezTo>
                <a:cubicBezTo>
                  <a:pt x="4578914" y="-53504"/>
                  <a:pt x="4736895" y="9306"/>
                  <a:pt x="4840694" y="0"/>
                </a:cubicBezTo>
                <a:cubicBezTo>
                  <a:pt x="4944493" y="-9306"/>
                  <a:pt x="5005952" y="15521"/>
                  <a:pt x="5136136" y="0"/>
                </a:cubicBezTo>
                <a:cubicBezTo>
                  <a:pt x="5266320" y="-15521"/>
                  <a:pt x="5502569" y="64821"/>
                  <a:pt x="5704293" y="0"/>
                </a:cubicBezTo>
                <a:cubicBezTo>
                  <a:pt x="5906017" y="-64821"/>
                  <a:pt x="5969111" y="48032"/>
                  <a:pt x="6181544" y="0"/>
                </a:cubicBezTo>
                <a:cubicBezTo>
                  <a:pt x="6393977" y="-48032"/>
                  <a:pt x="6522624" y="10928"/>
                  <a:pt x="6658796" y="0"/>
                </a:cubicBezTo>
                <a:cubicBezTo>
                  <a:pt x="6794968" y="-10928"/>
                  <a:pt x="7121265" y="1935"/>
                  <a:pt x="7317857" y="0"/>
                </a:cubicBezTo>
                <a:cubicBezTo>
                  <a:pt x="7514449" y="-1935"/>
                  <a:pt x="7710218" y="70558"/>
                  <a:pt x="8067824" y="0"/>
                </a:cubicBezTo>
                <a:cubicBezTo>
                  <a:pt x="8425430" y="-70558"/>
                  <a:pt x="8830127" y="81483"/>
                  <a:pt x="9090506" y="0"/>
                </a:cubicBezTo>
                <a:cubicBezTo>
                  <a:pt x="9127444" y="332299"/>
                  <a:pt x="9087733" y="504024"/>
                  <a:pt x="9090506" y="684739"/>
                </a:cubicBezTo>
                <a:cubicBezTo>
                  <a:pt x="9093279" y="865454"/>
                  <a:pt x="9042147" y="1168481"/>
                  <a:pt x="9090506" y="1369479"/>
                </a:cubicBezTo>
                <a:cubicBezTo>
                  <a:pt x="9138865" y="1570477"/>
                  <a:pt x="9025267" y="1785851"/>
                  <a:pt x="9090506" y="1959772"/>
                </a:cubicBezTo>
                <a:cubicBezTo>
                  <a:pt x="9155745" y="2133693"/>
                  <a:pt x="9059752" y="2501632"/>
                  <a:pt x="9090506" y="2644511"/>
                </a:cubicBezTo>
                <a:cubicBezTo>
                  <a:pt x="9121260" y="2787390"/>
                  <a:pt x="9060472" y="2924900"/>
                  <a:pt x="9090506" y="3093133"/>
                </a:cubicBezTo>
                <a:cubicBezTo>
                  <a:pt x="9120540" y="3261366"/>
                  <a:pt x="9042847" y="3436356"/>
                  <a:pt x="9090506" y="3730649"/>
                </a:cubicBezTo>
                <a:cubicBezTo>
                  <a:pt x="9138165" y="4024942"/>
                  <a:pt x="9061370" y="4256337"/>
                  <a:pt x="9090506" y="4722341"/>
                </a:cubicBezTo>
                <a:cubicBezTo>
                  <a:pt x="8989504" y="4755813"/>
                  <a:pt x="8868066" y="4705847"/>
                  <a:pt x="8795065" y="4722341"/>
                </a:cubicBezTo>
                <a:cubicBezTo>
                  <a:pt x="8722064" y="4738835"/>
                  <a:pt x="8240319" y="4719339"/>
                  <a:pt x="8045098" y="4722341"/>
                </a:cubicBezTo>
                <a:cubicBezTo>
                  <a:pt x="7849877" y="4725343"/>
                  <a:pt x="7625379" y="4667993"/>
                  <a:pt x="7476941" y="4722341"/>
                </a:cubicBezTo>
                <a:cubicBezTo>
                  <a:pt x="7328503" y="4776689"/>
                  <a:pt x="7162368" y="4716692"/>
                  <a:pt x="6999690" y="4722341"/>
                </a:cubicBezTo>
                <a:cubicBezTo>
                  <a:pt x="6837012" y="4727990"/>
                  <a:pt x="6776960" y="4721829"/>
                  <a:pt x="6704248" y="4722341"/>
                </a:cubicBezTo>
                <a:cubicBezTo>
                  <a:pt x="6631536" y="4722853"/>
                  <a:pt x="6346798" y="4704720"/>
                  <a:pt x="6136092" y="4722341"/>
                </a:cubicBezTo>
                <a:cubicBezTo>
                  <a:pt x="5925386" y="4739962"/>
                  <a:pt x="5776338" y="4666923"/>
                  <a:pt x="5658840" y="4722341"/>
                </a:cubicBezTo>
                <a:cubicBezTo>
                  <a:pt x="5541342" y="4777759"/>
                  <a:pt x="5232403" y="4654809"/>
                  <a:pt x="5090683" y="4722341"/>
                </a:cubicBezTo>
                <a:cubicBezTo>
                  <a:pt x="4948963" y="4789873"/>
                  <a:pt x="4659522" y="4721579"/>
                  <a:pt x="4340717" y="4722341"/>
                </a:cubicBezTo>
                <a:cubicBezTo>
                  <a:pt x="4021912" y="4723103"/>
                  <a:pt x="3853539" y="4698457"/>
                  <a:pt x="3681655" y="4722341"/>
                </a:cubicBezTo>
                <a:cubicBezTo>
                  <a:pt x="3509771" y="4746225"/>
                  <a:pt x="3454446" y="4689755"/>
                  <a:pt x="3295308" y="4722341"/>
                </a:cubicBezTo>
                <a:cubicBezTo>
                  <a:pt x="3136170" y="4754927"/>
                  <a:pt x="2942456" y="4684897"/>
                  <a:pt x="2818057" y="4722341"/>
                </a:cubicBezTo>
                <a:cubicBezTo>
                  <a:pt x="2693658" y="4759785"/>
                  <a:pt x="2656441" y="4699652"/>
                  <a:pt x="2522615" y="4722341"/>
                </a:cubicBezTo>
                <a:cubicBezTo>
                  <a:pt x="2388789" y="4745030"/>
                  <a:pt x="2273685" y="4692683"/>
                  <a:pt x="2045364" y="4722341"/>
                </a:cubicBezTo>
                <a:cubicBezTo>
                  <a:pt x="1817043" y="4751999"/>
                  <a:pt x="1669971" y="4699122"/>
                  <a:pt x="1568112" y="4722341"/>
                </a:cubicBezTo>
                <a:cubicBezTo>
                  <a:pt x="1466253" y="4745560"/>
                  <a:pt x="1383617" y="4708186"/>
                  <a:pt x="1272671" y="4722341"/>
                </a:cubicBezTo>
                <a:cubicBezTo>
                  <a:pt x="1161725" y="4736496"/>
                  <a:pt x="1109842" y="4691919"/>
                  <a:pt x="977229" y="4722341"/>
                </a:cubicBezTo>
                <a:cubicBezTo>
                  <a:pt x="844616" y="4752763"/>
                  <a:pt x="201482" y="4628750"/>
                  <a:pt x="0" y="4722341"/>
                </a:cubicBezTo>
                <a:cubicBezTo>
                  <a:pt x="-132" y="4387893"/>
                  <a:pt x="71458" y="4209496"/>
                  <a:pt x="0" y="4037602"/>
                </a:cubicBezTo>
                <a:cubicBezTo>
                  <a:pt x="-71458" y="3865708"/>
                  <a:pt x="30618" y="3654143"/>
                  <a:pt x="0" y="3541756"/>
                </a:cubicBezTo>
                <a:cubicBezTo>
                  <a:pt x="-30618" y="3429369"/>
                  <a:pt x="14689" y="3102446"/>
                  <a:pt x="0" y="2904240"/>
                </a:cubicBezTo>
                <a:cubicBezTo>
                  <a:pt x="-14689" y="2706034"/>
                  <a:pt x="32086" y="2456016"/>
                  <a:pt x="0" y="2313947"/>
                </a:cubicBezTo>
                <a:cubicBezTo>
                  <a:pt x="-32086" y="2171878"/>
                  <a:pt x="41938" y="1884659"/>
                  <a:pt x="0" y="1629208"/>
                </a:cubicBezTo>
                <a:cubicBezTo>
                  <a:pt x="-41938" y="1373757"/>
                  <a:pt x="29776" y="1294855"/>
                  <a:pt x="0" y="1133362"/>
                </a:cubicBezTo>
                <a:cubicBezTo>
                  <a:pt x="-29776" y="971869"/>
                  <a:pt x="39249" y="828686"/>
                  <a:pt x="0" y="543069"/>
                </a:cubicBezTo>
                <a:cubicBezTo>
                  <a:pt x="-39249" y="257452"/>
                  <a:pt x="9250" y="229719"/>
                  <a:pt x="0" y="0"/>
                </a:cubicBezTo>
                <a:close/>
              </a:path>
            </a:pathLst>
          </a:custGeom>
          <a:noFill/>
          <a:ln>
            <a:solidFill>
              <a:schemeClr val="tx1"/>
            </a:solidFill>
            <a:extLst>
              <a:ext uri="{C807C97D-BFC1-408E-A445-0C87EB9F89A2}">
                <ask:lineSketchStyleProps xmlns:ask="http://schemas.microsoft.com/office/drawing/2018/sketchyshapes" sd="2382193652">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7">
            <a:extLst>
              <a:ext uri="{FF2B5EF4-FFF2-40B4-BE49-F238E27FC236}">
                <a16:creationId xmlns:a16="http://schemas.microsoft.com/office/drawing/2014/main" id="{2B5C69F7-0630-7FDD-F207-FAFD6F6DE7F1}"/>
              </a:ext>
            </a:extLst>
          </p:cNvPr>
          <p:cNvPicPr>
            <a:picLocks noChangeAspect="1"/>
          </p:cNvPicPr>
          <p:nvPr/>
        </p:nvPicPr>
        <p:blipFill>
          <a:blip r:embed="rId4"/>
          <a:stretch>
            <a:fillRect/>
          </a:stretch>
        </p:blipFill>
        <p:spPr>
          <a:xfrm>
            <a:off x="13099035" y="7111760"/>
            <a:ext cx="1269162" cy="729768"/>
          </a:xfrm>
          <a:prstGeom prst="rect">
            <a:avLst/>
          </a:prstGeom>
        </p:spPr>
      </p:pic>
      <p:pic>
        <p:nvPicPr>
          <p:cNvPr id="3" name="Picture 1" descr="A blue flag with yellow stars&#10;&#10;Description automatically generated">
            <a:extLst>
              <a:ext uri="{FF2B5EF4-FFF2-40B4-BE49-F238E27FC236}">
                <a16:creationId xmlns:a16="http://schemas.microsoft.com/office/drawing/2014/main" id="{01EC90B2-7F7B-8DF7-75E8-1F2B8A8E6093}"/>
              </a:ext>
            </a:extLst>
          </p:cNvPr>
          <p:cNvPicPr>
            <a:picLocks noChangeAspect="1"/>
          </p:cNvPicPr>
          <p:nvPr/>
        </p:nvPicPr>
        <p:blipFill>
          <a:blip r:embed="rId5"/>
          <a:stretch>
            <a:fillRect/>
          </a:stretch>
        </p:blipFill>
        <p:spPr>
          <a:xfrm>
            <a:off x="257687" y="74428"/>
            <a:ext cx="1764018" cy="1787280"/>
          </a:xfrm>
          <a:prstGeom prst="rect">
            <a:avLst/>
          </a:prstGeom>
        </p:spPr>
      </p:pic>
    </p:spTree>
    <p:extLst>
      <p:ext uri="{BB962C8B-B14F-4D97-AF65-F5344CB8AC3E}">
        <p14:creationId xmlns:p14="http://schemas.microsoft.com/office/powerpoint/2010/main" val="34605779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3670F3D-F04B-BA7D-286B-BC1936987FEA}"/>
              </a:ext>
            </a:extLst>
          </p:cNvPr>
          <p:cNvSpPr txBox="1"/>
          <p:nvPr/>
        </p:nvSpPr>
        <p:spPr>
          <a:xfrm>
            <a:off x="531339" y="135076"/>
            <a:ext cx="12616250" cy="8094524"/>
          </a:xfrm>
          <a:prstGeom prst="rect">
            <a:avLst/>
          </a:prstGeom>
          <a:noFill/>
        </p:spPr>
        <p:txBody>
          <a:bodyPr wrap="square">
            <a:spAutoFit/>
          </a:bodyPr>
          <a:lstStyle/>
          <a:p>
            <a:pPr>
              <a:buNone/>
            </a:pPr>
            <a:r>
              <a:rPr lang="uk-UA" sz="4400" b="1" dirty="0">
                <a:solidFill>
                  <a:srgbClr val="C00000"/>
                </a:solidFill>
              </a:rPr>
              <a:t>📱 </a:t>
            </a:r>
            <a:r>
              <a:rPr lang="en-US" sz="4400" b="1" dirty="0" err="1">
                <a:solidFill>
                  <a:srgbClr val="C00000"/>
                </a:solidFill>
              </a:rPr>
              <a:t>Najpopularniejsze</a:t>
            </a:r>
            <a:r>
              <a:rPr lang="en-US" sz="4400" b="1" dirty="0">
                <a:solidFill>
                  <a:srgbClr val="C00000"/>
                </a:solidFill>
              </a:rPr>
              <a:t> </a:t>
            </a:r>
            <a:r>
              <a:rPr lang="en-US" sz="4400" b="1" dirty="0" err="1">
                <a:solidFill>
                  <a:srgbClr val="C00000"/>
                </a:solidFill>
              </a:rPr>
              <a:t>aplikacje</a:t>
            </a:r>
            <a:r>
              <a:rPr lang="en-US" sz="4400" b="1" dirty="0">
                <a:solidFill>
                  <a:srgbClr val="C00000"/>
                </a:solidFill>
              </a:rPr>
              <a:t> </a:t>
            </a:r>
            <a:r>
              <a:rPr lang="en-US" sz="4400" b="1" dirty="0" err="1">
                <a:solidFill>
                  <a:srgbClr val="C00000"/>
                </a:solidFill>
              </a:rPr>
              <a:t>bankowe</a:t>
            </a:r>
            <a:r>
              <a:rPr lang="en-US" sz="4400" b="1" dirty="0">
                <a:solidFill>
                  <a:srgbClr val="C00000"/>
                </a:solidFill>
              </a:rPr>
              <a:t> w </a:t>
            </a:r>
            <a:r>
              <a:rPr lang="en-US" sz="4400" b="1" dirty="0" err="1">
                <a:solidFill>
                  <a:srgbClr val="C00000"/>
                </a:solidFill>
              </a:rPr>
              <a:t>Polsce</a:t>
            </a:r>
            <a:r>
              <a:rPr lang="en-US" sz="4400" b="1" dirty="0">
                <a:solidFill>
                  <a:srgbClr val="C00000"/>
                </a:solidFill>
              </a:rPr>
              <a:t>:</a:t>
            </a:r>
          </a:p>
          <a:p>
            <a:pPr>
              <a:buNone/>
            </a:pPr>
            <a:endParaRPr lang="pl-PL" sz="2800" b="1" dirty="0"/>
          </a:p>
          <a:p>
            <a:pPr>
              <a:buNone/>
            </a:pPr>
            <a:r>
              <a:rPr lang="uk-UA" sz="2800" b="1" dirty="0"/>
              <a:t>🟢 </a:t>
            </a:r>
            <a:r>
              <a:rPr lang="en-US" sz="2800" b="1" dirty="0"/>
              <a:t>PKO BP</a:t>
            </a:r>
            <a:r>
              <a:rPr lang="pl-PL" sz="2800" b="1" dirty="0"/>
              <a:t> - </a:t>
            </a:r>
            <a:r>
              <a:rPr lang="en-US" sz="2800" b="1" dirty="0" err="1"/>
              <a:t>Aplikacja</a:t>
            </a:r>
            <a:r>
              <a:rPr lang="en-US" sz="2800" b="1" dirty="0"/>
              <a:t>:</a:t>
            </a:r>
            <a:r>
              <a:rPr lang="en-US" sz="2800" dirty="0"/>
              <a:t> IKO</a:t>
            </a:r>
            <a:r>
              <a:rPr lang="pl-PL" sz="2800" dirty="0"/>
              <a:t> </a:t>
            </a:r>
          </a:p>
          <a:p>
            <a:pPr>
              <a:buNone/>
            </a:pPr>
            <a:endParaRPr lang="pl-PL" sz="2800" b="1" dirty="0"/>
          </a:p>
          <a:p>
            <a:pPr>
              <a:buNone/>
            </a:pPr>
            <a:r>
              <a:rPr lang="uk-UA" sz="2800" b="1" dirty="0"/>
              <a:t>🔵 </a:t>
            </a:r>
            <a:r>
              <a:rPr lang="en-US" sz="2800" b="1" dirty="0"/>
              <a:t>mBank</a:t>
            </a:r>
            <a:r>
              <a:rPr lang="pl-PL" sz="2800" b="1" dirty="0"/>
              <a:t> - </a:t>
            </a:r>
            <a:r>
              <a:rPr lang="en-US" sz="2800" b="1" dirty="0" err="1"/>
              <a:t>Aplikacja</a:t>
            </a:r>
            <a:r>
              <a:rPr lang="en-US" sz="2800" b="1" dirty="0"/>
              <a:t>:</a:t>
            </a:r>
            <a:r>
              <a:rPr lang="en-US" sz="2800" dirty="0"/>
              <a:t> mBank</a:t>
            </a:r>
            <a:r>
              <a:rPr lang="pl-PL" sz="2800" dirty="0"/>
              <a:t> </a:t>
            </a:r>
            <a:br>
              <a:rPr lang="en-US" sz="2800" dirty="0"/>
            </a:br>
            <a:endParaRPr lang="en-US" sz="2800" dirty="0"/>
          </a:p>
          <a:p>
            <a:pPr>
              <a:buNone/>
            </a:pPr>
            <a:r>
              <a:rPr lang="uk-UA" sz="2800" b="1" dirty="0"/>
              <a:t>🔴 </a:t>
            </a:r>
            <a:r>
              <a:rPr lang="en-US" sz="2800" b="1" dirty="0"/>
              <a:t>Santander Bank Polska</a:t>
            </a:r>
            <a:r>
              <a:rPr lang="pl-PL" sz="2800" b="1" dirty="0"/>
              <a:t> - </a:t>
            </a:r>
            <a:r>
              <a:rPr lang="en-US" sz="2800" b="1" dirty="0" err="1"/>
              <a:t>Aplikacja</a:t>
            </a:r>
            <a:r>
              <a:rPr lang="en-US" sz="2800" b="1" dirty="0"/>
              <a:t>:</a:t>
            </a:r>
            <a:r>
              <a:rPr lang="en-US" sz="2800" dirty="0"/>
              <a:t> Santander mobile</a:t>
            </a:r>
            <a:r>
              <a:rPr lang="pl-PL" sz="2800" dirty="0"/>
              <a:t> </a:t>
            </a:r>
          </a:p>
          <a:p>
            <a:pPr>
              <a:buNone/>
            </a:pPr>
            <a:endParaRPr lang="pl-PL" sz="2800" b="1" dirty="0"/>
          </a:p>
          <a:p>
            <a:pPr>
              <a:buNone/>
            </a:pPr>
            <a:r>
              <a:rPr lang="uk-UA" sz="2800" b="1" dirty="0"/>
              <a:t>🟠 </a:t>
            </a:r>
            <a:r>
              <a:rPr lang="en-US" sz="2800" b="1" dirty="0"/>
              <a:t>ING Bank Śląski</a:t>
            </a:r>
            <a:r>
              <a:rPr lang="pl-PL" sz="2800" b="1" dirty="0"/>
              <a:t> - </a:t>
            </a:r>
            <a:r>
              <a:rPr lang="en-US" sz="2800" b="1" dirty="0" err="1"/>
              <a:t>Aplikacja</a:t>
            </a:r>
            <a:r>
              <a:rPr lang="en-US" sz="2800" b="1" dirty="0"/>
              <a:t>:</a:t>
            </a:r>
            <a:r>
              <a:rPr lang="en-US" sz="2800" dirty="0"/>
              <a:t> Moje ING</a:t>
            </a:r>
            <a:br>
              <a:rPr lang="en-US" sz="2800" dirty="0"/>
            </a:br>
            <a:endParaRPr lang="pl-PL" sz="2800" dirty="0"/>
          </a:p>
          <a:p>
            <a:pPr>
              <a:buNone/>
            </a:pPr>
            <a:r>
              <a:rPr lang="uk-UA" sz="2800" b="1" dirty="0"/>
              <a:t>🟣 </a:t>
            </a:r>
            <a:r>
              <a:rPr lang="en-US" sz="2800" b="1" dirty="0"/>
              <a:t>Millennium Bank</a:t>
            </a:r>
            <a:r>
              <a:rPr lang="pl-PL" sz="2800" b="1" dirty="0"/>
              <a:t> - </a:t>
            </a:r>
            <a:r>
              <a:rPr lang="en-US" sz="2800" b="1" dirty="0" err="1"/>
              <a:t>Aplikacja</a:t>
            </a:r>
            <a:r>
              <a:rPr lang="en-US" sz="2800" b="1" dirty="0"/>
              <a:t>:</a:t>
            </a:r>
            <a:r>
              <a:rPr lang="en-US" sz="2800" dirty="0"/>
              <a:t> Bank Millennium</a:t>
            </a:r>
            <a:br>
              <a:rPr lang="en-US" sz="2800" dirty="0"/>
            </a:br>
            <a:endParaRPr lang="pl-PL" sz="2800" dirty="0"/>
          </a:p>
          <a:p>
            <a:pPr>
              <a:buNone/>
            </a:pPr>
            <a:r>
              <a:rPr lang="en-US" sz="2800" b="1" dirty="0"/>
              <a:t>⚪ Alior Bank</a:t>
            </a:r>
            <a:r>
              <a:rPr lang="pl-PL" sz="2800" b="1" dirty="0"/>
              <a:t> - </a:t>
            </a:r>
            <a:r>
              <a:rPr lang="en-US" sz="2800" b="1" dirty="0" err="1"/>
              <a:t>Aplikacja</a:t>
            </a:r>
            <a:r>
              <a:rPr lang="en-US" sz="2800" b="1" dirty="0"/>
              <a:t>:</a:t>
            </a:r>
            <a:r>
              <a:rPr lang="en-US" sz="2800" dirty="0"/>
              <a:t> Alior Mobile</a:t>
            </a:r>
            <a:br>
              <a:rPr lang="en-US" sz="2800" dirty="0"/>
            </a:br>
            <a:endParaRPr lang="en-US" sz="2800" dirty="0"/>
          </a:p>
          <a:p>
            <a:pPr>
              <a:buNone/>
            </a:pPr>
            <a:r>
              <a:rPr lang="uk-UA" sz="2800" b="1" dirty="0"/>
              <a:t>🟡 </a:t>
            </a:r>
            <a:r>
              <a:rPr lang="en-US" sz="2800" b="1" dirty="0"/>
              <a:t>Credit Agricole</a:t>
            </a:r>
            <a:r>
              <a:rPr lang="pl-PL" sz="2800" b="1" dirty="0"/>
              <a:t> - </a:t>
            </a:r>
            <a:r>
              <a:rPr lang="en-US" sz="2800" b="1" dirty="0" err="1"/>
              <a:t>Aplikacja</a:t>
            </a:r>
            <a:r>
              <a:rPr lang="en-US" sz="2800" b="1" dirty="0"/>
              <a:t>:</a:t>
            </a:r>
            <a:r>
              <a:rPr lang="en-US" sz="2800" dirty="0"/>
              <a:t> CA24 Mobile</a:t>
            </a:r>
            <a:br>
              <a:rPr lang="en-US" sz="2800" dirty="0"/>
            </a:br>
            <a:endParaRPr lang="pl-PL" sz="2800" dirty="0"/>
          </a:p>
          <a:p>
            <a:pPr>
              <a:buNone/>
            </a:pPr>
            <a:r>
              <a:rPr lang="uk-UA" sz="2800" b="1" dirty="0"/>
              <a:t>🟤 </a:t>
            </a:r>
            <a:r>
              <a:rPr lang="en-US" sz="2800" b="1" dirty="0" err="1"/>
              <a:t>Pekao</a:t>
            </a:r>
            <a:r>
              <a:rPr lang="en-US" sz="2800" b="1" dirty="0"/>
              <a:t> S.A.</a:t>
            </a:r>
            <a:r>
              <a:rPr lang="pl-PL" sz="2800" b="1" dirty="0"/>
              <a:t> - </a:t>
            </a:r>
            <a:r>
              <a:rPr lang="en-US" sz="2800" b="1" dirty="0" err="1"/>
              <a:t>Aplikacja</a:t>
            </a:r>
            <a:r>
              <a:rPr lang="en-US" sz="2800" b="1" dirty="0"/>
              <a:t>:</a:t>
            </a:r>
            <a:r>
              <a:rPr lang="en-US" sz="2800" dirty="0"/>
              <a:t> </a:t>
            </a:r>
            <a:r>
              <a:rPr lang="en-US" sz="2800" dirty="0" err="1"/>
              <a:t>PeoPay</a:t>
            </a:r>
            <a:br>
              <a:rPr lang="en-US" sz="2800" dirty="0"/>
            </a:br>
            <a:endParaRPr lang="en-US" sz="2800" dirty="0"/>
          </a:p>
        </p:txBody>
      </p:sp>
      <p:sp>
        <p:nvSpPr>
          <p:cNvPr id="5" name="TextBox 4">
            <a:extLst>
              <a:ext uri="{FF2B5EF4-FFF2-40B4-BE49-F238E27FC236}">
                <a16:creationId xmlns:a16="http://schemas.microsoft.com/office/drawing/2014/main" id="{6E3E5ED6-7924-BF4C-67B5-86F73B43D179}"/>
              </a:ext>
            </a:extLst>
          </p:cNvPr>
          <p:cNvSpPr txBox="1"/>
          <p:nvPr/>
        </p:nvSpPr>
        <p:spPr>
          <a:xfrm>
            <a:off x="8420986" y="4423144"/>
            <a:ext cx="5443295" cy="2308324"/>
          </a:xfrm>
          <a:custGeom>
            <a:avLst/>
            <a:gdLst>
              <a:gd name="connsiteX0" fmla="*/ 0 w 5276335"/>
              <a:gd name="connsiteY0" fmla="*/ 0 h 2308324"/>
              <a:gd name="connsiteX1" fmla="*/ 533496 w 5276335"/>
              <a:gd name="connsiteY1" fmla="*/ 0 h 2308324"/>
              <a:gd name="connsiteX2" fmla="*/ 1119756 w 5276335"/>
              <a:gd name="connsiteY2" fmla="*/ 0 h 2308324"/>
              <a:gd name="connsiteX3" fmla="*/ 1653252 w 5276335"/>
              <a:gd name="connsiteY3" fmla="*/ 0 h 2308324"/>
              <a:gd name="connsiteX4" fmla="*/ 2186748 w 5276335"/>
              <a:gd name="connsiteY4" fmla="*/ 0 h 2308324"/>
              <a:gd name="connsiteX5" fmla="*/ 2614717 w 5276335"/>
              <a:gd name="connsiteY5" fmla="*/ 0 h 2308324"/>
              <a:gd name="connsiteX6" fmla="*/ 3095450 w 5276335"/>
              <a:gd name="connsiteY6" fmla="*/ 0 h 2308324"/>
              <a:gd name="connsiteX7" fmla="*/ 3523419 w 5276335"/>
              <a:gd name="connsiteY7" fmla="*/ 0 h 2308324"/>
              <a:gd name="connsiteX8" fmla="*/ 4215205 w 5276335"/>
              <a:gd name="connsiteY8" fmla="*/ 0 h 2308324"/>
              <a:gd name="connsiteX9" fmla="*/ 5276335 w 5276335"/>
              <a:gd name="connsiteY9" fmla="*/ 0 h 2308324"/>
              <a:gd name="connsiteX10" fmla="*/ 5276335 w 5276335"/>
              <a:gd name="connsiteY10" fmla="*/ 623247 h 2308324"/>
              <a:gd name="connsiteX11" fmla="*/ 5276335 w 5276335"/>
              <a:gd name="connsiteY11" fmla="*/ 1154162 h 2308324"/>
              <a:gd name="connsiteX12" fmla="*/ 5276335 w 5276335"/>
              <a:gd name="connsiteY12" fmla="*/ 1754326 h 2308324"/>
              <a:gd name="connsiteX13" fmla="*/ 5276335 w 5276335"/>
              <a:gd name="connsiteY13" fmla="*/ 2308324 h 2308324"/>
              <a:gd name="connsiteX14" fmla="*/ 4637312 w 5276335"/>
              <a:gd name="connsiteY14" fmla="*/ 2308324 h 2308324"/>
              <a:gd name="connsiteX15" fmla="*/ 4051053 w 5276335"/>
              <a:gd name="connsiteY15" fmla="*/ 2308324 h 2308324"/>
              <a:gd name="connsiteX16" fmla="*/ 3623083 w 5276335"/>
              <a:gd name="connsiteY16" fmla="*/ 2308324 h 2308324"/>
              <a:gd name="connsiteX17" fmla="*/ 2931297 w 5276335"/>
              <a:gd name="connsiteY17" fmla="*/ 2308324 h 2308324"/>
              <a:gd name="connsiteX18" fmla="*/ 2345038 w 5276335"/>
              <a:gd name="connsiteY18" fmla="*/ 2308324 h 2308324"/>
              <a:gd name="connsiteX19" fmla="*/ 1864305 w 5276335"/>
              <a:gd name="connsiteY19" fmla="*/ 2308324 h 2308324"/>
              <a:gd name="connsiteX20" fmla="*/ 1172519 w 5276335"/>
              <a:gd name="connsiteY20" fmla="*/ 2308324 h 2308324"/>
              <a:gd name="connsiteX21" fmla="*/ 586259 w 5276335"/>
              <a:gd name="connsiteY21" fmla="*/ 2308324 h 2308324"/>
              <a:gd name="connsiteX22" fmla="*/ 0 w 5276335"/>
              <a:gd name="connsiteY22" fmla="*/ 2308324 h 2308324"/>
              <a:gd name="connsiteX23" fmla="*/ 0 w 5276335"/>
              <a:gd name="connsiteY23" fmla="*/ 1800493 h 2308324"/>
              <a:gd name="connsiteX24" fmla="*/ 0 w 5276335"/>
              <a:gd name="connsiteY24" fmla="*/ 1177245 h 2308324"/>
              <a:gd name="connsiteX25" fmla="*/ 0 w 5276335"/>
              <a:gd name="connsiteY25" fmla="*/ 623247 h 2308324"/>
              <a:gd name="connsiteX26" fmla="*/ 0 w 5276335"/>
              <a:gd name="connsiteY26" fmla="*/ 0 h 2308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276335" h="2308324" extrusionOk="0">
                <a:moveTo>
                  <a:pt x="0" y="0"/>
                </a:moveTo>
                <a:cubicBezTo>
                  <a:pt x="266174" y="-60048"/>
                  <a:pt x="312475" y="41152"/>
                  <a:pt x="533496" y="0"/>
                </a:cubicBezTo>
                <a:cubicBezTo>
                  <a:pt x="754517" y="-41152"/>
                  <a:pt x="929084" y="62707"/>
                  <a:pt x="1119756" y="0"/>
                </a:cubicBezTo>
                <a:cubicBezTo>
                  <a:pt x="1310428" y="-62707"/>
                  <a:pt x="1465147" y="1920"/>
                  <a:pt x="1653252" y="0"/>
                </a:cubicBezTo>
                <a:cubicBezTo>
                  <a:pt x="1841357" y="-1920"/>
                  <a:pt x="1939478" y="40179"/>
                  <a:pt x="2186748" y="0"/>
                </a:cubicBezTo>
                <a:cubicBezTo>
                  <a:pt x="2434018" y="-40179"/>
                  <a:pt x="2456131" y="47158"/>
                  <a:pt x="2614717" y="0"/>
                </a:cubicBezTo>
                <a:cubicBezTo>
                  <a:pt x="2773303" y="-47158"/>
                  <a:pt x="2857012" y="52811"/>
                  <a:pt x="3095450" y="0"/>
                </a:cubicBezTo>
                <a:cubicBezTo>
                  <a:pt x="3333888" y="-52811"/>
                  <a:pt x="3432117" y="15812"/>
                  <a:pt x="3523419" y="0"/>
                </a:cubicBezTo>
                <a:cubicBezTo>
                  <a:pt x="3614721" y="-15812"/>
                  <a:pt x="3871209" y="29983"/>
                  <a:pt x="4215205" y="0"/>
                </a:cubicBezTo>
                <a:cubicBezTo>
                  <a:pt x="4559201" y="-29983"/>
                  <a:pt x="4878104" y="27070"/>
                  <a:pt x="5276335" y="0"/>
                </a:cubicBezTo>
                <a:cubicBezTo>
                  <a:pt x="5295285" y="213454"/>
                  <a:pt x="5206658" y="363880"/>
                  <a:pt x="5276335" y="623247"/>
                </a:cubicBezTo>
                <a:cubicBezTo>
                  <a:pt x="5346012" y="882614"/>
                  <a:pt x="5245012" y="1014227"/>
                  <a:pt x="5276335" y="1154162"/>
                </a:cubicBezTo>
                <a:cubicBezTo>
                  <a:pt x="5307658" y="1294098"/>
                  <a:pt x="5275620" y="1482698"/>
                  <a:pt x="5276335" y="1754326"/>
                </a:cubicBezTo>
                <a:cubicBezTo>
                  <a:pt x="5277050" y="2025954"/>
                  <a:pt x="5254039" y="2054859"/>
                  <a:pt x="5276335" y="2308324"/>
                </a:cubicBezTo>
                <a:cubicBezTo>
                  <a:pt x="5034094" y="2366734"/>
                  <a:pt x="4954942" y="2286132"/>
                  <a:pt x="4637312" y="2308324"/>
                </a:cubicBezTo>
                <a:cubicBezTo>
                  <a:pt x="4319682" y="2330516"/>
                  <a:pt x="4193896" y="2247733"/>
                  <a:pt x="4051053" y="2308324"/>
                </a:cubicBezTo>
                <a:cubicBezTo>
                  <a:pt x="3908210" y="2368915"/>
                  <a:pt x="3806470" y="2275220"/>
                  <a:pt x="3623083" y="2308324"/>
                </a:cubicBezTo>
                <a:cubicBezTo>
                  <a:pt x="3439696" y="2341428"/>
                  <a:pt x="3264045" y="2242301"/>
                  <a:pt x="2931297" y="2308324"/>
                </a:cubicBezTo>
                <a:cubicBezTo>
                  <a:pt x="2598549" y="2374347"/>
                  <a:pt x="2524661" y="2298199"/>
                  <a:pt x="2345038" y="2308324"/>
                </a:cubicBezTo>
                <a:cubicBezTo>
                  <a:pt x="2165415" y="2318449"/>
                  <a:pt x="2046659" y="2294971"/>
                  <a:pt x="1864305" y="2308324"/>
                </a:cubicBezTo>
                <a:cubicBezTo>
                  <a:pt x="1681951" y="2321677"/>
                  <a:pt x="1440316" y="2282510"/>
                  <a:pt x="1172519" y="2308324"/>
                </a:cubicBezTo>
                <a:cubicBezTo>
                  <a:pt x="904722" y="2334138"/>
                  <a:pt x="737903" y="2240999"/>
                  <a:pt x="586259" y="2308324"/>
                </a:cubicBezTo>
                <a:cubicBezTo>
                  <a:pt x="434615" y="2375649"/>
                  <a:pt x="167306" y="2244184"/>
                  <a:pt x="0" y="2308324"/>
                </a:cubicBezTo>
                <a:cubicBezTo>
                  <a:pt x="-36433" y="2196204"/>
                  <a:pt x="55064" y="1934772"/>
                  <a:pt x="0" y="1800493"/>
                </a:cubicBezTo>
                <a:cubicBezTo>
                  <a:pt x="-55064" y="1666214"/>
                  <a:pt x="48335" y="1360787"/>
                  <a:pt x="0" y="1177245"/>
                </a:cubicBezTo>
                <a:cubicBezTo>
                  <a:pt x="-48335" y="993703"/>
                  <a:pt x="24330" y="850072"/>
                  <a:pt x="0" y="623247"/>
                </a:cubicBezTo>
                <a:cubicBezTo>
                  <a:pt x="-24330" y="396422"/>
                  <a:pt x="26243" y="255410"/>
                  <a:pt x="0" y="0"/>
                </a:cubicBezTo>
                <a:close/>
              </a:path>
            </a:pathLst>
          </a:custGeom>
          <a:noFill/>
          <a:ln>
            <a:solidFill>
              <a:schemeClr val="tx1"/>
            </a:solidFill>
            <a:extLst>
              <a:ext uri="{C807C97D-BFC1-408E-A445-0C87EB9F89A2}">
                <ask:lineSketchStyleProps xmlns:ask="http://schemas.microsoft.com/office/drawing/2018/sketchyshapes" sd="1660082848">
                  <a:custGeom>
                    <a:avLst/>
                    <a:gdLst>
                      <a:gd name="connsiteX0" fmla="*/ 0 w 5443295"/>
                      <a:gd name="connsiteY0" fmla="*/ 0 h 2308324"/>
                      <a:gd name="connsiteX1" fmla="*/ 550377 w 5443295"/>
                      <a:gd name="connsiteY1" fmla="*/ 0 h 2308324"/>
                      <a:gd name="connsiteX2" fmla="*/ 1155188 w 5443295"/>
                      <a:gd name="connsiteY2" fmla="*/ 0 h 2308324"/>
                      <a:gd name="connsiteX3" fmla="*/ 1705566 w 5443295"/>
                      <a:gd name="connsiteY3" fmla="*/ 0 h 2308324"/>
                      <a:gd name="connsiteX4" fmla="*/ 2255943 w 5443295"/>
                      <a:gd name="connsiteY4" fmla="*/ 0 h 2308324"/>
                      <a:gd name="connsiteX5" fmla="*/ 2697454 w 5443295"/>
                      <a:gd name="connsiteY5" fmla="*/ 0 h 2308324"/>
                      <a:gd name="connsiteX6" fmla="*/ 3193399 w 5443295"/>
                      <a:gd name="connsiteY6" fmla="*/ 0 h 2308324"/>
                      <a:gd name="connsiteX7" fmla="*/ 3634911 w 5443295"/>
                      <a:gd name="connsiteY7" fmla="*/ 0 h 2308324"/>
                      <a:gd name="connsiteX8" fmla="*/ 4348587 w 5443295"/>
                      <a:gd name="connsiteY8" fmla="*/ 0 h 2308324"/>
                      <a:gd name="connsiteX9" fmla="*/ 5443295 w 5443295"/>
                      <a:gd name="connsiteY9" fmla="*/ 0 h 2308324"/>
                      <a:gd name="connsiteX10" fmla="*/ 5443295 w 5443295"/>
                      <a:gd name="connsiteY10" fmla="*/ 623247 h 2308324"/>
                      <a:gd name="connsiteX11" fmla="*/ 5443295 w 5443295"/>
                      <a:gd name="connsiteY11" fmla="*/ 1154162 h 2308324"/>
                      <a:gd name="connsiteX12" fmla="*/ 5443295 w 5443295"/>
                      <a:gd name="connsiteY12" fmla="*/ 1754326 h 2308324"/>
                      <a:gd name="connsiteX13" fmla="*/ 5443295 w 5443295"/>
                      <a:gd name="connsiteY13" fmla="*/ 2308324 h 2308324"/>
                      <a:gd name="connsiteX14" fmla="*/ 4784051 w 5443295"/>
                      <a:gd name="connsiteY14" fmla="*/ 2308324 h 2308324"/>
                      <a:gd name="connsiteX15" fmla="*/ 4179241 w 5443295"/>
                      <a:gd name="connsiteY15" fmla="*/ 2308324 h 2308324"/>
                      <a:gd name="connsiteX16" fmla="*/ 3737728 w 5443295"/>
                      <a:gd name="connsiteY16" fmla="*/ 2308324 h 2308324"/>
                      <a:gd name="connsiteX17" fmla="*/ 3024052 w 5443295"/>
                      <a:gd name="connsiteY17" fmla="*/ 2308324 h 2308324"/>
                      <a:gd name="connsiteX18" fmla="*/ 2419242 w 5443295"/>
                      <a:gd name="connsiteY18" fmla="*/ 2308324 h 2308324"/>
                      <a:gd name="connsiteX19" fmla="*/ 1923297 w 5443295"/>
                      <a:gd name="connsiteY19" fmla="*/ 2308324 h 2308324"/>
                      <a:gd name="connsiteX20" fmla="*/ 1209621 w 5443295"/>
                      <a:gd name="connsiteY20" fmla="*/ 2308324 h 2308324"/>
                      <a:gd name="connsiteX21" fmla="*/ 604810 w 5443295"/>
                      <a:gd name="connsiteY21" fmla="*/ 2308324 h 2308324"/>
                      <a:gd name="connsiteX22" fmla="*/ 0 w 5443295"/>
                      <a:gd name="connsiteY22" fmla="*/ 2308324 h 2308324"/>
                      <a:gd name="connsiteX23" fmla="*/ 0 w 5443295"/>
                      <a:gd name="connsiteY23" fmla="*/ 1800493 h 2308324"/>
                      <a:gd name="connsiteX24" fmla="*/ 0 w 5443295"/>
                      <a:gd name="connsiteY24" fmla="*/ 1177245 h 2308324"/>
                      <a:gd name="connsiteX25" fmla="*/ 0 w 5443295"/>
                      <a:gd name="connsiteY25" fmla="*/ 623247 h 2308324"/>
                      <a:gd name="connsiteX26" fmla="*/ 0 w 5443295"/>
                      <a:gd name="connsiteY26" fmla="*/ 0 h 2308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443295" h="2308324" extrusionOk="0">
                        <a:moveTo>
                          <a:pt x="0" y="0"/>
                        </a:moveTo>
                        <a:cubicBezTo>
                          <a:pt x="259078" y="-41989"/>
                          <a:pt x="311865" y="50279"/>
                          <a:pt x="550377" y="0"/>
                        </a:cubicBezTo>
                        <a:cubicBezTo>
                          <a:pt x="783811" y="-30810"/>
                          <a:pt x="923654" y="28989"/>
                          <a:pt x="1155188" y="0"/>
                        </a:cubicBezTo>
                        <a:cubicBezTo>
                          <a:pt x="1350629" y="-13278"/>
                          <a:pt x="1525859" y="37913"/>
                          <a:pt x="1705566" y="0"/>
                        </a:cubicBezTo>
                        <a:cubicBezTo>
                          <a:pt x="1869751" y="-13924"/>
                          <a:pt x="2022264" y="54339"/>
                          <a:pt x="2255943" y="0"/>
                        </a:cubicBezTo>
                        <a:cubicBezTo>
                          <a:pt x="2520047" y="-52316"/>
                          <a:pt x="2547249" y="59028"/>
                          <a:pt x="2697454" y="0"/>
                        </a:cubicBezTo>
                        <a:cubicBezTo>
                          <a:pt x="2842250" y="-42678"/>
                          <a:pt x="2968380" y="85706"/>
                          <a:pt x="3193399" y="0"/>
                        </a:cubicBezTo>
                        <a:cubicBezTo>
                          <a:pt x="3444880" y="-37090"/>
                          <a:pt x="3538355" y="15967"/>
                          <a:pt x="3634911" y="0"/>
                        </a:cubicBezTo>
                        <a:cubicBezTo>
                          <a:pt x="3706842" y="-39503"/>
                          <a:pt x="4022157" y="74208"/>
                          <a:pt x="4348587" y="0"/>
                        </a:cubicBezTo>
                        <a:cubicBezTo>
                          <a:pt x="4655165" y="-72441"/>
                          <a:pt x="5033650" y="14303"/>
                          <a:pt x="5443295" y="0"/>
                        </a:cubicBezTo>
                        <a:cubicBezTo>
                          <a:pt x="5498713" y="191838"/>
                          <a:pt x="5365589" y="392558"/>
                          <a:pt x="5443295" y="623247"/>
                        </a:cubicBezTo>
                        <a:cubicBezTo>
                          <a:pt x="5514218" y="854672"/>
                          <a:pt x="5450901" y="1027135"/>
                          <a:pt x="5443295" y="1154162"/>
                        </a:cubicBezTo>
                        <a:cubicBezTo>
                          <a:pt x="5493004" y="1284928"/>
                          <a:pt x="5433949" y="1471751"/>
                          <a:pt x="5443295" y="1754326"/>
                        </a:cubicBezTo>
                        <a:cubicBezTo>
                          <a:pt x="5442258" y="2024796"/>
                          <a:pt x="5421091" y="2065180"/>
                          <a:pt x="5443295" y="2308324"/>
                        </a:cubicBezTo>
                        <a:cubicBezTo>
                          <a:pt x="5191497" y="2361392"/>
                          <a:pt x="5108106" y="2287197"/>
                          <a:pt x="4784051" y="2308324"/>
                        </a:cubicBezTo>
                        <a:cubicBezTo>
                          <a:pt x="4443889" y="2354901"/>
                          <a:pt x="4306554" y="2238756"/>
                          <a:pt x="4179241" y="2308324"/>
                        </a:cubicBezTo>
                        <a:cubicBezTo>
                          <a:pt x="4028821" y="2369019"/>
                          <a:pt x="3928916" y="2293498"/>
                          <a:pt x="3737728" y="2308324"/>
                        </a:cubicBezTo>
                        <a:cubicBezTo>
                          <a:pt x="3576396" y="2294900"/>
                          <a:pt x="3371088" y="2231827"/>
                          <a:pt x="3024052" y="2308324"/>
                        </a:cubicBezTo>
                        <a:cubicBezTo>
                          <a:pt x="2675414" y="2399493"/>
                          <a:pt x="2614400" y="2305059"/>
                          <a:pt x="2419242" y="2308324"/>
                        </a:cubicBezTo>
                        <a:cubicBezTo>
                          <a:pt x="2201831" y="2318176"/>
                          <a:pt x="2093292" y="2304867"/>
                          <a:pt x="1923297" y="2308324"/>
                        </a:cubicBezTo>
                        <a:cubicBezTo>
                          <a:pt x="1725242" y="2311427"/>
                          <a:pt x="1488745" y="2244046"/>
                          <a:pt x="1209621" y="2308324"/>
                        </a:cubicBezTo>
                        <a:cubicBezTo>
                          <a:pt x="917556" y="2316084"/>
                          <a:pt x="758161" y="2271635"/>
                          <a:pt x="604810" y="2308324"/>
                        </a:cubicBezTo>
                        <a:cubicBezTo>
                          <a:pt x="430739" y="2360444"/>
                          <a:pt x="224906" y="2247170"/>
                          <a:pt x="0" y="2308324"/>
                        </a:cubicBezTo>
                        <a:cubicBezTo>
                          <a:pt x="-40146" y="2161524"/>
                          <a:pt x="51613" y="1933616"/>
                          <a:pt x="0" y="1800493"/>
                        </a:cubicBezTo>
                        <a:cubicBezTo>
                          <a:pt x="-55574" y="1690046"/>
                          <a:pt x="71624" y="1391525"/>
                          <a:pt x="0" y="1177245"/>
                        </a:cubicBezTo>
                        <a:cubicBezTo>
                          <a:pt x="-73554" y="984503"/>
                          <a:pt x="53628" y="852791"/>
                          <a:pt x="0" y="623247"/>
                        </a:cubicBezTo>
                        <a:cubicBezTo>
                          <a:pt x="-62021" y="383041"/>
                          <a:pt x="16924" y="258992"/>
                          <a:pt x="0" y="0"/>
                        </a:cubicBezTo>
                        <a:close/>
                      </a:path>
                    </a:pathLst>
                  </a:custGeom>
                  <ask:type>
                    <ask:lineSketchScribble/>
                  </ask:type>
                </ask:lineSketchStyleProps>
              </a:ext>
            </a:extLst>
          </a:ln>
        </p:spPr>
        <p:txBody>
          <a:bodyPr wrap="square">
            <a:spAutoFit/>
          </a:bodyPr>
          <a:lstStyle/>
          <a:p>
            <a:pPr>
              <a:buNone/>
            </a:pPr>
            <a:r>
              <a:rPr lang="pl-PL" sz="2400" b="1" dirty="0"/>
              <a:t>💡 Wszystkie aplikacje umożliwiają:</a:t>
            </a:r>
          </a:p>
          <a:p>
            <a:r>
              <a:rPr lang="pl-PL" sz="2400" dirty="0"/>
              <a:t>✅ Sprawdzenie salda i historii konta</a:t>
            </a:r>
            <a:br>
              <a:rPr lang="pl-PL" sz="2400" dirty="0"/>
            </a:br>
            <a:r>
              <a:rPr lang="pl-PL" sz="2400" dirty="0"/>
              <a:t>✅ Przelewy BLIK</a:t>
            </a:r>
          </a:p>
          <a:p>
            <a:r>
              <a:rPr lang="pl-PL" sz="2400" dirty="0"/>
              <a:t>✅ Zatwierdzanie transakcji online</a:t>
            </a:r>
            <a:br>
              <a:rPr lang="pl-PL" sz="2400" dirty="0"/>
            </a:br>
            <a:r>
              <a:rPr lang="pl-PL" sz="2400" dirty="0"/>
              <a:t>✅ Doładowania telefonu</a:t>
            </a:r>
            <a:br>
              <a:rPr lang="pl-PL" sz="2400" dirty="0"/>
            </a:br>
            <a:r>
              <a:rPr lang="pl-PL" sz="2400" dirty="0"/>
              <a:t>✅ Bezpieczne logowanie</a:t>
            </a:r>
          </a:p>
        </p:txBody>
      </p:sp>
      <p:pic>
        <p:nvPicPr>
          <p:cNvPr id="2" name="Picture 1" descr="A blue flag with yellow stars&#10;&#10;Description automatically generated">
            <a:extLst>
              <a:ext uri="{FF2B5EF4-FFF2-40B4-BE49-F238E27FC236}">
                <a16:creationId xmlns:a16="http://schemas.microsoft.com/office/drawing/2014/main" id="{1C405AD6-38E9-19B5-DB74-64157F1A832B}"/>
              </a:ext>
            </a:extLst>
          </p:cNvPr>
          <p:cNvPicPr>
            <a:picLocks noChangeAspect="1"/>
          </p:cNvPicPr>
          <p:nvPr/>
        </p:nvPicPr>
        <p:blipFill>
          <a:blip r:embed="rId2"/>
          <a:stretch>
            <a:fillRect/>
          </a:stretch>
        </p:blipFill>
        <p:spPr>
          <a:xfrm>
            <a:off x="12623926" y="135076"/>
            <a:ext cx="1764018" cy="1787280"/>
          </a:xfrm>
          <a:prstGeom prst="rect">
            <a:avLst/>
          </a:prstGeom>
        </p:spPr>
      </p:pic>
      <p:pic>
        <p:nvPicPr>
          <p:cNvPr id="4" name="Picture 17">
            <a:extLst>
              <a:ext uri="{FF2B5EF4-FFF2-40B4-BE49-F238E27FC236}">
                <a16:creationId xmlns:a16="http://schemas.microsoft.com/office/drawing/2014/main" id="{5DA714DD-A48E-69E4-527D-ABBD788AF7DE}"/>
              </a:ext>
            </a:extLst>
          </p:cNvPr>
          <p:cNvPicPr>
            <a:picLocks noChangeAspect="1"/>
          </p:cNvPicPr>
          <p:nvPr/>
        </p:nvPicPr>
        <p:blipFill>
          <a:blip r:embed="rId3"/>
          <a:stretch>
            <a:fillRect/>
          </a:stretch>
        </p:blipFill>
        <p:spPr>
          <a:xfrm>
            <a:off x="12829899" y="7111760"/>
            <a:ext cx="1269162" cy="729768"/>
          </a:xfrm>
          <a:prstGeom prst="rect">
            <a:avLst/>
          </a:prstGeom>
        </p:spPr>
      </p:pic>
    </p:spTree>
    <p:extLst>
      <p:ext uri="{BB962C8B-B14F-4D97-AF65-F5344CB8AC3E}">
        <p14:creationId xmlns:p14="http://schemas.microsoft.com/office/powerpoint/2010/main" val="9497518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AB7DF5E-87F7-0710-A4E6-5FEDEB63AEFF}"/>
              </a:ext>
            </a:extLst>
          </p:cNvPr>
          <p:cNvSpPr txBox="1"/>
          <p:nvPr/>
        </p:nvSpPr>
        <p:spPr>
          <a:xfrm>
            <a:off x="827903" y="1322339"/>
            <a:ext cx="10577384" cy="5078313"/>
          </a:xfrm>
          <a:prstGeom prst="rect">
            <a:avLst/>
          </a:prstGeom>
          <a:noFill/>
        </p:spPr>
        <p:txBody>
          <a:bodyPr wrap="square">
            <a:spAutoFit/>
          </a:bodyPr>
          <a:lstStyle/>
          <a:p>
            <a:pPr>
              <a:buNone/>
            </a:pPr>
            <a:r>
              <a:rPr lang="pl-PL" sz="4400" b="1"/>
              <a:t>🏛️ </a:t>
            </a:r>
            <a:r>
              <a:rPr lang="pl-PL" sz="4400" b="1">
                <a:solidFill>
                  <a:schemeClr val="accent6">
                    <a:lumMod val="75000"/>
                  </a:schemeClr>
                </a:solidFill>
              </a:rPr>
              <a:t>Co to są rządowe usługi online?</a:t>
            </a:r>
            <a:endParaRPr lang="en-US" sz="4400" b="1">
              <a:solidFill>
                <a:schemeClr val="accent6">
                  <a:lumMod val="75000"/>
                </a:schemeClr>
              </a:solidFill>
            </a:endParaRPr>
          </a:p>
          <a:p>
            <a:pPr>
              <a:buNone/>
            </a:pPr>
            <a:endParaRPr lang="pl-PL" sz="2800" b="1">
              <a:solidFill>
                <a:schemeClr val="accent6">
                  <a:lumMod val="75000"/>
                </a:schemeClr>
              </a:solidFill>
            </a:endParaRPr>
          </a:p>
          <a:p>
            <a:pPr>
              <a:buNone/>
            </a:pPr>
            <a:r>
              <a:rPr lang="pl-PL" sz="2800" b="1"/>
              <a:t>Rządowe usługi online</a:t>
            </a:r>
            <a:r>
              <a:rPr lang="pl-PL" sz="2800"/>
              <a:t> to sposób załatwiania </a:t>
            </a:r>
          </a:p>
          <a:p>
            <a:pPr>
              <a:buNone/>
            </a:pPr>
            <a:r>
              <a:rPr lang="pl-PL" sz="2800"/>
              <a:t>spraw urzędowych i zdrowotnych </a:t>
            </a:r>
          </a:p>
          <a:p>
            <a:pPr>
              <a:buNone/>
            </a:pPr>
            <a:r>
              <a:rPr lang="pl-PL" sz="2800"/>
              <a:t>bez wychodzenia z domu.</a:t>
            </a:r>
          </a:p>
          <a:p>
            <a:pPr>
              <a:buNone/>
            </a:pPr>
            <a:endParaRPr lang="pl-PL" sz="2800"/>
          </a:p>
          <a:p>
            <a:r>
              <a:rPr lang="pl-PL" sz="2800"/>
              <a:t>✅ Wystarczy komputer lub smartfon</a:t>
            </a:r>
          </a:p>
          <a:p>
            <a:br>
              <a:rPr lang="pl-PL" sz="2800"/>
            </a:br>
            <a:r>
              <a:rPr lang="pl-PL" sz="2800"/>
              <a:t>✅ Można korzystać 24/7, bez kolejek</a:t>
            </a:r>
          </a:p>
          <a:p>
            <a:br>
              <a:rPr lang="pl-PL" sz="2800"/>
            </a:br>
            <a:r>
              <a:rPr lang="pl-PL" sz="2800"/>
              <a:t>✅ Większość usług jest </a:t>
            </a:r>
            <a:r>
              <a:rPr lang="pl-PL" sz="2800" b="1"/>
              <a:t>bezpłatna</a:t>
            </a:r>
            <a:endParaRPr lang="pl-PL" sz="2800"/>
          </a:p>
        </p:txBody>
      </p:sp>
      <p:pic>
        <p:nvPicPr>
          <p:cNvPr id="2" name="Picture 1" descr="A blue flag with yellow stars&#10;&#10;Description automatically generated">
            <a:extLst>
              <a:ext uri="{FF2B5EF4-FFF2-40B4-BE49-F238E27FC236}">
                <a16:creationId xmlns:a16="http://schemas.microsoft.com/office/drawing/2014/main" id="{894D5A61-D68F-2E2D-00B6-B629CC7720C2}"/>
              </a:ext>
            </a:extLst>
          </p:cNvPr>
          <p:cNvPicPr>
            <a:picLocks noChangeAspect="1"/>
          </p:cNvPicPr>
          <p:nvPr/>
        </p:nvPicPr>
        <p:blipFill>
          <a:blip r:embed="rId2"/>
          <a:stretch>
            <a:fillRect/>
          </a:stretch>
        </p:blipFill>
        <p:spPr>
          <a:xfrm>
            <a:off x="320414" y="6442320"/>
            <a:ext cx="1764018" cy="1787280"/>
          </a:xfrm>
          <a:prstGeom prst="rect">
            <a:avLst/>
          </a:prstGeom>
        </p:spPr>
      </p:pic>
      <p:pic>
        <p:nvPicPr>
          <p:cNvPr id="4" name="Image 0" descr="preencoded.png"/>
          <p:cNvPicPr>
            <a:picLocks noChangeAspect="1"/>
          </p:cNvPicPr>
          <p:nvPr/>
        </p:nvPicPr>
        <p:blipFill>
          <a:blip r:embed="rId3"/>
          <a:srcRect t="3173" b="25716"/>
          <a:stretch/>
        </p:blipFill>
        <p:spPr>
          <a:xfrm>
            <a:off x="10544994" y="1210963"/>
            <a:ext cx="3707027" cy="3954162"/>
          </a:xfrm>
          <a:custGeom>
            <a:avLst/>
            <a:gdLst>
              <a:gd name="connsiteX0" fmla="*/ 0 w 3707027"/>
              <a:gd name="connsiteY0" fmla="*/ 0 h 3954162"/>
              <a:gd name="connsiteX1" fmla="*/ 603716 w 3707027"/>
              <a:gd name="connsiteY1" fmla="*/ 0 h 3954162"/>
              <a:gd name="connsiteX2" fmla="*/ 1207432 w 3707027"/>
              <a:gd name="connsiteY2" fmla="*/ 0 h 3954162"/>
              <a:gd name="connsiteX3" fmla="*/ 1662866 w 3707027"/>
              <a:gd name="connsiteY3" fmla="*/ 0 h 3954162"/>
              <a:gd name="connsiteX4" fmla="*/ 2118301 w 3707027"/>
              <a:gd name="connsiteY4" fmla="*/ 0 h 3954162"/>
              <a:gd name="connsiteX5" fmla="*/ 2536666 w 3707027"/>
              <a:gd name="connsiteY5" fmla="*/ 0 h 3954162"/>
              <a:gd name="connsiteX6" fmla="*/ 2992100 w 3707027"/>
              <a:gd name="connsiteY6" fmla="*/ 0 h 3954162"/>
              <a:gd name="connsiteX7" fmla="*/ 3707027 w 3707027"/>
              <a:gd name="connsiteY7" fmla="*/ 0 h 3954162"/>
              <a:gd name="connsiteX8" fmla="*/ 3707027 w 3707027"/>
              <a:gd name="connsiteY8" fmla="*/ 446255 h 3954162"/>
              <a:gd name="connsiteX9" fmla="*/ 3707027 w 3707027"/>
              <a:gd name="connsiteY9" fmla="*/ 1050677 h 3954162"/>
              <a:gd name="connsiteX10" fmla="*/ 3707027 w 3707027"/>
              <a:gd name="connsiteY10" fmla="*/ 1576016 h 3954162"/>
              <a:gd name="connsiteX11" fmla="*/ 3707027 w 3707027"/>
              <a:gd name="connsiteY11" fmla="*/ 2219980 h 3954162"/>
              <a:gd name="connsiteX12" fmla="*/ 3707027 w 3707027"/>
              <a:gd name="connsiteY12" fmla="*/ 2705777 h 3954162"/>
              <a:gd name="connsiteX13" fmla="*/ 3707027 w 3707027"/>
              <a:gd name="connsiteY13" fmla="*/ 3270657 h 3954162"/>
              <a:gd name="connsiteX14" fmla="*/ 3707027 w 3707027"/>
              <a:gd name="connsiteY14" fmla="*/ 3954162 h 3954162"/>
              <a:gd name="connsiteX15" fmla="*/ 3177452 w 3707027"/>
              <a:gd name="connsiteY15" fmla="*/ 3954162 h 3954162"/>
              <a:gd name="connsiteX16" fmla="*/ 2759087 w 3707027"/>
              <a:gd name="connsiteY16" fmla="*/ 3954162 h 3954162"/>
              <a:gd name="connsiteX17" fmla="*/ 2266582 w 3707027"/>
              <a:gd name="connsiteY17" fmla="*/ 3954162 h 3954162"/>
              <a:gd name="connsiteX18" fmla="*/ 1737007 w 3707027"/>
              <a:gd name="connsiteY18" fmla="*/ 3954162 h 3954162"/>
              <a:gd name="connsiteX19" fmla="*/ 1281572 w 3707027"/>
              <a:gd name="connsiteY19" fmla="*/ 3954162 h 3954162"/>
              <a:gd name="connsiteX20" fmla="*/ 677856 w 3707027"/>
              <a:gd name="connsiteY20" fmla="*/ 3954162 h 3954162"/>
              <a:gd name="connsiteX21" fmla="*/ 0 w 3707027"/>
              <a:gd name="connsiteY21" fmla="*/ 3954162 h 3954162"/>
              <a:gd name="connsiteX22" fmla="*/ 0 w 3707027"/>
              <a:gd name="connsiteY22" fmla="*/ 3468365 h 3954162"/>
              <a:gd name="connsiteX23" fmla="*/ 0 w 3707027"/>
              <a:gd name="connsiteY23" fmla="*/ 3022110 h 3954162"/>
              <a:gd name="connsiteX24" fmla="*/ 0 w 3707027"/>
              <a:gd name="connsiteY24" fmla="*/ 2496771 h 3954162"/>
              <a:gd name="connsiteX25" fmla="*/ 0 w 3707027"/>
              <a:gd name="connsiteY25" fmla="*/ 1892349 h 3954162"/>
              <a:gd name="connsiteX26" fmla="*/ 0 w 3707027"/>
              <a:gd name="connsiteY26" fmla="*/ 1287927 h 3954162"/>
              <a:gd name="connsiteX27" fmla="*/ 0 w 3707027"/>
              <a:gd name="connsiteY27" fmla="*/ 683505 h 3954162"/>
              <a:gd name="connsiteX28" fmla="*/ 0 w 3707027"/>
              <a:gd name="connsiteY28" fmla="*/ 0 h 3954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707027" h="3954162" fill="none" extrusionOk="0">
                <a:moveTo>
                  <a:pt x="0" y="0"/>
                </a:moveTo>
                <a:cubicBezTo>
                  <a:pt x="121241" y="-39367"/>
                  <a:pt x="448630" y="47788"/>
                  <a:pt x="603716" y="0"/>
                </a:cubicBezTo>
                <a:cubicBezTo>
                  <a:pt x="758802" y="-47788"/>
                  <a:pt x="980520" y="18046"/>
                  <a:pt x="1207432" y="0"/>
                </a:cubicBezTo>
                <a:cubicBezTo>
                  <a:pt x="1434344" y="-18046"/>
                  <a:pt x="1542197" y="12886"/>
                  <a:pt x="1662866" y="0"/>
                </a:cubicBezTo>
                <a:cubicBezTo>
                  <a:pt x="1783535" y="-12886"/>
                  <a:pt x="1909363" y="32814"/>
                  <a:pt x="2118301" y="0"/>
                </a:cubicBezTo>
                <a:cubicBezTo>
                  <a:pt x="2327240" y="-32814"/>
                  <a:pt x="2434219" y="14136"/>
                  <a:pt x="2536666" y="0"/>
                </a:cubicBezTo>
                <a:cubicBezTo>
                  <a:pt x="2639114" y="-14136"/>
                  <a:pt x="2770443" y="52871"/>
                  <a:pt x="2992100" y="0"/>
                </a:cubicBezTo>
                <a:cubicBezTo>
                  <a:pt x="3213757" y="-52871"/>
                  <a:pt x="3463418" y="70827"/>
                  <a:pt x="3707027" y="0"/>
                </a:cubicBezTo>
                <a:cubicBezTo>
                  <a:pt x="3743904" y="89575"/>
                  <a:pt x="3704279" y="335802"/>
                  <a:pt x="3707027" y="446255"/>
                </a:cubicBezTo>
                <a:cubicBezTo>
                  <a:pt x="3709775" y="556709"/>
                  <a:pt x="3663447" y="892499"/>
                  <a:pt x="3707027" y="1050677"/>
                </a:cubicBezTo>
                <a:cubicBezTo>
                  <a:pt x="3750607" y="1208855"/>
                  <a:pt x="3665413" y="1400337"/>
                  <a:pt x="3707027" y="1576016"/>
                </a:cubicBezTo>
                <a:cubicBezTo>
                  <a:pt x="3748641" y="1751695"/>
                  <a:pt x="3665965" y="1911021"/>
                  <a:pt x="3707027" y="2219980"/>
                </a:cubicBezTo>
                <a:cubicBezTo>
                  <a:pt x="3748089" y="2528939"/>
                  <a:pt x="3693565" y="2547820"/>
                  <a:pt x="3707027" y="2705777"/>
                </a:cubicBezTo>
                <a:cubicBezTo>
                  <a:pt x="3720489" y="2863734"/>
                  <a:pt x="3667731" y="3002346"/>
                  <a:pt x="3707027" y="3270657"/>
                </a:cubicBezTo>
                <a:cubicBezTo>
                  <a:pt x="3746323" y="3538968"/>
                  <a:pt x="3669614" y="3750995"/>
                  <a:pt x="3707027" y="3954162"/>
                </a:cubicBezTo>
                <a:cubicBezTo>
                  <a:pt x="3493754" y="3990679"/>
                  <a:pt x="3315053" y="3914629"/>
                  <a:pt x="3177452" y="3954162"/>
                </a:cubicBezTo>
                <a:cubicBezTo>
                  <a:pt x="3039851" y="3993695"/>
                  <a:pt x="2907923" y="3940360"/>
                  <a:pt x="2759087" y="3954162"/>
                </a:cubicBezTo>
                <a:cubicBezTo>
                  <a:pt x="2610252" y="3967964"/>
                  <a:pt x="2466166" y="3904631"/>
                  <a:pt x="2266582" y="3954162"/>
                </a:cubicBezTo>
                <a:cubicBezTo>
                  <a:pt x="2066999" y="4003693"/>
                  <a:pt x="1964772" y="3928566"/>
                  <a:pt x="1737007" y="3954162"/>
                </a:cubicBezTo>
                <a:cubicBezTo>
                  <a:pt x="1509243" y="3979758"/>
                  <a:pt x="1484118" y="3914818"/>
                  <a:pt x="1281572" y="3954162"/>
                </a:cubicBezTo>
                <a:cubicBezTo>
                  <a:pt x="1079027" y="3993506"/>
                  <a:pt x="929908" y="3923298"/>
                  <a:pt x="677856" y="3954162"/>
                </a:cubicBezTo>
                <a:cubicBezTo>
                  <a:pt x="425804" y="3985026"/>
                  <a:pt x="276636" y="3925445"/>
                  <a:pt x="0" y="3954162"/>
                </a:cubicBezTo>
                <a:cubicBezTo>
                  <a:pt x="-47966" y="3760488"/>
                  <a:pt x="49739" y="3603051"/>
                  <a:pt x="0" y="3468365"/>
                </a:cubicBezTo>
                <a:cubicBezTo>
                  <a:pt x="-49739" y="3333679"/>
                  <a:pt x="22072" y="3123908"/>
                  <a:pt x="0" y="3022110"/>
                </a:cubicBezTo>
                <a:cubicBezTo>
                  <a:pt x="-22072" y="2920312"/>
                  <a:pt x="38181" y="2729552"/>
                  <a:pt x="0" y="2496771"/>
                </a:cubicBezTo>
                <a:cubicBezTo>
                  <a:pt x="-38181" y="2263990"/>
                  <a:pt x="27441" y="2077328"/>
                  <a:pt x="0" y="1892349"/>
                </a:cubicBezTo>
                <a:cubicBezTo>
                  <a:pt x="-27441" y="1707370"/>
                  <a:pt x="26944" y="1486437"/>
                  <a:pt x="0" y="1287927"/>
                </a:cubicBezTo>
                <a:cubicBezTo>
                  <a:pt x="-26944" y="1089417"/>
                  <a:pt x="67489" y="843445"/>
                  <a:pt x="0" y="683505"/>
                </a:cubicBezTo>
                <a:cubicBezTo>
                  <a:pt x="-67489" y="523565"/>
                  <a:pt x="36078" y="214038"/>
                  <a:pt x="0" y="0"/>
                </a:cubicBezTo>
                <a:close/>
              </a:path>
              <a:path w="3707027" h="3954162" stroke="0" extrusionOk="0">
                <a:moveTo>
                  <a:pt x="0" y="0"/>
                </a:moveTo>
                <a:cubicBezTo>
                  <a:pt x="220287" y="-724"/>
                  <a:pt x="278005" y="6114"/>
                  <a:pt x="492505" y="0"/>
                </a:cubicBezTo>
                <a:cubicBezTo>
                  <a:pt x="707005" y="-6114"/>
                  <a:pt x="772888" y="29479"/>
                  <a:pt x="1022080" y="0"/>
                </a:cubicBezTo>
                <a:cubicBezTo>
                  <a:pt x="1271273" y="-29479"/>
                  <a:pt x="1309030" y="57752"/>
                  <a:pt x="1551656" y="0"/>
                </a:cubicBezTo>
                <a:cubicBezTo>
                  <a:pt x="1794282" y="-57752"/>
                  <a:pt x="1876965" y="51832"/>
                  <a:pt x="2081231" y="0"/>
                </a:cubicBezTo>
                <a:cubicBezTo>
                  <a:pt x="2285498" y="-51832"/>
                  <a:pt x="2413870" y="41708"/>
                  <a:pt x="2536666" y="0"/>
                </a:cubicBezTo>
                <a:cubicBezTo>
                  <a:pt x="2659462" y="-41708"/>
                  <a:pt x="2785896" y="35924"/>
                  <a:pt x="2955030" y="0"/>
                </a:cubicBezTo>
                <a:cubicBezTo>
                  <a:pt x="3124164" y="-35924"/>
                  <a:pt x="3443455" y="18687"/>
                  <a:pt x="3707027" y="0"/>
                </a:cubicBezTo>
                <a:cubicBezTo>
                  <a:pt x="3745751" y="156660"/>
                  <a:pt x="3656105" y="256396"/>
                  <a:pt x="3707027" y="446255"/>
                </a:cubicBezTo>
                <a:cubicBezTo>
                  <a:pt x="3757949" y="636115"/>
                  <a:pt x="3669570" y="744407"/>
                  <a:pt x="3707027" y="932052"/>
                </a:cubicBezTo>
                <a:cubicBezTo>
                  <a:pt x="3744484" y="1119697"/>
                  <a:pt x="3631421" y="1337632"/>
                  <a:pt x="3707027" y="1576016"/>
                </a:cubicBezTo>
                <a:cubicBezTo>
                  <a:pt x="3782633" y="1814400"/>
                  <a:pt x="3702614" y="1994107"/>
                  <a:pt x="3707027" y="2180438"/>
                </a:cubicBezTo>
                <a:cubicBezTo>
                  <a:pt x="3711440" y="2366769"/>
                  <a:pt x="3681906" y="2519295"/>
                  <a:pt x="3707027" y="2666235"/>
                </a:cubicBezTo>
                <a:cubicBezTo>
                  <a:pt x="3732148" y="2813175"/>
                  <a:pt x="3696030" y="3083978"/>
                  <a:pt x="3707027" y="3270657"/>
                </a:cubicBezTo>
                <a:cubicBezTo>
                  <a:pt x="3718024" y="3457336"/>
                  <a:pt x="3658753" y="3752421"/>
                  <a:pt x="3707027" y="3954162"/>
                </a:cubicBezTo>
                <a:cubicBezTo>
                  <a:pt x="3500318" y="3955678"/>
                  <a:pt x="3396640" y="3939676"/>
                  <a:pt x="3251592" y="3954162"/>
                </a:cubicBezTo>
                <a:cubicBezTo>
                  <a:pt x="3106545" y="3968648"/>
                  <a:pt x="2952030" y="3914046"/>
                  <a:pt x="2833228" y="3954162"/>
                </a:cubicBezTo>
                <a:cubicBezTo>
                  <a:pt x="2714426" y="3994278"/>
                  <a:pt x="2518960" y="3907467"/>
                  <a:pt x="2266582" y="3954162"/>
                </a:cubicBezTo>
                <a:cubicBezTo>
                  <a:pt x="2014204" y="4000857"/>
                  <a:pt x="1901443" y="3907166"/>
                  <a:pt x="1662866" y="3954162"/>
                </a:cubicBezTo>
                <a:cubicBezTo>
                  <a:pt x="1424289" y="4001158"/>
                  <a:pt x="1366694" y="3914320"/>
                  <a:pt x="1170361" y="3954162"/>
                </a:cubicBezTo>
                <a:cubicBezTo>
                  <a:pt x="974028" y="3994004"/>
                  <a:pt x="949870" y="3920888"/>
                  <a:pt x="751997" y="3954162"/>
                </a:cubicBezTo>
                <a:cubicBezTo>
                  <a:pt x="554124" y="3987436"/>
                  <a:pt x="167179" y="3915650"/>
                  <a:pt x="0" y="3954162"/>
                </a:cubicBezTo>
                <a:cubicBezTo>
                  <a:pt x="-4539" y="3650669"/>
                  <a:pt x="76141" y="3624070"/>
                  <a:pt x="0" y="3310198"/>
                </a:cubicBezTo>
                <a:cubicBezTo>
                  <a:pt x="-76141" y="2996326"/>
                  <a:pt x="27107" y="3017582"/>
                  <a:pt x="0" y="2745318"/>
                </a:cubicBezTo>
                <a:cubicBezTo>
                  <a:pt x="-27107" y="2473054"/>
                  <a:pt x="15707" y="2394818"/>
                  <a:pt x="0" y="2259521"/>
                </a:cubicBezTo>
                <a:cubicBezTo>
                  <a:pt x="-15707" y="2124224"/>
                  <a:pt x="61496" y="1810759"/>
                  <a:pt x="0" y="1615558"/>
                </a:cubicBezTo>
                <a:cubicBezTo>
                  <a:pt x="-61496" y="1420357"/>
                  <a:pt x="66621" y="1299745"/>
                  <a:pt x="0" y="1050677"/>
                </a:cubicBezTo>
                <a:cubicBezTo>
                  <a:pt x="-66621" y="801609"/>
                  <a:pt x="10300" y="670196"/>
                  <a:pt x="0" y="564880"/>
                </a:cubicBezTo>
                <a:cubicBezTo>
                  <a:pt x="-10300" y="459564"/>
                  <a:pt x="49782" y="252619"/>
                  <a:pt x="0" y="0"/>
                </a:cubicBezTo>
                <a:close/>
              </a:path>
            </a:pathLst>
          </a:custGeom>
          <a:ln>
            <a:solidFill>
              <a:schemeClr val="tx1"/>
            </a:solidFill>
            <a:extLst>
              <a:ext uri="{C807C97D-BFC1-408E-A445-0C87EB9F89A2}">
                <ask:lineSketchStyleProps xmlns:ask="http://schemas.microsoft.com/office/drawing/2018/sketchyshapes" sd="2911293439">
                  <a:prstGeom prst="rect">
                    <a:avLst/>
                  </a:prstGeom>
                  <ask:type>
                    <ask:lineSketchScribble/>
                  </ask:type>
                </ask:lineSketchStyleProps>
              </a:ext>
            </a:extLst>
          </a:ln>
        </p:spPr>
      </p:pic>
      <p:pic>
        <p:nvPicPr>
          <p:cNvPr id="5" name="Picture 17">
            <a:extLst>
              <a:ext uri="{FF2B5EF4-FFF2-40B4-BE49-F238E27FC236}">
                <a16:creationId xmlns:a16="http://schemas.microsoft.com/office/drawing/2014/main" id="{F9BDCB44-54CD-C33F-E194-3E6488197F17}"/>
              </a:ext>
            </a:extLst>
          </p:cNvPr>
          <p:cNvPicPr>
            <a:picLocks noChangeAspect="1"/>
          </p:cNvPicPr>
          <p:nvPr/>
        </p:nvPicPr>
        <p:blipFill>
          <a:blip r:embed="rId4"/>
          <a:stretch>
            <a:fillRect/>
          </a:stretch>
        </p:blipFill>
        <p:spPr>
          <a:xfrm>
            <a:off x="12822588" y="7018637"/>
            <a:ext cx="1269162" cy="729768"/>
          </a:xfrm>
          <a:prstGeom prst="rect">
            <a:avLst/>
          </a:prstGeom>
        </p:spPr>
      </p:pic>
    </p:spTree>
    <p:extLst>
      <p:ext uri="{BB962C8B-B14F-4D97-AF65-F5344CB8AC3E}">
        <p14:creationId xmlns:p14="http://schemas.microsoft.com/office/powerpoint/2010/main" val="23859355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8633ECA-345B-6AAD-7CDF-CA80B3EED378}"/>
              </a:ext>
            </a:extLst>
          </p:cNvPr>
          <p:cNvSpPr txBox="1"/>
          <p:nvPr/>
        </p:nvSpPr>
        <p:spPr>
          <a:xfrm>
            <a:off x="1791729" y="3206859"/>
            <a:ext cx="10602097" cy="1384995"/>
          </a:xfrm>
          <a:prstGeom prst="rect">
            <a:avLst/>
          </a:prstGeom>
          <a:noFill/>
        </p:spPr>
        <p:txBody>
          <a:bodyPr wrap="square">
            <a:spAutoFit/>
          </a:bodyPr>
          <a:lstStyle/>
          <a:p>
            <a:r>
              <a:rPr lang="pl-PL" sz="2800" b="1"/>
              <a:t>Profil Zaufany (PZ)</a:t>
            </a:r>
            <a:r>
              <a:rPr lang="pl-PL" sz="2800"/>
              <a:t> to </a:t>
            </a:r>
            <a:r>
              <a:rPr lang="pl-PL" sz="2800" b="1"/>
              <a:t>bezpłatne narzędzie</a:t>
            </a:r>
            <a:r>
              <a:rPr lang="pl-PL" sz="2800"/>
              <a:t>, które pozwala potwierdzić Twoją tożsamość w internecie – dzięki niemu możesz załatwiać sprawy urzędowe online.</a:t>
            </a:r>
            <a:endParaRPr lang="uk-UA" sz="2800"/>
          </a:p>
        </p:txBody>
      </p:sp>
      <p:sp>
        <p:nvSpPr>
          <p:cNvPr id="5" name="TextBox 4">
            <a:extLst>
              <a:ext uri="{FF2B5EF4-FFF2-40B4-BE49-F238E27FC236}">
                <a16:creationId xmlns:a16="http://schemas.microsoft.com/office/drawing/2014/main" id="{3D381761-CCFA-D7CB-2173-354E0C78E604}"/>
              </a:ext>
            </a:extLst>
          </p:cNvPr>
          <p:cNvSpPr txBox="1"/>
          <p:nvPr/>
        </p:nvSpPr>
        <p:spPr>
          <a:xfrm>
            <a:off x="1791729" y="1310501"/>
            <a:ext cx="10923373" cy="769441"/>
          </a:xfrm>
          <a:prstGeom prst="rect">
            <a:avLst/>
          </a:prstGeom>
          <a:noFill/>
        </p:spPr>
        <p:txBody>
          <a:bodyPr wrap="square">
            <a:spAutoFit/>
          </a:bodyPr>
          <a:lstStyle/>
          <a:p>
            <a:r>
              <a:rPr lang="pl-PL" sz="4400" b="1">
                <a:solidFill>
                  <a:srgbClr val="C00000"/>
                </a:solidFill>
              </a:rPr>
              <a:t>…Ale najpierw trzeba </a:t>
            </a:r>
            <a:r>
              <a:rPr lang="en-US" sz="4400" b="1">
                <a:solidFill>
                  <a:srgbClr val="C00000"/>
                </a:solidFill>
              </a:rPr>
              <a:t>założyć Profil Zaufany</a:t>
            </a:r>
            <a:endParaRPr lang="uk-UA" sz="4400" b="1">
              <a:solidFill>
                <a:srgbClr val="C00000"/>
              </a:solidFill>
            </a:endParaRPr>
          </a:p>
        </p:txBody>
      </p:sp>
      <p:pic>
        <p:nvPicPr>
          <p:cNvPr id="2" name="Picture 1" descr="A blue flag with yellow stars&#10;&#10;Description automatically generated">
            <a:extLst>
              <a:ext uri="{FF2B5EF4-FFF2-40B4-BE49-F238E27FC236}">
                <a16:creationId xmlns:a16="http://schemas.microsoft.com/office/drawing/2014/main" id="{3F18A777-3BC4-80E6-B530-11EB0727155C}"/>
              </a:ext>
            </a:extLst>
          </p:cNvPr>
          <p:cNvPicPr>
            <a:picLocks noChangeAspect="1"/>
          </p:cNvPicPr>
          <p:nvPr/>
        </p:nvPicPr>
        <p:blipFill>
          <a:blip r:embed="rId2"/>
          <a:stretch>
            <a:fillRect/>
          </a:stretch>
        </p:blipFill>
        <p:spPr>
          <a:xfrm>
            <a:off x="151280" y="0"/>
            <a:ext cx="1764018" cy="1787280"/>
          </a:xfrm>
          <a:prstGeom prst="rect">
            <a:avLst/>
          </a:prstGeom>
        </p:spPr>
      </p:pic>
      <p:pic>
        <p:nvPicPr>
          <p:cNvPr id="20482" name="Picture 2" descr="Profil zaufany">
            <a:extLst>
              <a:ext uri="{FF2B5EF4-FFF2-40B4-BE49-F238E27FC236}">
                <a16:creationId xmlns:a16="http://schemas.microsoft.com/office/drawing/2014/main" id="{2805F383-21E9-4012-463C-CB361F77A1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1729" y="5561541"/>
            <a:ext cx="5585511" cy="1675653"/>
          </a:xfrm>
          <a:custGeom>
            <a:avLst/>
            <a:gdLst>
              <a:gd name="connsiteX0" fmla="*/ 0 w 5585511"/>
              <a:gd name="connsiteY0" fmla="*/ 0 h 1675653"/>
              <a:gd name="connsiteX1" fmla="*/ 502696 w 5585511"/>
              <a:gd name="connsiteY1" fmla="*/ 0 h 1675653"/>
              <a:gd name="connsiteX2" fmla="*/ 1005392 w 5585511"/>
              <a:gd name="connsiteY2" fmla="*/ 0 h 1675653"/>
              <a:gd name="connsiteX3" fmla="*/ 1675653 w 5585511"/>
              <a:gd name="connsiteY3" fmla="*/ 0 h 1675653"/>
              <a:gd name="connsiteX4" fmla="*/ 2122494 w 5585511"/>
              <a:gd name="connsiteY4" fmla="*/ 0 h 1675653"/>
              <a:gd name="connsiteX5" fmla="*/ 2681045 w 5585511"/>
              <a:gd name="connsiteY5" fmla="*/ 0 h 1675653"/>
              <a:gd name="connsiteX6" fmla="*/ 3072031 w 5585511"/>
              <a:gd name="connsiteY6" fmla="*/ 0 h 1675653"/>
              <a:gd name="connsiteX7" fmla="*/ 3463017 w 5585511"/>
              <a:gd name="connsiteY7" fmla="*/ 0 h 1675653"/>
              <a:gd name="connsiteX8" fmla="*/ 4021568 w 5585511"/>
              <a:gd name="connsiteY8" fmla="*/ 0 h 1675653"/>
              <a:gd name="connsiteX9" fmla="*/ 4468409 w 5585511"/>
              <a:gd name="connsiteY9" fmla="*/ 0 h 1675653"/>
              <a:gd name="connsiteX10" fmla="*/ 4915250 w 5585511"/>
              <a:gd name="connsiteY10" fmla="*/ 0 h 1675653"/>
              <a:gd name="connsiteX11" fmla="*/ 5585511 w 5585511"/>
              <a:gd name="connsiteY11" fmla="*/ 0 h 1675653"/>
              <a:gd name="connsiteX12" fmla="*/ 5585511 w 5585511"/>
              <a:gd name="connsiteY12" fmla="*/ 592064 h 1675653"/>
              <a:gd name="connsiteX13" fmla="*/ 5585511 w 5585511"/>
              <a:gd name="connsiteY13" fmla="*/ 1117102 h 1675653"/>
              <a:gd name="connsiteX14" fmla="*/ 5585511 w 5585511"/>
              <a:gd name="connsiteY14" fmla="*/ 1675653 h 1675653"/>
              <a:gd name="connsiteX15" fmla="*/ 4971105 w 5585511"/>
              <a:gd name="connsiteY15" fmla="*/ 1675653 h 1675653"/>
              <a:gd name="connsiteX16" fmla="*/ 4300843 w 5585511"/>
              <a:gd name="connsiteY16" fmla="*/ 1675653 h 1675653"/>
              <a:gd name="connsiteX17" fmla="*/ 3798147 w 5585511"/>
              <a:gd name="connsiteY17" fmla="*/ 1675653 h 1675653"/>
              <a:gd name="connsiteX18" fmla="*/ 3239596 w 5585511"/>
              <a:gd name="connsiteY18" fmla="*/ 1675653 h 1675653"/>
              <a:gd name="connsiteX19" fmla="*/ 2736900 w 5585511"/>
              <a:gd name="connsiteY19" fmla="*/ 1675653 h 1675653"/>
              <a:gd name="connsiteX20" fmla="*/ 2066639 w 5585511"/>
              <a:gd name="connsiteY20" fmla="*/ 1675653 h 1675653"/>
              <a:gd name="connsiteX21" fmla="*/ 1452233 w 5585511"/>
              <a:gd name="connsiteY21" fmla="*/ 1675653 h 1675653"/>
              <a:gd name="connsiteX22" fmla="*/ 949537 w 5585511"/>
              <a:gd name="connsiteY22" fmla="*/ 1675653 h 1675653"/>
              <a:gd name="connsiteX23" fmla="*/ 558551 w 5585511"/>
              <a:gd name="connsiteY23" fmla="*/ 1675653 h 1675653"/>
              <a:gd name="connsiteX24" fmla="*/ 0 w 5585511"/>
              <a:gd name="connsiteY24" fmla="*/ 1675653 h 1675653"/>
              <a:gd name="connsiteX25" fmla="*/ 0 w 5585511"/>
              <a:gd name="connsiteY25" fmla="*/ 1100345 h 1675653"/>
              <a:gd name="connsiteX26" fmla="*/ 0 w 5585511"/>
              <a:gd name="connsiteY26" fmla="*/ 575308 h 1675653"/>
              <a:gd name="connsiteX27" fmla="*/ 0 w 5585511"/>
              <a:gd name="connsiteY27" fmla="*/ 0 h 167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585511" h="1675653" extrusionOk="0">
                <a:moveTo>
                  <a:pt x="0" y="0"/>
                </a:moveTo>
                <a:cubicBezTo>
                  <a:pt x="113092" y="-9108"/>
                  <a:pt x="346167" y="31819"/>
                  <a:pt x="502696" y="0"/>
                </a:cubicBezTo>
                <a:cubicBezTo>
                  <a:pt x="659225" y="-31819"/>
                  <a:pt x="789992" y="54040"/>
                  <a:pt x="1005392" y="0"/>
                </a:cubicBezTo>
                <a:cubicBezTo>
                  <a:pt x="1220792" y="-54040"/>
                  <a:pt x="1363704" y="49766"/>
                  <a:pt x="1675653" y="0"/>
                </a:cubicBezTo>
                <a:cubicBezTo>
                  <a:pt x="1987602" y="-49766"/>
                  <a:pt x="1994938" y="31344"/>
                  <a:pt x="2122494" y="0"/>
                </a:cubicBezTo>
                <a:cubicBezTo>
                  <a:pt x="2250050" y="-31344"/>
                  <a:pt x="2503146" y="14049"/>
                  <a:pt x="2681045" y="0"/>
                </a:cubicBezTo>
                <a:cubicBezTo>
                  <a:pt x="2858944" y="-14049"/>
                  <a:pt x="2915599" y="13023"/>
                  <a:pt x="3072031" y="0"/>
                </a:cubicBezTo>
                <a:cubicBezTo>
                  <a:pt x="3228463" y="-13023"/>
                  <a:pt x="3378690" y="33350"/>
                  <a:pt x="3463017" y="0"/>
                </a:cubicBezTo>
                <a:cubicBezTo>
                  <a:pt x="3547344" y="-33350"/>
                  <a:pt x="3873596" y="321"/>
                  <a:pt x="4021568" y="0"/>
                </a:cubicBezTo>
                <a:cubicBezTo>
                  <a:pt x="4169540" y="-321"/>
                  <a:pt x="4341034" y="9069"/>
                  <a:pt x="4468409" y="0"/>
                </a:cubicBezTo>
                <a:cubicBezTo>
                  <a:pt x="4595784" y="-9069"/>
                  <a:pt x="4810928" y="47656"/>
                  <a:pt x="4915250" y="0"/>
                </a:cubicBezTo>
                <a:cubicBezTo>
                  <a:pt x="5019572" y="-47656"/>
                  <a:pt x="5418184" y="76043"/>
                  <a:pt x="5585511" y="0"/>
                </a:cubicBezTo>
                <a:cubicBezTo>
                  <a:pt x="5653583" y="152166"/>
                  <a:pt x="5541494" y="300004"/>
                  <a:pt x="5585511" y="592064"/>
                </a:cubicBezTo>
                <a:cubicBezTo>
                  <a:pt x="5629528" y="884124"/>
                  <a:pt x="5536578" y="1001519"/>
                  <a:pt x="5585511" y="1117102"/>
                </a:cubicBezTo>
                <a:cubicBezTo>
                  <a:pt x="5634444" y="1232685"/>
                  <a:pt x="5534218" y="1421499"/>
                  <a:pt x="5585511" y="1675653"/>
                </a:cubicBezTo>
                <a:cubicBezTo>
                  <a:pt x="5367860" y="1719751"/>
                  <a:pt x="5267470" y="1622872"/>
                  <a:pt x="4971105" y="1675653"/>
                </a:cubicBezTo>
                <a:cubicBezTo>
                  <a:pt x="4674740" y="1728434"/>
                  <a:pt x="4454031" y="1617170"/>
                  <a:pt x="4300843" y="1675653"/>
                </a:cubicBezTo>
                <a:cubicBezTo>
                  <a:pt x="4147655" y="1734136"/>
                  <a:pt x="3926089" y="1645507"/>
                  <a:pt x="3798147" y="1675653"/>
                </a:cubicBezTo>
                <a:cubicBezTo>
                  <a:pt x="3670205" y="1705799"/>
                  <a:pt x="3367763" y="1636020"/>
                  <a:pt x="3239596" y="1675653"/>
                </a:cubicBezTo>
                <a:cubicBezTo>
                  <a:pt x="3111429" y="1715286"/>
                  <a:pt x="2897175" y="1661139"/>
                  <a:pt x="2736900" y="1675653"/>
                </a:cubicBezTo>
                <a:cubicBezTo>
                  <a:pt x="2576625" y="1690167"/>
                  <a:pt x="2248603" y="1600022"/>
                  <a:pt x="2066639" y="1675653"/>
                </a:cubicBezTo>
                <a:cubicBezTo>
                  <a:pt x="1884675" y="1751284"/>
                  <a:pt x="1676108" y="1617012"/>
                  <a:pt x="1452233" y="1675653"/>
                </a:cubicBezTo>
                <a:cubicBezTo>
                  <a:pt x="1228358" y="1734294"/>
                  <a:pt x="1067207" y="1621629"/>
                  <a:pt x="949537" y="1675653"/>
                </a:cubicBezTo>
                <a:cubicBezTo>
                  <a:pt x="831867" y="1729677"/>
                  <a:pt x="649992" y="1655598"/>
                  <a:pt x="558551" y="1675653"/>
                </a:cubicBezTo>
                <a:cubicBezTo>
                  <a:pt x="467110" y="1695708"/>
                  <a:pt x="145779" y="1609800"/>
                  <a:pt x="0" y="1675653"/>
                </a:cubicBezTo>
                <a:cubicBezTo>
                  <a:pt x="-65918" y="1493137"/>
                  <a:pt x="42467" y="1288573"/>
                  <a:pt x="0" y="1100345"/>
                </a:cubicBezTo>
                <a:cubicBezTo>
                  <a:pt x="-42467" y="912117"/>
                  <a:pt x="20651" y="833398"/>
                  <a:pt x="0" y="575308"/>
                </a:cubicBezTo>
                <a:cubicBezTo>
                  <a:pt x="-20651" y="317218"/>
                  <a:pt x="46920" y="225040"/>
                  <a:pt x="0" y="0"/>
                </a:cubicBezTo>
                <a:close/>
              </a:path>
            </a:pathLst>
          </a:custGeom>
          <a:noFill/>
          <a:ln>
            <a:solidFill>
              <a:schemeClr val="tx1"/>
            </a:solidFill>
            <a:extLst>
              <a:ext uri="{C807C97D-BFC1-408E-A445-0C87EB9F89A2}">
                <ask:lineSketchStyleProps xmlns:ask="http://schemas.microsoft.com/office/drawing/2018/sketchyshapes" sd="2167223595">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4" name="Picture 17">
            <a:extLst>
              <a:ext uri="{FF2B5EF4-FFF2-40B4-BE49-F238E27FC236}">
                <a16:creationId xmlns:a16="http://schemas.microsoft.com/office/drawing/2014/main" id="{4BE7553A-B977-C069-E2BD-546D109AC0FB}"/>
              </a:ext>
            </a:extLst>
          </p:cNvPr>
          <p:cNvPicPr>
            <a:picLocks noChangeAspect="1"/>
          </p:cNvPicPr>
          <p:nvPr/>
        </p:nvPicPr>
        <p:blipFill>
          <a:blip r:embed="rId4"/>
          <a:stretch>
            <a:fillRect/>
          </a:stretch>
        </p:blipFill>
        <p:spPr>
          <a:xfrm>
            <a:off x="12838671" y="6984169"/>
            <a:ext cx="1269162" cy="729768"/>
          </a:xfrm>
          <a:prstGeom prst="rect">
            <a:avLst/>
          </a:prstGeom>
        </p:spPr>
      </p:pic>
    </p:spTree>
    <p:extLst>
      <p:ext uri="{BB962C8B-B14F-4D97-AF65-F5344CB8AC3E}">
        <p14:creationId xmlns:p14="http://schemas.microsoft.com/office/powerpoint/2010/main" val="9570284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CED6B5A-FB39-6731-3B06-552BAF24B50F}"/>
              </a:ext>
            </a:extLst>
          </p:cNvPr>
          <p:cNvSpPr txBox="1"/>
          <p:nvPr/>
        </p:nvSpPr>
        <p:spPr>
          <a:xfrm>
            <a:off x="3657600" y="643237"/>
            <a:ext cx="7315200" cy="769441"/>
          </a:xfrm>
          <a:prstGeom prst="rect">
            <a:avLst/>
          </a:prstGeom>
          <a:noFill/>
        </p:spPr>
        <p:txBody>
          <a:bodyPr wrap="square">
            <a:spAutoFit/>
          </a:bodyPr>
          <a:lstStyle/>
          <a:p>
            <a:r>
              <a:rPr lang="pl-PL" sz="4400" b="1">
                <a:solidFill>
                  <a:schemeClr val="accent6">
                    <a:lumMod val="75000"/>
                  </a:schemeClr>
                </a:solidFill>
              </a:rPr>
              <a:t>🧾 Jak założyć Profil Zaufany?</a:t>
            </a:r>
            <a:endParaRPr lang="uk-UA" sz="4400" b="1">
              <a:solidFill>
                <a:schemeClr val="accent6">
                  <a:lumMod val="75000"/>
                </a:schemeClr>
              </a:solidFill>
            </a:endParaRPr>
          </a:p>
        </p:txBody>
      </p:sp>
      <p:sp>
        <p:nvSpPr>
          <p:cNvPr id="5" name="TextBox 4">
            <a:extLst>
              <a:ext uri="{FF2B5EF4-FFF2-40B4-BE49-F238E27FC236}">
                <a16:creationId xmlns:a16="http://schemas.microsoft.com/office/drawing/2014/main" id="{3C6289B1-D263-679C-50CF-6C10EB10E1D4}"/>
              </a:ext>
            </a:extLst>
          </p:cNvPr>
          <p:cNvSpPr txBox="1"/>
          <p:nvPr/>
        </p:nvSpPr>
        <p:spPr>
          <a:xfrm>
            <a:off x="1606378" y="2098241"/>
            <a:ext cx="11813060" cy="3970318"/>
          </a:xfrm>
          <a:prstGeom prst="rect">
            <a:avLst/>
          </a:prstGeom>
          <a:noFill/>
        </p:spPr>
        <p:txBody>
          <a:bodyPr wrap="square">
            <a:spAutoFit/>
          </a:bodyPr>
          <a:lstStyle/>
          <a:p>
            <a:pPr>
              <a:buNone/>
            </a:pPr>
            <a:r>
              <a:rPr lang="pl-PL" sz="2800" b="1"/>
              <a:t>✅ Najprostszy sposób – przez bank:</a:t>
            </a:r>
          </a:p>
          <a:p>
            <a:pPr>
              <a:buNone/>
            </a:pPr>
            <a:endParaRPr lang="pl-PL" sz="2800" b="1"/>
          </a:p>
          <a:p>
            <a:pPr>
              <a:buFont typeface="+mj-lt"/>
              <a:buAutoNum type="arabicPeriod"/>
            </a:pPr>
            <a:r>
              <a:rPr lang="pl-PL" sz="2800"/>
              <a:t> Wejdź na stronę swojego banku (np. PKO BP, mBank, ING, Santander)</a:t>
            </a:r>
          </a:p>
          <a:p>
            <a:pPr>
              <a:buFont typeface="+mj-lt"/>
              <a:buAutoNum type="arabicPeriod"/>
            </a:pPr>
            <a:r>
              <a:rPr lang="pl-PL" sz="2800"/>
              <a:t> Zaloguj się do bankowości internetowej</a:t>
            </a:r>
          </a:p>
          <a:p>
            <a:pPr>
              <a:buFont typeface="+mj-lt"/>
              <a:buAutoNum type="arabicPeriod"/>
            </a:pPr>
            <a:r>
              <a:rPr lang="pl-PL" sz="2800"/>
              <a:t> Znajdź zakładkę: </a:t>
            </a:r>
            <a:r>
              <a:rPr lang="pl-PL" sz="2800" b="1"/>
              <a:t>„e-Urząd” / „Profil Zaufany” / „Usługi e-administracji”</a:t>
            </a:r>
            <a:endParaRPr lang="pl-PL" sz="2800"/>
          </a:p>
          <a:p>
            <a:pPr>
              <a:buFont typeface="+mj-lt"/>
              <a:buAutoNum type="arabicPeriod"/>
            </a:pPr>
            <a:r>
              <a:rPr lang="pl-PL" sz="2800"/>
              <a:t> Kliknij: </a:t>
            </a:r>
            <a:r>
              <a:rPr lang="pl-PL" sz="2800" b="1"/>
              <a:t>„Złóż wniosek o Profil Zaufany”</a:t>
            </a:r>
            <a:endParaRPr lang="pl-PL" sz="2800"/>
          </a:p>
          <a:p>
            <a:pPr>
              <a:buFont typeface="+mj-lt"/>
              <a:buAutoNum type="arabicPeriod"/>
            </a:pPr>
            <a:r>
              <a:rPr lang="pl-PL" sz="2800"/>
              <a:t> Potwierdź operację – gotowe! Profil zostanie aktywowany automatycznie</a:t>
            </a:r>
          </a:p>
          <a:p>
            <a:pPr>
              <a:buFont typeface="+mj-lt"/>
              <a:buAutoNum type="arabicPeriod"/>
            </a:pPr>
            <a:endParaRPr lang="pl-PL" sz="2800"/>
          </a:p>
          <a:p>
            <a:r>
              <a:rPr lang="pl-PL" sz="2800">
                <a:solidFill>
                  <a:srgbClr val="C00000"/>
                </a:solidFill>
              </a:rPr>
              <a:t>📌 Działa od razu – bez wizyty w urzędzie</a:t>
            </a:r>
          </a:p>
        </p:txBody>
      </p:sp>
      <p:pic>
        <p:nvPicPr>
          <p:cNvPr id="2" name="Picture 1" descr="A blue flag with yellow stars&#10;&#10;Description automatically generated">
            <a:extLst>
              <a:ext uri="{FF2B5EF4-FFF2-40B4-BE49-F238E27FC236}">
                <a16:creationId xmlns:a16="http://schemas.microsoft.com/office/drawing/2014/main" id="{3CA03EFA-5741-C7A6-AD6C-0DED9F79E92B}"/>
              </a:ext>
            </a:extLst>
          </p:cNvPr>
          <p:cNvPicPr>
            <a:picLocks noChangeAspect="1"/>
          </p:cNvPicPr>
          <p:nvPr/>
        </p:nvPicPr>
        <p:blipFill>
          <a:blip r:embed="rId2"/>
          <a:stretch>
            <a:fillRect/>
          </a:stretch>
        </p:blipFill>
        <p:spPr>
          <a:xfrm>
            <a:off x="334989" y="134317"/>
            <a:ext cx="1764018" cy="1787280"/>
          </a:xfrm>
          <a:prstGeom prst="rect">
            <a:avLst/>
          </a:prstGeom>
        </p:spPr>
      </p:pic>
      <p:pic>
        <p:nvPicPr>
          <p:cNvPr id="6" name="Picture 5" descr="High Five Bee">
            <a:extLst>
              <a:ext uri="{FF2B5EF4-FFF2-40B4-BE49-F238E27FC236}">
                <a16:creationId xmlns:a16="http://schemas.microsoft.com/office/drawing/2014/main" id="{3B1A5B70-7DCA-1C3F-A366-C6A553E1267E}"/>
              </a:ext>
            </a:extLst>
          </p:cNvPr>
          <p:cNvPicPr>
            <a:picLocks noChangeAspect="1"/>
          </p:cNvPicPr>
          <p:nvPr/>
        </p:nvPicPr>
        <p:blipFill>
          <a:blip r:embed="rId3"/>
          <a:stretch>
            <a:fillRect/>
          </a:stretch>
        </p:blipFill>
        <p:spPr>
          <a:xfrm>
            <a:off x="8822724" y="5679658"/>
            <a:ext cx="2549942" cy="2549942"/>
          </a:xfrm>
          <a:prstGeom prst="rect">
            <a:avLst/>
          </a:prstGeom>
        </p:spPr>
      </p:pic>
      <p:pic>
        <p:nvPicPr>
          <p:cNvPr id="4" name="Picture 17">
            <a:extLst>
              <a:ext uri="{FF2B5EF4-FFF2-40B4-BE49-F238E27FC236}">
                <a16:creationId xmlns:a16="http://schemas.microsoft.com/office/drawing/2014/main" id="{7B405154-347E-2249-98FC-9FF96DB195FF}"/>
              </a:ext>
            </a:extLst>
          </p:cNvPr>
          <p:cNvPicPr>
            <a:picLocks noChangeAspect="1"/>
          </p:cNvPicPr>
          <p:nvPr/>
        </p:nvPicPr>
        <p:blipFill>
          <a:blip r:embed="rId4"/>
          <a:stretch>
            <a:fillRect/>
          </a:stretch>
        </p:blipFill>
        <p:spPr>
          <a:xfrm>
            <a:off x="12886383" y="6954629"/>
            <a:ext cx="1269162" cy="729768"/>
          </a:xfrm>
          <a:prstGeom prst="rect">
            <a:avLst/>
          </a:prstGeom>
        </p:spPr>
      </p:pic>
    </p:spTree>
    <p:extLst>
      <p:ext uri="{BB962C8B-B14F-4D97-AF65-F5344CB8AC3E}">
        <p14:creationId xmlns:p14="http://schemas.microsoft.com/office/powerpoint/2010/main" val="6760344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52C4B-A325-5F44-1D9E-E808EAF8369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2E28769-D980-3BDC-0592-B33274BD09D1}"/>
              </a:ext>
            </a:extLst>
          </p:cNvPr>
          <p:cNvSpPr txBox="1"/>
          <p:nvPr/>
        </p:nvSpPr>
        <p:spPr>
          <a:xfrm>
            <a:off x="3657600" y="643237"/>
            <a:ext cx="7315200" cy="769441"/>
          </a:xfrm>
          <a:prstGeom prst="rect">
            <a:avLst/>
          </a:prstGeom>
          <a:noFill/>
        </p:spPr>
        <p:txBody>
          <a:bodyPr wrap="square">
            <a:spAutoFit/>
          </a:bodyPr>
          <a:lstStyle/>
          <a:p>
            <a:r>
              <a:rPr lang="pl-PL" sz="4400" b="1">
                <a:solidFill>
                  <a:srgbClr val="C00000"/>
                </a:solidFill>
              </a:rPr>
              <a:t>🧾 Jak założyć Profil Zaufany?</a:t>
            </a:r>
            <a:endParaRPr lang="uk-UA" sz="4400" b="1">
              <a:solidFill>
                <a:srgbClr val="C00000"/>
              </a:solidFill>
            </a:endParaRPr>
          </a:p>
        </p:txBody>
      </p:sp>
      <p:sp>
        <p:nvSpPr>
          <p:cNvPr id="5" name="TextBox 4">
            <a:extLst>
              <a:ext uri="{FF2B5EF4-FFF2-40B4-BE49-F238E27FC236}">
                <a16:creationId xmlns:a16="http://schemas.microsoft.com/office/drawing/2014/main" id="{289172F2-D2EC-8BD7-F6F8-B9CB81A296F3}"/>
              </a:ext>
            </a:extLst>
          </p:cNvPr>
          <p:cNvSpPr txBox="1"/>
          <p:nvPr/>
        </p:nvSpPr>
        <p:spPr>
          <a:xfrm>
            <a:off x="1606378" y="2098241"/>
            <a:ext cx="11813060" cy="3970318"/>
          </a:xfrm>
          <a:prstGeom prst="rect">
            <a:avLst/>
          </a:prstGeom>
          <a:noFill/>
        </p:spPr>
        <p:txBody>
          <a:bodyPr wrap="square">
            <a:spAutoFit/>
          </a:bodyPr>
          <a:lstStyle/>
          <a:p>
            <a:pPr>
              <a:buNone/>
            </a:pPr>
            <a:r>
              <a:rPr lang="pl-PL" sz="2800" b="1"/>
              <a:t>🟠 </a:t>
            </a:r>
            <a:r>
              <a:rPr lang="pl-PL" sz="2800" b="1">
                <a:solidFill>
                  <a:schemeClr val="accent6">
                    <a:lumMod val="75000"/>
                  </a:schemeClr>
                </a:solidFill>
              </a:rPr>
              <a:t>Druga opcja – przez Internet i potwierdzenie w urzędzie</a:t>
            </a:r>
            <a:r>
              <a:rPr lang="pl-PL" sz="2800" b="1"/>
              <a:t>:</a:t>
            </a:r>
          </a:p>
          <a:p>
            <a:pPr>
              <a:buNone/>
            </a:pPr>
            <a:endParaRPr lang="pl-PL" sz="2800" b="1"/>
          </a:p>
          <a:p>
            <a:pPr>
              <a:buFont typeface="+mj-lt"/>
              <a:buAutoNum type="arabicPeriod"/>
            </a:pPr>
            <a:r>
              <a:rPr lang="pl-PL" sz="2800"/>
              <a:t> Wejdź na stronę: </a:t>
            </a:r>
            <a:r>
              <a:rPr lang="pl-PL" sz="2800">
                <a:hlinkClick r:id="rId2"/>
              </a:rPr>
              <a:t>www.pz.gov.pl</a:t>
            </a:r>
            <a:endParaRPr lang="pl-PL" sz="2800"/>
          </a:p>
          <a:p>
            <a:pPr>
              <a:buFont typeface="+mj-lt"/>
              <a:buAutoNum type="arabicPeriod"/>
            </a:pPr>
            <a:r>
              <a:rPr lang="pl-PL" sz="2800"/>
              <a:t> Kliknij: </a:t>
            </a:r>
            <a:r>
              <a:rPr lang="pl-PL" sz="2800" b="1"/>
              <a:t>„Zarejestruj się”</a:t>
            </a:r>
            <a:endParaRPr lang="pl-PL" sz="2800"/>
          </a:p>
          <a:p>
            <a:pPr>
              <a:buFont typeface="+mj-lt"/>
              <a:buAutoNum type="arabicPeriod"/>
            </a:pPr>
            <a:r>
              <a:rPr lang="pl-PL" sz="2800"/>
              <a:t> Wypełnij formularz – imię, PESEL, telefon, e-mail</a:t>
            </a:r>
          </a:p>
          <a:p>
            <a:pPr>
              <a:buFont typeface="+mj-lt"/>
              <a:buAutoNum type="arabicPeriod"/>
            </a:pPr>
            <a:r>
              <a:rPr lang="pl-PL" sz="2800"/>
              <a:t> Wybierz: </a:t>
            </a:r>
            <a:r>
              <a:rPr lang="pl-PL" sz="2800" b="1"/>
              <a:t>„Potwierdź osobiście w urzędzie”</a:t>
            </a:r>
            <a:endParaRPr lang="pl-PL" sz="2800"/>
          </a:p>
          <a:p>
            <a:pPr>
              <a:buFont typeface="+mj-lt"/>
              <a:buAutoNum type="arabicPeriod"/>
            </a:pPr>
            <a:r>
              <a:rPr lang="pl-PL" sz="2800"/>
              <a:t> Udaj się do punktu potwierdzającego (np. urząd gminy, ZUS, skarbówka)</a:t>
            </a:r>
          </a:p>
          <a:p>
            <a:pPr>
              <a:buFont typeface="+mj-lt"/>
              <a:buAutoNum type="arabicPeriod"/>
            </a:pPr>
            <a:endParaRPr lang="pl-PL" sz="2800"/>
          </a:p>
          <a:p>
            <a:r>
              <a:rPr lang="pl-PL" sz="2800"/>
              <a:t>📌 </a:t>
            </a:r>
            <a:r>
              <a:rPr lang="pl-PL" sz="2800">
                <a:solidFill>
                  <a:srgbClr val="C00000"/>
                </a:solidFill>
              </a:rPr>
              <a:t>Masz 14 dni na osobiste potwierdzenie</a:t>
            </a:r>
          </a:p>
        </p:txBody>
      </p:sp>
      <p:pic>
        <p:nvPicPr>
          <p:cNvPr id="2" name="Picture 1" descr="A blue flag with yellow stars&#10;&#10;Description automatically generated">
            <a:extLst>
              <a:ext uri="{FF2B5EF4-FFF2-40B4-BE49-F238E27FC236}">
                <a16:creationId xmlns:a16="http://schemas.microsoft.com/office/drawing/2014/main" id="{D2D1E957-C0DB-54E2-E813-FFF68A4A0533}"/>
              </a:ext>
            </a:extLst>
          </p:cNvPr>
          <p:cNvPicPr>
            <a:picLocks noChangeAspect="1"/>
          </p:cNvPicPr>
          <p:nvPr/>
        </p:nvPicPr>
        <p:blipFill>
          <a:blip r:embed="rId3"/>
          <a:stretch>
            <a:fillRect/>
          </a:stretch>
        </p:blipFill>
        <p:spPr>
          <a:xfrm>
            <a:off x="392380" y="0"/>
            <a:ext cx="1764018" cy="1787280"/>
          </a:xfrm>
          <a:prstGeom prst="rect">
            <a:avLst/>
          </a:prstGeom>
        </p:spPr>
      </p:pic>
      <p:pic>
        <p:nvPicPr>
          <p:cNvPr id="6" name="Picture 5" descr="Happy Bee">
            <a:extLst>
              <a:ext uri="{FF2B5EF4-FFF2-40B4-BE49-F238E27FC236}">
                <a16:creationId xmlns:a16="http://schemas.microsoft.com/office/drawing/2014/main" id="{A75C0EC6-FE4E-5CEE-457E-F4B924F50E15}"/>
              </a:ext>
            </a:extLst>
          </p:cNvPr>
          <p:cNvPicPr>
            <a:picLocks noChangeAspect="1"/>
          </p:cNvPicPr>
          <p:nvPr/>
        </p:nvPicPr>
        <p:blipFill>
          <a:blip r:embed="rId4"/>
          <a:stretch>
            <a:fillRect/>
          </a:stretch>
        </p:blipFill>
        <p:spPr>
          <a:xfrm>
            <a:off x="-234778" y="5543160"/>
            <a:ext cx="2421924" cy="2421924"/>
          </a:xfrm>
          <a:prstGeom prst="rect">
            <a:avLst/>
          </a:prstGeom>
        </p:spPr>
      </p:pic>
      <p:pic>
        <p:nvPicPr>
          <p:cNvPr id="4" name="Picture 17">
            <a:extLst>
              <a:ext uri="{FF2B5EF4-FFF2-40B4-BE49-F238E27FC236}">
                <a16:creationId xmlns:a16="http://schemas.microsoft.com/office/drawing/2014/main" id="{11ECB024-1E97-ADD5-9E01-F8F94358EE92}"/>
              </a:ext>
            </a:extLst>
          </p:cNvPr>
          <p:cNvPicPr>
            <a:picLocks noChangeAspect="1"/>
          </p:cNvPicPr>
          <p:nvPr/>
        </p:nvPicPr>
        <p:blipFill>
          <a:blip r:embed="rId5"/>
          <a:stretch>
            <a:fillRect/>
          </a:stretch>
        </p:blipFill>
        <p:spPr>
          <a:xfrm>
            <a:off x="12784857" y="6952272"/>
            <a:ext cx="1269162" cy="729768"/>
          </a:xfrm>
          <a:prstGeom prst="rect">
            <a:avLst/>
          </a:prstGeom>
        </p:spPr>
      </p:pic>
    </p:spTree>
    <p:extLst>
      <p:ext uri="{BB962C8B-B14F-4D97-AF65-F5344CB8AC3E}">
        <p14:creationId xmlns:p14="http://schemas.microsoft.com/office/powerpoint/2010/main" val="32505296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1436D4C-44B3-7047-2107-47BD81D3E81A}"/>
              </a:ext>
            </a:extLst>
          </p:cNvPr>
          <p:cNvSpPr txBox="1"/>
          <p:nvPr/>
        </p:nvSpPr>
        <p:spPr>
          <a:xfrm>
            <a:off x="242842" y="653394"/>
            <a:ext cx="13188952" cy="707886"/>
          </a:xfrm>
          <a:prstGeom prst="rect">
            <a:avLst/>
          </a:prstGeom>
          <a:noFill/>
        </p:spPr>
        <p:txBody>
          <a:bodyPr wrap="square">
            <a:spAutoFit/>
          </a:bodyPr>
          <a:lstStyle/>
          <a:p>
            <a:r>
              <a:rPr lang="pl-PL" sz="4000" b="1">
                <a:solidFill>
                  <a:srgbClr val="C00000"/>
                </a:solidFill>
              </a:rPr>
              <a:t>📋 Jakie sprawy i gdzie może załatwić emeryt online?</a:t>
            </a:r>
            <a:endParaRPr lang="uk-UA" sz="4000" b="1">
              <a:solidFill>
                <a:srgbClr val="C00000"/>
              </a:solidFill>
            </a:endParaRPr>
          </a:p>
        </p:txBody>
      </p:sp>
      <p:sp>
        <p:nvSpPr>
          <p:cNvPr id="20" name="TextBox 19">
            <a:extLst>
              <a:ext uri="{FF2B5EF4-FFF2-40B4-BE49-F238E27FC236}">
                <a16:creationId xmlns:a16="http://schemas.microsoft.com/office/drawing/2014/main" id="{6C2B551A-73B3-C8D4-0C81-16BA93F67B19}"/>
              </a:ext>
            </a:extLst>
          </p:cNvPr>
          <p:cNvSpPr txBox="1"/>
          <p:nvPr/>
        </p:nvSpPr>
        <p:spPr>
          <a:xfrm>
            <a:off x="615949" y="1907739"/>
            <a:ext cx="13188952" cy="5693866"/>
          </a:xfrm>
          <a:prstGeom prst="rect">
            <a:avLst/>
          </a:prstGeom>
          <a:noFill/>
        </p:spPr>
        <p:txBody>
          <a:bodyPr wrap="square">
            <a:spAutoFit/>
          </a:bodyPr>
          <a:lstStyle/>
          <a:p>
            <a:pPr>
              <a:buNone/>
            </a:pPr>
            <a:r>
              <a:rPr lang="pl-PL" sz="2800" dirty="0"/>
              <a:t>🔹 </a:t>
            </a:r>
            <a:r>
              <a:rPr lang="pl-PL" sz="2800" b="1" dirty="0">
                <a:hlinkClick r:id="rId2" action="ppaction://hlinkfile"/>
              </a:rPr>
              <a:t>pacjent.gov.pl</a:t>
            </a:r>
            <a:r>
              <a:rPr lang="pl-PL" sz="2800" dirty="0">
                <a:hlinkClick r:id="rId2" action="ppaction://hlinkfile"/>
              </a:rPr>
              <a:t> </a:t>
            </a:r>
            <a:r>
              <a:rPr lang="pl-PL" sz="2800" dirty="0"/>
              <a:t>– dostęp do e-recept, e-skierowań, historii leczenia</a:t>
            </a:r>
          </a:p>
          <a:p>
            <a:pPr>
              <a:buNone/>
            </a:pPr>
            <a:endParaRPr lang="pl-PL" sz="2800" dirty="0"/>
          </a:p>
          <a:p>
            <a:pPr>
              <a:buNone/>
            </a:pPr>
            <a:r>
              <a:rPr lang="pl-PL" sz="2800" dirty="0"/>
              <a:t>🔹 </a:t>
            </a:r>
            <a:r>
              <a:rPr lang="pl-PL" sz="2800" b="1" dirty="0">
                <a:hlinkClick r:id="rId3"/>
              </a:rPr>
              <a:t>gov.pl</a:t>
            </a:r>
            <a:r>
              <a:rPr lang="pl-PL" sz="2800" dirty="0"/>
              <a:t> – główny portal do wszystkich usług publicznych (dowód osobisty, meldunek)</a:t>
            </a:r>
          </a:p>
          <a:p>
            <a:pPr>
              <a:buNone/>
            </a:pPr>
            <a:br>
              <a:rPr lang="pl-PL" sz="2800" dirty="0"/>
            </a:br>
            <a:r>
              <a:rPr lang="pl-PL" sz="2800" dirty="0"/>
              <a:t>🔹 </a:t>
            </a:r>
            <a:r>
              <a:rPr lang="pl-PL" sz="2800" b="1" dirty="0">
                <a:hlinkClick r:id="rId4" action="ppaction://hlinkfile"/>
              </a:rPr>
              <a:t>pue.zus.pl</a:t>
            </a:r>
            <a:r>
              <a:rPr lang="pl-PL" sz="2800" dirty="0">
                <a:hlinkClick r:id="rId4" action="ppaction://hlinkfile"/>
              </a:rPr>
              <a:t> </a:t>
            </a:r>
            <a:r>
              <a:rPr lang="pl-PL" sz="2800" dirty="0"/>
              <a:t>– emerytury, renty, 13. i 14. emerytura, wnioski o świadczenia</a:t>
            </a:r>
          </a:p>
          <a:p>
            <a:pPr>
              <a:buNone/>
            </a:pPr>
            <a:br>
              <a:rPr lang="pl-PL" sz="2800" dirty="0"/>
            </a:br>
            <a:r>
              <a:rPr lang="pl-PL" sz="2800" dirty="0"/>
              <a:t>🔹 </a:t>
            </a:r>
            <a:r>
              <a:rPr lang="pl-PL" sz="2800" b="1" dirty="0">
                <a:hlinkClick r:id="rId5"/>
              </a:rPr>
              <a:t>podatki.gov.pl</a:t>
            </a:r>
            <a:r>
              <a:rPr lang="pl-PL" sz="2800" dirty="0"/>
              <a:t> – rozliczenie e-PIT, ulgi podatkowe, 1,5% podatku</a:t>
            </a:r>
          </a:p>
          <a:p>
            <a:pPr>
              <a:buNone/>
            </a:pPr>
            <a:br>
              <a:rPr lang="pl-PL" sz="2800" dirty="0"/>
            </a:br>
            <a:r>
              <a:rPr lang="pl-PL" sz="2800" dirty="0"/>
              <a:t>🔹 </a:t>
            </a:r>
            <a:r>
              <a:rPr lang="pl-PL" sz="2800" b="1" dirty="0">
                <a:hlinkClick r:id="rId6"/>
              </a:rPr>
              <a:t>epuap.gov.pl</a:t>
            </a:r>
            <a:r>
              <a:rPr lang="pl-PL" sz="2800" dirty="0"/>
              <a:t> – wysyłanie pism i wniosków do urzędów</a:t>
            </a:r>
          </a:p>
          <a:p>
            <a:pPr>
              <a:buNone/>
            </a:pPr>
            <a:br>
              <a:rPr lang="pl-PL" sz="2800" dirty="0"/>
            </a:br>
            <a:r>
              <a:rPr lang="pl-PL" sz="2800" dirty="0"/>
              <a:t>🔹 </a:t>
            </a:r>
            <a:r>
              <a:rPr lang="pl-PL" sz="2800" b="1" dirty="0">
                <a:hlinkClick r:id="rId7"/>
              </a:rPr>
              <a:t>obywatel.gov.pl</a:t>
            </a:r>
            <a:r>
              <a:rPr lang="pl-PL" sz="2800" dirty="0"/>
              <a:t> – sprawy związane z dokumentami, punktami karnymi, OC</a:t>
            </a:r>
          </a:p>
          <a:p>
            <a:pPr>
              <a:buNone/>
            </a:pPr>
            <a:br>
              <a:rPr lang="pl-PL" sz="2800" dirty="0"/>
            </a:br>
            <a:r>
              <a:rPr lang="pl-PL" sz="2800" dirty="0"/>
              <a:t>🔹 </a:t>
            </a:r>
            <a:r>
              <a:rPr lang="pl-PL" sz="2800" b="1" dirty="0">
                <a:hlinkClick r:id="rId8"/>
              </a:rPr>
              <a:t>ceidg.gov.pl</a:t>
            </a:r>
            <a:r>
              <a:rPr lang="pl-PL" sz="2800" dirty="0"/>
              <a:t> – dla prowadzących działalność gospodarczą</a:t>
            </a:r>
          </a:p>
        </p:txBody>
      </p:sp>
      <p:pic>
        <p:nvPicPr>
          <p:cNvPr id="2" name="Picture 1" descr="A blue flag with yellow stars&#10;&#10;Description automatically generated">
            <a:extLst>
              <a:ext uri="{FF2B5EF4-FFF2-40B4-BE49-F238E27FC236}">
                <a16:creationId xmlns:a16="http://schemas.microsoft.com/office/drawing/2014/main" id="{A8984BCE-6699-BC29-CF56-65FCF7AEFBF2}"/>
              </a:ext>
            </a:extLst>
          </p:cNvPr>
          <p:cNvPicPr>
            <a:picLocks noChangeAspect="1"/>
          </p:cNvPicPr>
          <p:nvPr/>
        </p:nvPicPr>
        <p:blipFill>
          <a:blip r:embed="rId9"/>
          <a:stretch>
            <a:fillRect/>
          </a:stretch>
        </p:blipFill>
        <p:spPr>
          <a:xfrm>
            <a:off x="12488003" y="6254832"/>
            <a:ext cx="1764018" cy="1787280"/>
          </a:xfrm>
          <a:prstGeom prst="rect">
            <a:avLst/>
          </a:prstGeom>
        </p:spPr>
      </p:pic>
      <p:pic>
        <p:nvPicPr>
          <p:cNvPr id="5" name="Picture 4" descr="Like Bee">
            <a:extLst>
              <a:ext uri="{FF2B5EF4-FFF2-40B4-BE49-F238E27FC236}">
                <a16:creationId xmlns:a16="http://schemas.microsoft.com/office/drawing/2014/main" id="{04A35276-7E44-91E3-0196-5A061E0884BF}"/>
              </a:ext>
            </a:extLst>
          </p:cNvPr>
          <p:cNvPicPr>
            <a:picLocks noChangeAspect="1"/>
          </p:cNvPicPr>
          <p:nvPr/>
        </p:nvPicPr>
        <p:blipFill>
          <a:blip r:embed="rId10"/>
          <a:stretch>
            <a:fillRect/>
          </a:stretch>
        </p:blipFill>
        <p:spPr>
          <a:xfrm>
            <a:off x="12336724" y="176269"/>
            <a:ext cx="1915297" cy="1915297"/>
          </a:xfrm>
          <a:prstGeom prst="rect">
            <a:avLst/>
          </a:prstGeom>
        </p:spPr>
      </p:pic>
      <p:pic>
        <p:nvPicPr>
          <p:cNvPr id="4" name="Picture 17">
            <a:extLst>
              <a:ext uri="{FF2B5EF4-FFF2-40B4-BE49-F238E27FC236}">
                <a16:creationId xmlns:a16="http://schemas.microsoft.com/office/drawing/2014/main" id="{294F74CF-838D-2F87-7537-90AB7893AEFD}"/>
              </a:ext>
            </a:extLst>
          </p:cNvPr>
          <p:cNvPicPr>
            <a:picLocks noChangeAspect="1"/>
          </p:cNvPicPr>
          <p:nvPr/>
        </p:nvPicPr>
        <p:blipFill>
          <a:blip r:embed="rId11"/>
          <a:stretch>
            <a:fillRect/>
          </a:stretch>
        </p:blipFill>
        <p:spPr>
          <a:xfrm>
            <a:off x="11067562" y="7236721"/>
            <a:ext cx="1269162" cy="729768"/>
          </a:xfrm>
          <a:prstGeom prst="rect">
            <a:avLst/>
          </a:prstGeom>
        </p:spPr>
      </p:pic>
    </p:spTree>
    <p:extLst>
      <p:ext uri="{BB962C8B-B14F-4D97-AF65-F5344CB8AC3E}">
        <p14:creationId xmlns:p14="http://schemas.microsoft.com/office/powerpoint/2010/main" val="12524983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CAEC8E8-1996-E105-E08B-EEB9C03CAF08}"/>
              </a:ext>
            </a:extLst>
          </p:cNvPr>
          <p:cNvSpPr txBox="1"/>
          <p:nvPr/>
        </p:nvSpPr>
        <p:spPr>
          <a:xfrm>
            <a:off x="846436" y="2217176"/>
            <a:ext cx="11967519" cy="4216539"/>
          </a:xfrm>
          <a:prstGeom prst="rect">
            <a:avLst/>
          </a:prstGeom>
          <a:noFill/>
        </p:spPr>
        <p:txBody>
          <a:bodyPr wrap="square">
            <a:spAutoFit/>
          </a:bodyPr>
          <a:lstStyle/>
          <a:p>
            <a:pPr>
              <a:buNone/>
            </a:pPr>
            <a:r>
              <a:rPr lang="pl-PL" sz="2800" b="1"/>
              <a:t>📱 </a:t>
            </a:r>
            <a:r>
              <a:rPr lang="pl-PL" sz="4000" b="1">
                <a:solidFill>
                  <a:srgbClr val="C00000"/>
                </a:solidFill>
              </a:rPr>
              <a:t>Również w aplikacjach mobilnych:</a:t>
            </a:r>
          </a:p>
          <a:p>
            <a:pPr>
              <a:buNone/>
            </a:pPr>
            <a:endParaRPr lang="pl-PL" sz="2800" b="1"/>
          </a:p>
          <a:p>
            <a:r>
              <a:rPr lang="pl-PL" sz="2800"/>
              <a:t>✅ </a:t>
            </a:r>
            <a:r>
              <a:rPr lang="pl-PL" sz="2800" b="1"/>
              <a:t>mObywatel</a:t>
            </a:r>
            <a:r>
              <a:rPr lang="pl-PL" sz="2800"/>
              <a:t> – cyfrowy portfel dokumentów: dowód osobisty,</a:t>
            </a:r>
          </a:p>
          <a:p>
            <a:r>
              <a:rPr lang="pl-PL" sz="2800"/>
              <a:t>       legitymacja emeryta, certyfikaty</a:t>
            </a:r>
          </a:p>
          <a:p>
            <a:br>
              <a:rPr lang="pl-PL" sz="2800"/>
            </a:br>
            <a:r>
              <a:rPr lang="pl-PL" sz="2800"/>
              <a:t>✅ </a:t>
            </a:r>
            <a:r>
              <a:rPr lang="pl-PL" sz="2800" b="1"/>
              <a:t>mZUS</a:t>
            </a:r>
            <a:r>
              <a:rPr lang="pl-PL" sz="2800"/>
              <a:t> – sprawdzanie emerytury, wnioski 500+, kontakt z ZUS</a:t>
            </a:r>
          </a:p>
          <a:p>
            <a:endParaRPr lang="pl-PL" sz="2800"/>
          </a:p>
          <a:p>
            <a:r>
              <a:rPr lang="pl-PL" sz="2800"/>
              <a:t>✅ </a:t>
            </a:r>
            <a:r>
              <a:rPr lang="en-US" sz="2800" b="1"/>
              <a:t>mojeIKP</a:t>
            </a:r>
            <a:r>
              <a:rPr lang="pl-PL" sz="2800" b="1"/>
              <a:t> </a:t>
            </a:r>
            <a:r>
              <a:rPr lang="pl-PL" sz="2800"/>
              <a:t>– internetowe konto pacjenta,</a:t>
            </a:r>
          </a:p>
          <a:p>
            <a:r>
              <a:rPr lang="pl-PL" sz="2800"/>
              <a:t>       </a:t>
            </a:r>
            <a:r>
              <a:rPr lang="en-US" sz="2800"/>
              <a:t>oficjalna aplikacja Ministerstwa Zdrowia</a:t>
            </a:r>
            <a:endParaRPr lang="pl-PL" sz="2800" b="1"/>
          </a:p>
        </p:txBody>
      </p:sp>
      <p:pic>
        <p:nvPicPr>
          <p:cNvPr id="2" name="Picture 1" descr="A blue flag with yellow stars&#10;&#10;Description automatically generated">
            <a:extLst>
              <a:ext uri="{FF2B5EF4-FFF2-40B4-BE49-F238E27FC236}">
                <a16:creationId xmlns:a16="http://schemas.microsoft.com/office/drawing/2014/main" id="{B4718B16-BEA9-0939-6A35-5A7EB20831B1}"/>
              </a:ext>
            </a:extLst>
          </p:cNvPr>
          <p:cNvPicPr>
            <a:picLocks noChangeAspect="1"/>
          </p:cNvPicPr>
          <p:nvPr/>
        </p:nvPicPr>
        <p:blipFill>
          <a:blip r:embed="rId2"/>
          <a:stretch>
            <a:fillRect/>
          </a:stretch>
        </p:blipFill>
        <p:spPr>
          <a:xfrm>
            <a:off x="164868" y="0"/>
            <a:ext cx="1764018" cy="1787280"/>
          </a:xfrm>
          <a:prstGeom prst="rect">
            <a:avLst/>
          </a:prstGeom>
        </p:spPr>
      </p:pic>
      <p:pic>
        <p:nvPicPr>
          <p:cNvPr id="6" name="Picture 5" descr="A screenshot of a cell phone&#10;&#10;AI-generated content may be incorrect.">
            <a:extLst>
              <a:ext uri="{FF2B5EF4-FFF2-40B4-BE49-F238E27FC236}">
                <a16:creationId xmlns:a16="http://schemas.microsoft.com/office/drawing/2014/main" id="{D16CF97A-5562-E415-F8CC-73B78C5657EF}"/>
              </a:ext>
            </a:extLst>
          </p:cNvPr>
          <p:cNvPicPr>
            <a:picLocks noChangeAspect="1"/>
          </p:cNvPicPr>
          <p:nvPr/>
        </p:nvPicPr>
        <p:blipFill>
          <a:blip r:embed="rId3"/>
          <a:stretch>
            <a:fillRect/>
          </a:stretch>
        </p:blipFill>
        <p:spPr>
          <a:xfrm>
            <a:off x="10954440" y="1120834"/>
            <a:ext cx="2137369" cy="4058728"/>
          </a:xfrm>
          <a:custGeom>
            <a:avLst/>
            <a:gdLst>
              <a:gd name="connsiteX0" fmla="*/ 0 w 2137369"/>
              <a:gd name="connsiteY0" fmla="*/ 0 h 4058728"/>
              <a:gd name="connsiteX1" fmla="*/ 470221 w 2137369"/>
              <a:gd name="connsiteY1" fmla="*/ 0 h 4058728"/>
              <a:gd name="connsiteX2" fmla="*/ 983190 w 2137369"/>
              <a:gd name="connsiteY2" fmla="*/ 0 h 4058728"/>
              <a:gd name="connsiteX3" fmla="*/ 1496158 w 2137369"/>
              <a:gd name="connsiteY3" fmla="*/ 0 h 4058728"/>
              <a:gd name="connsiteX4" fmla="*/ 2137369 w 2137369"/>
              <a:gd name="connsiteY4" fmla="*/ 0 h 4058728"/>
              <a:gd name="connsiteX5" fmla="*/ 2137369 w 2137369"/>
              <a:gd name="connsiteY5" fmla="*/ 458056 h 4058728"/>
              <a:gd name="connsiteX6" fmla="*/ 2137369 w 2137369"/>
              <a:gd name="connsiteY6" fmla="*/ 1119049 h 4058728"/>
              <a:gd name="connsiteX7" fmla="*/ 2137369 w 2137369"/>
              <a:gd name="connsiteY7" fmla="*/ 1617693 h 4058728"/>
              <a:gd name="connsiteX8" fmla="*/ 2137369 w 2137369"/>
              <a:gd name="connsiteY8" fmla="*/ 2197511 h 4058728"/>
              <a:gd name="connsiteX9" fmla="*/ 2137369 w 2137369"/>
              <a:gd name="connsiteY9" fmla="*/ 2736742 h 4058728"/>
              <a:gd name="connsiteX10" fmla="*/ 2137369 w 2137369"/>
              <a:gd name="connsiteY10" fmla="*/ 3275973 h 4058728"/>
              <a:gd name="connsiteX11" fmla="*/ 2137369 w 2137369"/>
              <a:gd name="connsiteY11" fmla="*/ 4058728 h 4058728"/>
              <a:gd name="connsiteX12" fmla="*/ 1581653 w 2137369"/>
              <a:gd name="connsiteY12" fmla="*/ 4058728 h 4058728"/>
              <a:gd name="connsiteX13" fmla="*/ 1090058 w 2137369"/>
              <a:gd name="connsiteY13" fmla="*/ 4058728 h 4058728"/>
              <a:gd name="connsiteX14" fmla="*/ 598463 w 2137369"/>
              <a:gd name="connsiteY14" fmla="*/ 4058728 h 4058728"/>
              <a:gd name="connsiteX15" fmla="*/ 0 w 2137369"/>
              <a:gd name="connsiteY15" fmla="*/ 4058728 h 4058728"/>
              <a:gd name="connsiteX16" fmla="*/ 0 w 2137369"/>
              <a:gd name="connsiteY16" fmla="*/ 3560084 h 4058728"/>
              <a:gd name="connsiteX17" fmla="*/ 0 w 2137369"/>
              <a:gd name="connsiteY17" fmla="*/ 2899091 h 4058728"/>
              <a:gd name="connsiteX18" fmla="*/ 0 w 2137369"/>
              <a:gd name="connsiteY18" fmla="*/ 2359860 h 4058728"/>
              <a:gd name="connsiteX19" fmla="*/ 0 w 2137369"/>
              <a:gd name="connsiteY19" fmla="*/ 1780042 h 4058728"/>
              <a:gd name="connsiteX20" fmla="*/ 0 w 2137369"/>
              <a:gd name="connsiteY20" fmla="*/ 1200224 h 4058728"/>
              <a:gd name="connsiteX21" fmla="*/ 0 w 2137369"/>
              <a:gd name="connsiteY21" fmla="*/ 660993 h 4058728"/>
              <a:gd name="connsiteX22" fmla="*/ 0 w 2137369"/>
              <a:gd name="connsiteY22" fmla="*/ 0 h 4058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37369" h="4058728" fill="none" extrusionOk="0">
                <a:moveTo>
                  <a:pt x="0" y="0"/>
                </a:moveTo>
                <a:cubicBezTo>
                  <a:pt x="168079" y="-54490"/>
                  <a:pt x="311709" y="23862"/>
                  <a:pt x="470221" y="0"/>
                </a:cubicBezTo>
                <a:cubicBezTo>
                  <a:pt x="628733" y="-23862"/>
                  <a:pt x="863558" y="33305"/>
                  <a:pt x="983190" y="0"/>
                </a:cubicBezTo>
                <a:cubicBezTo>
                  <a:pt x="1102822" y="-33305"/>
                  <a:pt x="1299447" y="13010"/>
                  <a:pt x="1496158" y="0"/>
                </a:cubicBezTo>
                <a:cubicBezTo>
                  <a:pt x="1692869" y="-13010"/>
                  <a:pt x="1884793" y="9733"/>
                  <a:pt x="2137369" y="0"/>
                </a:cubicBezTo>
                <a:cubicBezTo>
                  <a:pt x="2189701" y="158844"/>
                  <a:pt x="2087807" y="290312"/>
                  <a:pt x="2137369" y="458056"/>
                </a:cubicBezTo>
                <a:cubicBezTo>
                  <a:pt x="2186931" y="625800"/>
                  <a:pt x="2103534" y="875460"/>
                  <a:pt x="2137369" y="1119049"/>
                </a:cubicBezTo>
                <a:cubicBezTo>
                  <a:pt x="2171204" y="1362638"/>
                  <a:pt x="2087325" y="1375079"/>
                  <a:pt x="2137369" y="1617693"/>
                </a:cubicBezTo>
                <a:cubicBezTo>
                  <a:pt x="2187413" y="1860307"/>
                  <a:pt x="2078826" y="2048142"/>
                  <a:pt x="2137369" y="2197511"/>
                </a:cubicBezTo>
                <a:cubicBezTo>
                  <a:pt x="2195912" y="2346880"/>
                  <a:pt x="2134829" y="2580486"/>
                  <a:pt x="2137369" y="2736742"/>
                </a:cubicBezTo>
                <a:cubicBezTo>
                  <a:pt x="2139909" y="2892998"/>
                  <a:pt x="2088016" y="3155360"/>
                  <a:pt x="2137369" y="3275973"/>
                </a:cubicBezTo>
                <a:cubicBezTo>
                  <a:pt x="2186722" y="3396586"/>
                  <a:pt x="2093915" y="3758882"/>
                  <a:pt x="2137369" y="4058728"/>
                </a:cubicBezTo>
                <a:cubicBezTo>
                  <a:pt x="2002606" y="4111259"/>
                  <a:pt x="1806817" y="3996989"/>
                  <a:pt x="1581653" y="4058728"/>
                </a:cubicBezTo>
                <a:cubicBezTo>
                  <a:pt x="1356489" y="4120467"/>
                  <a:pt x="1264956" y="4053775"/>
                  <a:pt x="1090058" y="4058728"/>
                </a:cubicBezTo>
                <a:cubicBezTo>
                  <a:pt x="915161" y="4063681"/>
                  <a:pt x="762722" y="4009848"/>
                  <a:pt x="598463" y="4058728"/>
                </a:cubicBezTo>
                <a:cubicBezTo>
                  <a:pt x="434205" y="4107608"/>
                  <a:pt x="126004" y="4057803"/>
                  <a:pt x="0" y="4058728"/>
                </a:cubicBezTo>
                <a:cubicBezTo>
                  <a:pt x="-31708" y="3851868"/>
                  <a:pt x="49304" y="3684822"/>
                  <a:pt x="0" y="3560084"/>
                </a:cubicBezTo>
                <a:cubicBezTo>
                  <a:pt x="-49304" y="3435346"/>
                  <a:pt x="20631" y="3200925"/>
                  <a:pt x="0" y="2899091"/>
                </a:cubicBezTo>
                <a:cubicBezTo>
                  <a:pt x="-20631" y="2597257"/>
                  <a:pt x="63383" y="2554597"/>
                  <a:pt x="0" y="2359860"/>
                </a:cubicBezTo>
                <a:cubicBezTo>
                  <a:pt x="-63383" y="2165123"/>
                  <a:pt x="1693" y="1983677"/>
                  <a:pt x="0" y="1780042"/>
                </a:cubicBezTo>
                <a:cubicBezTo>
                  <a:pt x="-1693" y="1576407"/>
                  <a:pt x="36414" y="1370043"/>
                  <a:pt x="0" y="1200224"/>
                </a:cubicBezTo>
                <a:cubicBezTo>
                  <a:pt x="-36414" y="1030405"/>
                  <a:pt x="15814" y="836794"/>
                  <a:pt x="0" y="660993"/>
                </a:cubicBezTo>
                <a:cubicBezTo>
                  <a:pt x="-15814" y="485192"/>
                  <a:pt x="17601" y="204120"/>
                  <a:pt x="0" y="0"/>
                </a:cubicBezTo>
                <a:close/>
              </a:path>
              <a:path w="2137369" h="4058728" stroke="0" extrusionOk="0">
                <a:moveTo>
                  <a:pt x="0" y="0"/>
                </a:moveTo>
                <a:cubicBezTo>
                  <a:pt x="98267" y="-1568"/>
                  <a:pt x="349591" y="3425"/>
                  <a:pt x="470221" y="0"/>
                </a:cubicBezTo>
                <a:cubicBezTo>
                  <a:pt x="590851" y="-3425"/>
                  <a:pt x="856967" y="5671"/>
                  <a:pt x="961816" y="0"/>
                </a:cubicBezTo>
                <a:cubicBezTo>
                  <a:pt x="1066665" y="-5671"/>
                  <a:pt x="1309407" y="43255"/>
                  <a:pt x="1496158" y="0"/>
                </a:cubicBezTo>
                <a:cubicBezTo>
                  <a:pt x="1682909" y="-43255"/>
                  <a:pt x="1980395" y="14552"/>
                  <a:pt x="2137369" y="0"/>
                </a:cubicBezTo>
                <a:cubicBezTo>
                  <a:pt x="2143183" y="246463"/>
                  <a:pt x="2124551" y="343952"/>
                  <a:pt x="2137369" y="660993"/>
                </a:cubicBezTo>
                <a:cubicBezTo>
                  <a:pt x="2150187" y="978034"/>
                  <a:pt x="2078898" y="1089826"/>
                  <a:pt x="2137369" y="1200224"/>
                </a:cubicBezTo>
                <a:cubicBezTo>
                  <a:pt x="2195840" y="1310622"/>
                  <a:pt x="2113971" y="1441329"/>
                  <a:pt x="2137369" y="1658280"/>
                </a:cubicBezTo>
                <a:cubicBezTo>
                  <a:pt x="2160767" y="1875231"/>
                  <a:pt x="2119054" y="2082461"/>
                  <a:pt x="2137369" y="2238099"/>
                </a:cubicBezTo>
                <a:cubicBezTo>
                  <a:pt x="2155684" y="2393737"/>
                  <a:pt x="2076411" y="2555220"/>
                  <a:pt x="2137369" y="2858504"/>
                </a:cubicBezTo>
                <a:cubicBezTo>
                  <a:pt x="2198327" y="3161788"/>
                  <a:pt x="2102738" y="3177119"/>
                  <a:pt x="2137369" y="3316561"/>
                </a:cubicBezTo>
                <a:cubicBezTo>
                  <a:pt x="2172000" y="3456003"/>
                  <a:pt x="2090923" y="3887479"/>
                  <a:pt x="2137369" y="4058728"/>
                </a:cubicBezTo>
                <a:cubicBezTo>
                  <a:pt x="2025363" y="4118302"/>
                  <a:pt x="1742428" y="4057538"/>
                  <a:pt x="1603027" y="4058728"/>
                </a:cubicBezTo>
                <a:cubicBezTo>
                  <a:pt x="1463626" y="4059918"/>
                  <a:pt x="1288848" y="4042569"/>
                  <a:pt x="1047311" y="4058728"/>
                </a:cubicBezTo>
                <a:cubicBezTo>
                  <a:pt x="805774" y="4074887"/>
                  <a:pt x="788597" y="4025390"/>
                  <a:pt x="555716" y="4058728"/>
                </a:cubicBezTo>
                <a:cubicBezTo>
                  <a:pt x="322835" y="4092066"/>
                  <a:pt x="195378" y="4050908"/>
                  <a:pt x="0" y="4058728"/>
                </a:cubicBezTo>
                <a:cubicBezTo>
                  <a:pt x="-41389" y="3829884"/>
                  <a:pt x="146" y="3711315"/>
                  <a:pt x="0" y="3438322"/>
                </a:cubicBezTo>
                <a:cubicBezTo>
                  <a:pt x="-146" y="3165329"/>
                  <a:pt x="51574" y="3012195"/>
                  <a:pt x="0" y="2858504"/>
                </a:cubicBezTo>
                <a:cubicBezTo>
                  <a:pt x="-51574" y="2704813"/>
                  <a:pt x="5793" y="2482661"/>
                  <a:pt x="0" y="2319273"/>
                </a:cubicBezTo>
                <a:cubicBezTo>
                  <a:pt x="-5793" y="2155885"/>
                  <a:pt x="24952" y="1937902"/>
                  <a:pt x="0" y="1820629"/>
                </a:cubicBezTo>
                <a:cubicBezTo>
                  <a:pt x="-24952" y="1703356"/>
                  <a:pt x="42244" y="1462440"/>
                  <a:pt x="0" y="1321986"/>
                </a:cubicBezTo>
                <a:cubicBezTo>
                  <a:pt x="-42244" y="1181532"/>
                  <a:pt x="43888" y="933833"/>
                  <a:pt x="0" y="782755"/>
                </a:cubicBezTo>
                <a:cubicBezTo>
                  <a:pt x="-43888" y="631677"/>
                  <a:pt x="7889" y="207136"/>
                  <a:pt x="0" y="0"/>
                </a:cubicBezTo>
                <a:close/>
              </a:path>
            </a:pathLst>
          </a:custGeom>
          <a:ln>
            <a:solidFill>
              <a:schemeClr val="tx1"/>
            </a:solidFill>
            <a:extLst>
              <a:ext uri="{C807C97D-BFC1-408E-A445-0C87EB9F89A2}">
                <ask:lineSketchStyleProps xmlns:ask="http://schemas.microsoft.com/office/drawing/2018/sketchyshapes" sd="2324533972">
                  <a:prstGeom prst="rect">
                    <a:avLst/>
                  </a:prstGeom>
                  <ask:type>
                    <ask:lineSketchScribble/>
                  </ask:type>
                </ask:lineSketchStyleProps>
              </a:ext>
            </a:extLst>
          </a:ln>
        </p:spPr>
      </p:pic>
      <p:pic>
        <p:nvPicPr>
          <p:cNvPr id="4" name="Picture 17">
            <a:extLst>
              <a:ext uri="{FF2B5EF4-FFF2-40B4-BE49-F238E27FC236}">
                <a16:creationId xmlns:a16="http://schemas.microsoft.com/office/drawing/2014/main" id="{A99B53AC-6EC6-CC26-1626-C223ED23FE28}"/>
              </a:ext>
            </a:extLst>
          </p:cNvPr>
          <p:cNvPicPr>
            <a:picLocks noChangeAspect="1"/>
          </p:cNvPicPr>
          <p:nvPr/>
        </p:nvPicPr>
        <p:blipFill>
          <a:blip r:embed="rId4"/>
          <a:stretch>
            <a:fillRect/>
          </a:stretch>
        </p:blipFill>
        <p:spPr>
          <a:xfrm>
            <a:off x="12842203" y="7134981"/>
            <a:ext cx="1269162" cy="729768"/>
          </a:xfrm>
          <a:prstGeom prst="rect">
            <a:avLst/>
          </a:prstGeom>
        </p:spPr>
      </p:pic>
    </p:spTree>
    <p:extLst>
      <p:ext uri="{BB962C8B-B14F-4D97-AF65-F5344CB8AC3E}">
        <p14:creationId xmlns:p14="http://schemas.microsoft.com/office/powerpoint/2010/main" val="18614387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C951332-3B43-FF09-C2AA-E10EEF766B45}"/>
              </a:ext>
            </a:extLst>
          </p:cNvPr>
          <p:cNvSpPr txBox="1"/>
          <p:nvPr/>
        </p:nvSpPr>
        <p:spPr>
          <a:xfrm>
            <a:off x="654908" y="405883"/>
            <a:ext cx="13753070" cy="769441"/>
          </a:xfrm>
          <a:prstGeom prst="rect">
            <a:avLst/>
          </a:prstGeom>
          <a:noFill/>
        </p:spPr>
        <p:txBody>
          <a:bodyPr wrap="square">
            <a:spAutoFit/>
          </a:bodyPr>
          <a:lstStyle/>
          <a:p>
            <a:pPr>
              <a:buNone/>
            </a:pPr>
            <a:r>
              <a:rPr lang="pl-PL" sz="4400"/>
              <a:t>🌐 </a:t>
            </a:r>
            <a:r>
              <a:rPr lang="pl-PL" sz="4000" b="1">
                <a:solidFill>
                  <a:schemeClr val="accent6">
                    <a:lumMod val="75000"/>
                  </a:schemeClr>
                </a:solidFill>
              </a:rPr>
              <a:t>Oficjalny portal  Ministerstwa Zdrowia i NFZ</a:t>
            </a:r>
          </a:p>
        </p:txBody>
      </p:sp>
      <p:sp>
        <p:nvSpPr>
          <p:cNvPr id="5" name="TextBox 4">
            <a:extLst>
              <a:ext uri="{FF2B5EF4-FFF2-40B4-BE49-F238E27FC236}">
                <a16:creationId xmlns:a16="http://schemas.microsoft.com/office/drawing/2014/main" id="{454BD279-9F9E-DE8B-CB1D-4E220027675F}"/>
              </a:ext>
            </a:extLst>
          </p:cNvPr>
          <p:cNvSpPr txBox="1"/>
          <p:nvPr/>
        </p:nvSpPr>
        <p:spPr>
          <a:xfrm>
            <a:off x="840258" y="2491995"/>
            <a:ext cx="10565027" cy="5262979"/>
          </a:xfrm>
          <a:prstGeom prst="rect">
            <a:avLst/>
          </a:prstGeom>
          <a:noFill/>
        </p:spPr>
        <p:txBody>
          <a:bodyPr wrap="square">
            <a:spAutoFit/>
          </a:bodyPr>
          <a:lstStyle/>
          <a:p>
            <a:pPr>
              <a:buNone/>
            </a:pPr>
            <a:r>
              <a:rPr lang="pl-PL" sz="2800" b="1"/>
              <a:t>🧑‍⚕️ Co możesz zrobić na pacjent.gov.pl?</a:t>
            </a:r>
          </a:p>
          <a:p>
            <a:pPr>
              <a:buNone/>
            </a:pPr>
            <a:endParaRPr lang="pl-PL" sz="2800" b="1"/>
          </a:p>
          <a:p>
            <a:r>
              <a:rPr lang="pl-PL" sz="2800"/>
              <a:t>✅ Sprawdzić swoje e-recepty, e-skierowania i e-zwolnienia</a:t>
            </a:r>
          </a:p>
          <a:p>
            <a:br>
              <a:rPr lang="pl-PL" sz="2800"/>
            </a:br>
            <a:r>
              <a:rPr lang="pl-PL" sz="2800"/>
              <a:t>✅ Umówić się na szczepienie przeciw COVID-19 lub grypie</a:t>
            </a:r>
          </a:p>
          <a:p>
            <a:br>
              <a:rPr lang="pl-PL" sz="2800"/>
            </a:br>
            <a:r>
              <a:rPr lang="pl-PL" sz="2800"/>
              <a:t>✅ Sprawdzić terminy wizyt do lekarza specjalisty (kolejki NFZ)</a:t>
            </a:r>
          </a:p>
          <a:p>
            <a:br>
              <a:rPr lang="pl-PL" sz="2800"/>
            </a:br>
            <a:r>
              <a:rPr lang="pl-PL" sz="2800"/>
              <a:t>✅ Zalogować się do </a:t>
            </a:r>
            <a:r>
              <a:rPr lang="pl-PL" sz="2800" b="1"/>
              <a:t>Internetowego Konta Pacjenta (IKP)</a:t>
            </a:r>
          </a:p>
          <a:p>
            <a:br>
              <a:rPr lang="pl-PL" sz="2800"/>
            </a:br>
            <a:r>
              <a:rPr lang="pl-PL" sz="2800"/>
              <a:t>✅ Uzyskać informacje o szczepieniach, badaniach profilaktycznych i</a:t>
            </a:r>
          </a:p>
          <a:p>
            <a:r>
              <a:rPr lang="pl-PL" sz="2800"/>
              <a:t>       programach zdrowotnych</a:t>
            </a:r>
          </a:p>
        </p:txBody>
      </p:sp>
      <p:pic>
        <p:nvPicPr>
          <p:cNvPr id="2" name="Picture 1" descr="A blue flag with yellow stars&#10;&#10;Description automatically generated">
            <a:extLst>
              <a:ext uri="{FF2B5EF4-FFF2-40B4-BE49-F238E27FC236}">
                <a16:creationId xmlns:a16="http://schemas.microsoft.com/office/drawing/2014/main" id="{BB839D50-F08A-42DE-255C-985083555955}"/>
              </a:ext>
            </a:extLst>
          </p:cNvPr>
          <p:cNvPicPr>
            <a:picLocks noChangeAspect="1"/>
          </p:cNvPicPr>
          <p:nvPr/>
        </p:nvPicPr>
        <p:blipFill>
          <a:blip r:embed="rId2"/>
          <a:stretch>
            <a:fillRect/>
          </a:stretch>
        </p:blipFill>
        <p:spPr>
          <a:xfrm>
            <a:off x="12643960" y="-103037"/>
            <a:ext cx="1764018" cy="1787280"/>
          </a:xfrm>
          <a:prstGeom prst="rect">
            <a:avLst/>
          </a:prstGeom>
        </p:spPr>
      </p:pic>
      <p:pic>
        <p:nvPicPr>
          <p:cNvPr id="6" name="Picture 5">
            <a:extLst>
              <a:ext uri="{FF2B5EF4-FFF2-40B4-BE49-F238E27FC236}">
                <a16:creationId xmlns:a16="http://schemas.microsoft.com/office/drawing/2014/main" id="{FB0B0DDD-D09F-26F2-9DF8-60AE02909970}"/>
              </a:ext>
            </a:extLst>
          </p:cNvPr>
          <p:cNvPicPr>
            <a:picLocks noChangeAspect="1"/>
          </p:cNvPicPr>
          <p:nvPr/>
        </p:nvPicPr>
        <p:blipFill>
          <a:blip r:embed="rId3"/>
          <a:stretch>
            <a:fillRect/>
          </a:stretch>
        </p:blipFill>
        <p:spPr>
          <a:xfrm>
            <a:off x="5829136" y="1298502"/>
            <a:ext cx="6652624" cy="771481"/>
          </a:xfrm>
          <a:custGeom>
            <a:avLst/>
            <a:gdLst>
              <a:gd name="connsiteX0" fmla="*/ 0 w 6652624"/>
              <a:gd name="connsiteY0" fmla="*/ 0 h 771481"/>
              <a:gd name="connsiteX1" fmla="*/ 354807 w 6652624"/>
              <a:gd name="connsiteY1" fmla="*/ 0 h 771481"/>
              <a:gd name="connsiteX2" fmla="*/ 776139 w 6652624"/>
              <a:gd name="connsiteY2" fmla="*/ 0 h 771481"/>
              <a:gd name="connsiteX3" fmla="*/ 1130946 w 6652624"/>
              <a:gd name="connsiteY3" fmla="*/ 0 h 771481"/>
              <a:gd name="connsiteX4" fmla="*/ 1618805 w 6652624"/>
              <a:gd name="connsiteY4" fmla="*/ 0 h 771481"/>
              <a:gd name="connsiteX5" fmla="*/ 1973612 w 6652624"/>
              <a:gd name="connsiteY5" fmla="*/ 0 h 771481"/>
              <a:gd name="connsiteX6" fmla="*/ 2394945 w 6652624"/>
              <a:gd name="connsiteY6" fmla="*/ 0 h 771481"/>
              <a:gd name="connsiteX7" fmla="*/ 3015856 w 6652624"/>
              <a:gd name="connsiteY7" fmla="*/ 0 h 771481"/>
              <a:gd name="connsiteX8" fmla="*/ 3570242 w 6652624"/>
              <a:gd name="connsiteY8" fmla="*/ 0 h 771481"/>
              <a:gd name="connsiteX9" fmla="*/ 4058101 w 6652624"/>
              <a:gd name="connsiteY9" fmla="*/ 0 h 771481"/>
              <a:gd name="connsiteX10" fmla="*/ 4479433 w 6652624"/>
              <a:gd name="connsiteY10" fmla="*/ 0 h 771481"/>
              <a:gd name="connsiteX11" fmla="*/ 5033819 w 6652624"/>
              <a:gd name="connsiteY11" fmla="*/ 0 h 771481"/>
              <a:gd name="connsiteX12" fmla="*/ 5388625 w 6652624"/>
              <a:gd name="connsiteY12" fmla="*/ 0 h 771481"/>
              <a:gd name="connsiteX13" fmla="*/ 5876485 w 6652624"/>
              <a:gd name="connsiteY13" fmla="*/ 0 h 771481"/>
              <a:gd name="connsiteX14" fmla="*/ 6652624 w 6652624"/>
              <a:gd name="connsiteY14" fmla="*/ 0 h 771481"/>
              <a:gd name="connsiteX15" fmla="*/ 6652624 w 6652624"/>
              <a:gd name="connsiteY15" fmla="*/ 370311 h 771481"/>
              <a:gd name="connsiteX16" fmla="*/ 6652624 w 6652624"/>
              <a:gd name="connsiteY16" fmla="*/ 771481 h 771481"/>
              <a:gd name="connsiteX17" fmla="*/ 6031712 w 6652624"/>
              <a:gd name="connsiteY17" fmla="*/ 771481 h 771481"/>
              <a:gd name="connsiteX18" fmla="*/ 5676906 w 6652624"/>
              <a:gd name="connsiteY18" fmla="*/ 771481 h 771481"/>
              <a:gd name="connsiteX19" fmla="*/ 5055994 w 6652624"/>
              <a:gd name="connsiteY19" fmla="*/ 771481 h 771481"/>
              <a:gd name="connsiteX20" fmla="*/ 4368556 w 6652624"/>
              <a:gd name="connsiteY20" fmla="*/ 771481 h 771481"/>
              <a:gd name="connsiteX21" fmla="*/ 3947224 w 6652624"/>
              <a:gd name="connsiteY21" fmla="*/ 771481 h 771481"/>
              <a:gd name="connsiteX22" fmla="*/ 3326312 w 6652624"/>
              <a:gd name="connsiteY22" fmla="*/ 771481 h 771481"/>
              <a:gd name="connsiteX23" fmla="*/ 2971505 w 6652624"/>
              <a:gd name="connsiteY23" fmla="*/ 771481 h 771481"/>
              <a:gd name="connsiteX24" fmla="*/ 2483646 w 6652624"/>
              <a:gd name="connsiteY24" fmla="*/ 771481 h 771481"/>
              <a:gd name="connsiteX25" fmla="*/ 2128840 w 6652624"/>
              <a:gd name="connsiteY25" fmla="*/ 771481 h 771481"/>
              <a:gd name="connsiteX26" fmla="*/ 1574454 w 6652624"/>
              <a:gd name="connsiteY26" fmla="*/ 771481 h 771481"/>
              <a:gd name="connsiteX27" fmla="*/ 1219648 w 6652624"/>
              <a:gd name="connsiteY27" fmla="*/ 771481 h 771481"/>
              <a:gd name="connsiteX28" fmla="*/ 665262 w 6652624"/>
              <a:gd name="connsiteY28" fmla="*/ 771481 h 771481"/>
              <a:gd name="connsiteX29" fmla="*/ 0 w 6652624"/>
              <a:gd name="connsiteY29" fmla="*/ 771481 h 771481"/>
              <a:gd name="connsiteX30" fmla="*/ 0 w 6652624"/>
              <a:gd name="connsiteY30" fmla="*/ 408885 h 771481"/>
              <a:gd name="connsiteX31" fmla="*/ 0 w 6652624"/>
              <a:gd name="connsiteY31" fmla="*/ 0 h 771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652624" h="771481" fill="none" extrusionOk="0">
                <a:moveTo>
                  <a:pt x="0" y="0"/>
                </a:moveTo>
                <a:cubicBezTo>
                  <a:pt x="138967" y="-15067"/>
                  <a:pt x="203816" y="42346"/>
                  <a:pt x="354807" y="0"/>
                </a:cubicBezTo>
                <a:cubicBezTo>
                  <a:pt x="505798" y="-42346"/>
                  <a:pt x="625259" y="26984"/>
                  <a:pt x="776139" y="0"/>
                </a:cubicBezTo>
                <a:cubicBezTo>
                  <a:pt x="927019" y="-26984"/>
                  <a:pt x="959131" y="23056"/>
                  <a:pt x="1130946" y="0"/>
                </a:cubicBezTo>
                <a:cubicBezTo>
                  <a:pt x="1302761" y="-23056"/>
                  <a:pt x="1488530" y="24061"/>
                  <a:pt x="1618805" y="0"/>
                </a:cubicBezTo>
                <a:cubicBezTo>
                  <a:pt x="1749080" y="-24061"/>
                  <a:pt x="1890847" y="40593"/>
                  <a:pt x="1973612" y="0"/>
                </a:cubicBezTo>
                <a:cubicBezTo>
                  <a:pt x="2056377" y="-40593"/>
                  <a:pt x="2262353" y="14146"/>
                  <a:pt x="2394945" y="0"/>
                </a:cubicBezTo>
                <a:cubicBezTo>
                  <a:pt x="2527537" y="-14146"/>
                  <a:pt x="2843114" y="39191"/>
                  <a:pt x="3015856" y="0"/>
                </a:cubicBezTo>
                <a:cubicBezTo>
                  <a:pt x="3188598" y="-39191"/>
                  <a:pt x="3320026" y="39546"/>
                  <a:pt x="3570242" y="0"/>
                </a:cubicBezTo>
                <a:cubicBezTo>
                  <a:pt x="3820458" y="-39546"/>
                  <a:pt x="3840440" y="1536"/>
                  <a:pt x="4058101" y="0"/>
                </a:cubicBezTo>
                <a:cubicBezTo>
                  <a:pt x="4275762" y="-1536"/>
                  <a:pt x="4358868" y="45953"/>
                  <a:pt x="4479433" y="0"/>
                </a:cubicBezTo>
                <a:cubicBezTo>
                  <a:pt x="4599998" y="-45953"/>
                  <a:pt x="4852825" y="51924"/>
                  <a:pt x="5033819" y="0"/>
                </a:cubicBezTo>
                <a:cubicBezTo>
                  <a:pt x="5214813" y="-51924"/>
                  <a:pt x="5313090" y="24228"/>
                  <a:pt x="5388625" y="0"/>
                </a:cubicBezTo>
                <a:cubicBezTo>
                  <a:pt x="5464160" y="-24228"/>
                  <a:pt x="5655492" y="45051"/>
                  <a:pt x="5876485" y="0"/>
                </a:cubicBezTo>
                <a:cubicBezTo>
                  <a:pt x="6097478" y="-45051"/>
                  <a:pt x="6295354" y="24730"/>
                  <a:pt x="6652624" y="0"/>
                </a:cubicBezTo>
                <a:cubicBezTo>
                  <a:pt x="6679286" y="165013"/>
                  <a:pt x="6646561" y="279852"/>
                  <a:pt x="6652624" y="370311"/>
                </a:cubicBezTo>
                <a:cubicBezTo>
                  <a:pt x="6658687" y="460770"/>
                  <a:pt x="6615827" y="636722"/>
                  <a:pt x="6652624" y="771481"/>
                </a:cubicBezTo>
                <a:cubicBezTo>
                  <a:pt x="6390659" y="844344"/>
                  <a:pt x="6289506" y="717398"/>
                  <a:pt x="6031712" y="771481"/>
                </a:cubicBezTo>
                <a:cubicBezTo>
                  <a:pt x="5773918" y="825564"/>
                  <a:pt x="5854285" y="767689"/>
                  <a:pt x="5676906" y="771481"/>
                </a:cubicBezTo>
                <a:cubicBezTo>
                  <a:pt x="5499527" y="775273"/>
                  <a:pt x="5183009" y="766283"/>
                  <a:pt x="5055994" y="771481"/>
                </a:cubicBezTo>
                <a:cubicBezTo>
                  <a:pt x="4928979" y="776679"/>
                  <a:pt x="4583857" y="769934"/>
                  <a:pt x="4368556" y="771481"/>
                </a:cubicBezTo>
                <a:cubicBezTo>
                  <a:pt x="4153255" y="773028"/>
                  <a:pt x="4136036" y="742766"/>
                  <a:pt x="3947224" y="771481"/>
                </a:cubicBezTo>
                <a:cubicBezTo>
                  <a:pt x="3758412" y="800196"/>
                  <a:pt x="3599566" y="756173"/>
                  <a:pt x="3326312" y="771481"/>
                </a:cubicBezTo>
                <a:cubicBezTo>
                  <a:pt x="3053058" y="786789"/>
                  <a:pt x="3112182" y="752194"/>
                  <a:pt x="2971505" y="771481"/>
                </a:cubicBezTo>
                <a:cubicBezTo>
                  <a:pt x="2830828" y="790768"/>
                  <a:pt x="2649290" y="741405"/>
                  <a:pt x="2483646" y="771481"/>
                </a:cubicBezTo>
                <a:cubicBezTo>
                  <a:pt x="2318002" y="801557"/>
                  <a:pt x="2226025" y="762720"/>
                  <a:pt x="2128840" y="771481"/>
                </a:cubicBezTo>
                <a:cubicBezTo>
                  <a:pt x="2031655" y="780242"/>
                  <a:pt x="1727956" y="752199"/>
                  <a:pt x="1574454" y="771481"/>
                </a:cubicBezTo>
                <a:cubicBezTo>
                  <a:pt x="1420952" y="790763"/>
                  <a:pt x="1357803" y="753636"/>
                  <a:pt x="1219648" y="771481"/>
                </a:cubicBezTo>
                <a:cubicBezTo>
                  <a:pt x="1081493" y="789326"/>
                  <a:pt x="809717" y="718473"/>
                  <a:pt x="665262" y="771481"/>
                </a:cubicBezTo>
                <a:cubicBezTo>
                  <a:pt x="520807" y="824489"/>
                  <a:pt x="198030" y="740274"/>
                  <a:pt x="0" y="771481"/>
                </a:cubicBezTo>
                <a:cubicBezTo>
                  <a:pt x="-4503" y="693514"/>
                  <a:pt x="26792" y="568702"/>
                  <a:pt x="0" y="408885"/>
                </a:cubicBezTo>
                <a:cubicBezTo>
                  <a:pt x="-26792" y="249068"/>
                  <a:pt x="6663" y="82075"/>
                  <a:pt x="0" y="0"/>
                </a:cubicBezTo>
                <a:close/>
              </a:path>
              <a:path w="6652624" h="771481" stroke="0" extrusionOk="0">
                <a:moveTo>
                  <a:pt x="0" y="0"/>
                </a:moveTo>
                <a:cubicBezTo>
                  <a:pt x="101740" y="-33471"/>
                  <a:pt x="247102" y="29654"/>
                  <a:pt x="354807" y="0"/>
                </a:cubicBezTo>
                <a:cubicBezTo>
                  <a:pt x="462512" y="-29654"/>
                  <a:pt x="793093" y="9230"/>
                  <a:pt x="909192" y="0"/>
                </a:cubicBezTo>
                <a:cubicBezTo>
                  <a:pt x="1025291" y="-9230"/>
                  <a:pt x="1209546" y="10789"/>
                  <a:pt x="1397051" y="0"/>
                </a:cubicBezTo>
                <a:cubicBezTo>
                  <a:pt x="1584556" y="-10789"/>
                  <a:pt x="1830775" y="53719"/>
                  <a:pt x="2084489" y="0"/>
                </a:cubicBezTo>
                <a:cubicBezTo>
                  <a:pt x="2338203" y="-53719"/>
                  <a:pt x="2434237" y="20400"/>
                  <a:pt x="2705400" y="0"/>
                </a:cubicBezTo>
                <a:cubicBezTo>
                  <a:pt x="2976563" y="-20400"/>
                  <a:pt x="3103217" y="79378"/>
                  <a:pt x="3392838" y="0"/>
                </a:cubicBezTo>
                <a:cubicBezTo>
                  <a:pt x="3682459" y="-79378"/>
                  <a:pt x="3921449" y="31099"/>
                  <a:pt x="4080276" y="0"/>
                </a:cubicBezTo>
                <a:cubicBezTo>
                  <a:pt x="4239103" y="-31099"/>
                  <a:pt x="4568701" y="71597"/>
                  <a:pt x="4767714" y="0"/>
                </a:cubicBezTo>
                <a:cubicBezTo>
                  <a:pt x="4966727" y="-71597"/>
                  <a:pt x="5072848" y="6024"/>
                  <a:pt x="5189047" y="0"/>
                </a:cubicBezTo>
                <a:cubicBezTo>
                  <a:pt x="5305246" y="-6024"/>
                  <a:pt x="5412045" y="32911"/>
                  <a:pt x="5543853" y="0"/>
                </a:cubicBezTo>
                <a:cubicBezTo>
                  <a:pt x="5675661" y="-32911"/>
                  <a:pt x="5947329" y="25874"/>
                  <a:pt x="6098239" y="0"/>
                </a:cubicBezTo>
                <a:cubicBezTo>
                  <a:pt x="6249149" y="-25874"/>
                  <a:pt x="6511737" y="44015"/>
                  <a:pt x="6652624" y="0"/>
                </a:cubicBezTo>
                <a:cubicBezTo>
                  <a:pt x="6668367" y="137445"/>
                  <a:pt x="6613457" y="235576"/>
                  <a:pt x="6652624" y="362596"/>
                </a:cubicBezTo>
                <a:cubicBezTo>
                  <a:pt x="6691791" y="489616"/>
                  <a:pt x="6637187" y="576785"/>
                  <a:pt x="6652624" y="771481"/>
                </a:cubicBezTo>
                <a:cubicBezTo>
                  <a:pt x="6534436" y="813061"/>
                  <a:pt x="6344166" y="756314"/>
                  <a:pt x="6231291" y="771481"/>
                </a:cubicBezTo>
                <a:cubicBezTo>
                  <a:pt x="6118416" y="786648"/>
                  <a:pt x="5922316" y="752407"/>
                  <a:pt x="5743432" y="771481"/>
                </a:cubicBezTo>
                <a:cubicBezTo>
                  <a:pt x="5564548" y="790555"/>
                  <a:pt x="5408654" y="770518"/>
                  <a:pt x="5122520" y="771481"/>
                </a:cubicBezTo>
                <a:cubicBezTo>
                  <a:pt x="4836386" y="772444"/>
                  <a:pt x="4620227" y="691237"/>
                  <a:pt x="4435083" y="771481"/>
                </a:cubicBezTo>
                <a:cubicBezTo>
                  <a:pt x="4249939" y="851725"/>
                  <a:pt x="4029854" y="758227"/>
                  <a:pt x="3747645" y="771481"/>
                </a:cubicBezTo>
                <a:cubicBezTo>
                  <a:pt x="3465436" y="784735"/>
                  <a:pt x="3440498" y="734815"/>
                  <a:pt x="3259786" y="771481"/>
                </a:cubicBezTo>
                <a:cubicBezTo>
                  <a:pt x="3079074" y="808147"/>
                  <a:pt x="2932332" y="720605"/>
                  <a:pt x="2771927" y="771481"/>
                </a:cubicBezTo>
                <a:cubicBezTo>
                  <a:pt x="2611522" y="822357"/>
                  <a:pt x="2500246" y="736555"/>
                  <a:pt x="2350594" y="771481"/>
                </a:cubicBezTo>
                <a:cubicBezTo>
                  <a:pt x="2200942" y="806407"/>
                  <a:pt x="1941486" y="712287"/>
                  <a:pt x="1663156" y="771481"/>
                </a:cubicBezTo>
                <a:cubicBezTo>
                  <a:pt x="1384826" y="830675"/>
                  <a:pt x="1248942" y="770381"/>
                  <a:pt x="975718" y="771481"/>
                </a:cubicBezTo>
                <a:cubicBezTo>
                  <a:pt x="702494" y="772581"/>
                  <a:pt x="318628" y="736065"/>
                  <a:pt x="0" y="771481"/>
                </a:cubicBezTo>
                <a:cubicBezTo>
                  <a:pt x="-9270" y="633693"/>
                  <a:pt x="2301" y="452321"/>
                  <a:pt x="0" y="370311"/>
                </a:cubicBezTo>
                <a:cubicBezTo>
                  <a:pt x="-2301" y="288301"/>
                  <a:pt x="33289" y="118695"/>
                  <a:pt x="0" y="0"/>
                </a:cubicBezTo>
                <a:close/>
              </a:path>
            </a:pathLst>
          </a:custGeom>
          <a:ln>
            <a:solidFill>
              <a:schemeClr val="tx1"/>
            </a:solidFill>
            <a:extLst>
              <a:ext uri="{C807C97D-BFC1-408E-A445-0C87EB9F89A2}">
                <ask:lineSketchStyleProps xmlns:ask="http://schemas.microsoft.com/office/drawing/2018/sketchyshapes" sd="127588355">
                  <a:prstGeom prst="rect">
                    <a:avLst/>
                  </a:prstGeom>
                  <ask:type>
                    <ask:lineSketchScribble/>
                  </ask:type>
                </ask:lineSketchStyleProps>
              </a:ext>
            </a:extLst>
          </a:ln>
        </p:spPr>
      </p:pic>
      <p:pic>
        <p:nvPicPr>
          <p:cNvPr id="4" name="Picture 17">
            <a:extLst>
              <a:ext uri="{FF2B5EF4-FFF2-40B4-BE49-F238E27FC236}">
                <a16:creationId xmlns:a16="http://schemas.microsoft.com/office/drawing/2014/main" id="{AE88C2B1-CDCD-B686-E8FE-82C403F0E85D}"/>
              </a:ext>
            </a:extLst>
          </p:cNvPr>
          <p:cNvPicPr>
            <a:picLocks noChangeAspect="1"/>
          </p:cNvPicPr>
          <p:nvPr/>
        </p:nvPicPr>
        <p:blipFill>
          <a:blip r:embed="rId4"/>
          <a:stretch>
            <a:fillRect/>
          </a:stretch>
        </p:blipFill>
        <p:spPr>
          <a:xfrm>
            <a:off x="12643960" y="7025206"/>
            <a:ext cx="1269162" cy="729768"/>
          </a:xfrm>
          <a:prstGeom prst="rect">
            <a:avLst/>
          </a:prstGeom>
        </p:spPr>
      </p:pic>
    </p:spTree>
    <p:extLst>
      <p:ext uri="{BB962C8B-B14F-4D97-AF65-F5344CB8AC3E}">
        <p14:creationId xmlns:p14="http://schemas.microsoft.com/office/powerpoint/2010/main" val="279652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72FAA38-FD45-A17E-87A6-9315E2BDD964}"/>
              </a:ext>
            </a:extLst>
          </p:cNvPr>
          <p:cNvSpPr txBox="1"/>
          <p:nvPr/>
        </p:nvSpPr>
        <p:spPr>
          <a:xfrm>
            <a:off x="580766" y="581454"/>
            <a:ext cx="11355859" cy="769441"/>
          </a:xfrm>
          <a:prstGeom prst="rect">
            <a:avLst/>
          </a:prstGeom>
          <a:noFill/>
        </p:spPr>
        <p:txBody>
          <a:bodyPr wrap="square">
            <a:spAutoFit/>
          </a:bodyPr>
          <a:lstStyle/>
          <a:p>
            <a:r>
              <a:rPr lang="pl-PL" sz="4400">
                <a:solidFill>
                  <a:srgbClr val="C00000"/>
                </a:solidFill>
              </a:rPr>
              <a:t>🧑‍⚕️ </a:t>
            </a:r>
            <a:r>
              <a:rPr lang="pl-PL" sz="4400" b="1">
                <a:solidFill>
                  <a:srgbClr val="C00000"/>
                </a:solidFill>
              </a:rPr>
              <a:t>Rejestracja do lekarza przez pacjent.gov.pl</a:t>
            </a:r>
            <a:endParaRPr lang="uk-UA" sz="4400" b="1">
              <a:solidFill>
                <a:srgbClr val="C00000"/>
              </a:solidFill>
            </a:endParaRPr>
          </a:p>
        </p:txBody>
      </p:sp>
      <p:sp>
        <p:nvSpPr>
          <p:cNvPr id="5" name="TextBox 4">
            <a:extLst>
              <a:ext uri="{FF2B5EF4-FFF2-40B4-BE49-F238E27FC236}">
                <a16:creationId xmlns:a16="http://schemas.microsoft.com/office/drawing/2014/main" id="{D72A63F9-7416-E569-9EED-BF85749F86A0}"/>
              </a:ext>
            </a:extLst>
          </p:cNvPr>
          <p:cNvSpPr txBox="1"/>
          <p:nvPr/>
        </p:nvSpPr>
        <p:spPr>
          <a:xfrm>
            <a:off x="580766" y="1779540"/>
            <a:ext cx="13122877" cy="2246769"/>
          </a:xfrm>
          <a:prstGeom prst="rect">
            <a:avLst/>
          </a:prstGeom>
          <a:noFill/>
        </p:spPr>
        <p:txBody>
          <a:bodyPr wrap="square">
            <a:spAutoFit/>
          </a:bodyPr>
          <a:lstStyle/>
          <a:p>
            <a:pPr>
              <a:buNone/>
            </a:pPr>
            <a:r>
              <a:rPr lang="pl-PL" sz="2800" b="1"/>
              <a:t>🔹 Lekarz rodzinny (POZ):</a:t>
            </a:r>
          </a:p>
          <a:p>
            <a:r>
              <a:rPr lang="pl-PL" sz="2800"/>
              <a:t>✅ Zaloguj się do </a:t>
            </a:r>
            <a:r>
              <a:rPr lang="pl-PL" sz="2800" b="1"/>
              <a:t>Internetowego Konta Pacjenta (IKP)</a:t>
            </a:r>
            <a:br>
              <a:rPr lang="pl-PL" sz="2800"/>
            </a:br>
            <a:r>
              <a:rPr lang="pl-PL" sz="2800"/>
              <a:t>✅ Wybierz zakładkę </a:t>
            </a:r>
            <a:r>
              <a:rPr lang="pl-PL" sz="2800" b="1"/>
              <a:t>„Moje konto” → „Twoja Podstawowa Opieka Zdrowotna (POZ)”</a:t>
            </a:r>
            <a:br>
              <a:rPr lang="pl-PL" sz="2800"/>
            </a:br>
            <a:r>
              <a:rPr lang="pl-PL" sz="2800"/>
              <a:t>✅ Wypełnij deklarację wyboru lekarza, pielęgniarki lub położnej</a:t>
            </a:r>
            <a:br>
              <a:rPr lang="pl-PL" sz="2800"/>
            </a:br>
            <a:r>
              <a:rPr lang="pl-PL" sz="2800"/>
              <a:t>✅ Wybierz placówkę i potwierdź wybór online</a:t>
            </a:r>
          </a:p>
        </p:txBody>
      </p:sp>
      <p:sp>
        <p:nvSpPr>
          <p:cNvPr id="7" name="TextBox 6">
            <a:extLst>
              <a:ext uri="{FF2B5EF4-FFF2-40B4-BE49-F238E27FC236}">
                <a16:creationId xmlns:a16="http://schemas.microsoft.com/office/drawing/2014/main" id="{87740540-0957-D610-7F8A-A3A3E2408999}"/>
              </a:ext>
            </a:extLst>
          </p:cNvPr>
          <p:cNvSpPr txBox="1"/>
          <p:nvPr/>
        </p:nvSpPr>
        <p:spPr>
          <a:xfrm>
            <a:off x="580766" y="4881086"/>
            <a:ext cx="12579180" cy="1815882"/>
          </a:xfrm>
          <a:prstGeom prst="rect">
            <a:avLst/>
          </a:prstGeom>
          <a:noFill/>
        </p:spPr>
        <p:txBody>
          <a:bodyPr wrap="square">
            <a:spAutoFit/>
          </a:bodyPr>
          <a:lstStyle/>
          <a:p>
            <a:pPr>
              <a:buNone/>
            </a:pPr>
            <a:r>
              <a:rPr lang="pl-PL" sz="2800" b="1"/>
              <a:t>🔹 Lekarz specjalista:</a:t>
            </a:r>
          </a:p>
          <a:p>
            <a:r>
              <a:rPr lang="pl-PL" sz="2800"/>
              <a:t>✅ Odbierz </a:t>
            </a:r>
            <a:r>
              <a:rPr lang="pl-PL" sz="2800" b="1"/>
              <a:t>e-skierowanie</a:t>
            </a:r>
            <a:r>
              <a:rPr lang="pl-PL" sz="2800"/>
              <a:t> od lekarza POZ lub innego specjalisty</a:t>
            </a:r>
            <a:br>
              <a:rPr lang="pl-PL" sz="2800"/>
            </a:br>
            <a:r>
              <a:rPr lang="pl-PL" sz="2800"/>
              <a:t>✅ Zarejestruj się telefonicznie lub osobiście – podaj </a:t>
            </a:r>
            <a:r>
              <a:rPr lang="pl-PL" sz="2800" b="1"/>
              <a:t>kod e-skierowania i PESEL</a:t>
            </a:r>
            <a:br>
              <a:rPr lang="pl-PL" sz="2800"/>
            </a:br>
            <a:r>
              <a:rPr lang="pl-PL" sz="2800"/>
              <a:t>✅ W wybranych przypadkach możliwa jest </a:t>
            </a:r>
            <a:r>
              <a:rPr lang="pl-PL" sz="2800" b="1"/>
              <a:t>centralna e-rejestracja przez IKP</a:t>
            </a:r>
            <a:endParaRPr lang="pl-PL" sz="2800"/>
          </a:p>
        </p:txBody>
      </p:sp>
      <p:sp>
        <p:nvSpPr>
          <p:cNvPr id="9" name="TextBox 8">
            <a:extLst>
              <a:ext uri="{FF2B5EF4-FFF2-40B4-BE49-F238E27FC236}">
                <a16:creationId xmlns:a16="http://schemas.microsoft.com/office/drawing/2014/main" id="{BAEEEFB0-8A55-7F78-5FEE-31A406499B35}"/>
              </a:ext>
            </a:extLst>
          </p:cNvPr>
          <p:cNvSpPr txBox="1"/>
          <p:nvPr/>
        </p:nvSpPr>
        <p:spPr>
          <a:xfrm>
            <a:off x="247135" y="7324980"/>
            <a:ext cx="14136130" cy="523220"/>
          </a:xfrm>
          <a:prstGeom prst="rect">
            <a:avLst/>
          </a:prstGeom>
          <a:noFill/>
        </p:spPr>
        <p:txBody>
          <a:bodyPr wrap="square">
            <a:spAutoFit/>
          </a:bodyPr>
          <a:lstStyle/>
          <a:p>
            <a:r>
              <a:rPr lang="pl-PL" sz="2800"/>
              <a:t>📌 </a:t>
            </a:r>
            <a:r>
              <a:rPr lang="pl-PL" sz="2800" b="1"/>
              <a:t>Uwaga:</a:t>
            </a:r>
            <a:r>
              <a:rPr lang="pl-PL" sz="2800"/>
              <a:t> Nie wszystkie placówki umożliwiają zapisy online – sprawdź na stronie lub zadzwoń.</a:t>
            </a:r>
            <a:endParaRPr lang="uk-UA" sz="2800"/>
          </a:p>
        </p:txBody>
      </p:sp>
      <p:pic>
        <p:nvPicPr>
          <p:cNvPr id="2" name="Picture 1" descr="A blue flag with yellow stars&#10;&#10;Description automatically generated">
            <a:extLst>
              <a:ext uri="{FF2B5EF4-FFF2-40B4-BE49-F238E27FC236}">
                <a16:creationId xmlns:a16="http://schemas.microsoft.com/office/drawing/2014/main" id="{530A1395-3671-811D-02EB-8EDAA8A22FE4}"/>
              </a:ext>
            </a:extLst>
          </p:cNvPr>
          <p:cNvPicPr>
            <a:picLocks noChangeAspect="1"/>
          </p:cNvPicPr>
          <p:nvPr/>
        </p:nvPicPr>
        <p:blipFill>
          <a:blip r:embed="rId2"/>
          <a:stretch>
            <a:fillRect/>
          </a:stretch>
        </p:blipFill>
        <p:spPr>
          <a:xfrm>
            <a:off x="10967547" y="-7740"/>
            <a:ext cx="1764018" cy="1787280"/>
          </a:xfrm>
          <a:prstGeom prst="rect">
            <a:avLst/>
          </a:prstGeom>
        </p:spPr>
      </p:pic>
      <p:pic>
        <p:nvPicPr>
          <p:cNvPr id="4" name="Picture 17">
            <a:extLst>
              <a:ext uri="{FF2B5EF4-FFF2-40B4-BE49-F238E27FC236}">
                <a16:creationId xmlns:a16="http://schemas.microsoft.com/office/drawing/2014/main" id="{97773560-A1CE-4C06-DCB7-2CC91EFDD38D}"/>
              </a:ext>
            </a:extLst>
          </p:cNvPr>
          <p:cNvPicPr>
            <a:picLocks noChangeAspect="1"/>
          </p:cNvPicPr>
          <p:nvPr/>
        </p:nvPicPr>
        <p:blipFill>
          <a:blip r:embed="rId3"/>
          <a:stretch>
            <a:fillRect/>
          </a:stretch>
        </p:blipFill>
        <p:spPr>
          <a:xfrm>
            <a:off x="12875752" y="236406"/>
            <a:ext cx="1269162" cy="729768"/>
          </a:xfrm>
          <a:prstGeom prst="rect">
            <a:avLst/>
          </a:prstGeom>
        </p:spPr>
      </p:pic>
    </p:spTree>
    <p:extLst>
      <p:ext uri="{BB962C8B-B14F-4D97-AF65-F5344CB8AC3E}">
        <p14:creationId xmlns:p14="http://schemas.microsoft.com/office/powerpoint/2010/main" val="33001758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AEF76CF-96AB-BB03-8397-5E06375BAC66}"/>
              </a:ext>
            </a:extLst>
          </p:cNvPr>
          <p:cNvSpPr txBox="1"/>
          <p:nvPr/>
        </p:nvSpPr>
        <p:spPr>
          <a:xfrm>
            <a:off x="1260388" y="649924"/>
            <a:ext cx="11182865" cy="6801862"/>
          </a:xfrm>
          <a:prstGeom prst="rect">
            <a:avLst/>
          </a:prstGeom>
          <a:noFill/>
        </p:spPr>
        <p:txBody>
          <a:bodyPr wrap="square">
            <a:spAutoFit/>
          </a:bodyPr>
          <a:lstStyle/>
          <a:p>
            <a:pPr>
              <a:buNone/>
            </a:pPr>
            <a:r>
              <a:rPr lang="pl-PL" sz="4400" b="1">
                <a:solidFill>
                  <a:srgbClr val="C00000"/>
                </a:solidFill>
              </a:rPr>
              <a:t>📲 Jak korzystać – krok po kroku:</a:t>
            </a:r>
            <a:endParaRPr lang="en-US" sz="4400" b="1">
              <a:solidFill>
                <a:srgbClr val="C00000"/>
              </a:solidFill>
            </a:endParaRPr>
          </a:p>
          <a:p>
            <a:pPr>
              <a:buNone/>
            </a:pPr>
            <a:endParaRPr lang="pl-PL" sz="2800" b="1"/>
          </a:p>
          <a:p>
            <a:pPr>
              <a:buFont typeface="+mj-lt"/>
              <a:buAutoNum type="arabicPeriod"/>
            </a:pPr>
            <a:r>
              <a:rPr lang="pl-PL" sz="2800" b="1"/>
              <a:t> Wejdź na stronę:</a:t>
            </a:r>
            <a:r>
              <a:rPr lang="pl-PL" sz="2800"/>
              <a:t> </a:t>
            </a:r>
            <a:r>
              <a:rPr lang="pl-PL" sz="2800">
                <a:hlinkClick r:id="rId2"/>
              </a:rPr>
              <a:t>www.znanylekarz.pl</a:t>
            </a:r>
            <a:endParaRPr lang="en-US" sz="2800"/>
          </a:p>
          <a:p>
            <a:pPr>
              <a:buFont typeface="+mj-lt"/>
              <a:buAutoNum type="arabicPeriod"/>
            </a:pPr>
            <a:endParaRPr lang="pl-PL" sz="2800"/>
          </a:p>
          <a:p>
            <a:pPr>
              <a:buFont typeface="+mj-lt"/>
              <a:buAutoNum type="arabicPeriod"/>
            </a:pPr>
            <a:r>
              <a:rPr lang="pl-PL" sz="2800" b="1"/>
              <a:t> Wpisz czego szukasz:</a:t>
            </a:r>
            <a:r>
              <a:rPr lang="pl-PL" sz="2800"/>
              <a:t> np. „dermatolog”, „kardiolog”, „okulista”</a:t>
            </a:r>
            <a:endParaRPr lang="en-US" sz="2800"/>
          </a:p>
          <a:p>
            <a:pPr>
              <a:buFont typeface="+mj-lt"/>
              <a:buAutoNum type="arabicPeriod"/>
            </a:pPr>
            <a:endParaRPr lang="pl-PL" sz="2800"/>
          </a:p>
          <a:p>
            <a:pPr>
              <a:buFont typeface="+mj-lt"/>
              <a:buAutoNum type="arabicPeriod"/>
            </a:pPr>
            <a:r>
              <a:rPr lang="pl-PL" sz="2800" b="1"/>
              <a:t> Wybierz miasto lub dzielnicę</a:t>
            </a:r>
            <a:endParaRPr lang="en-US" sz="2800" b="1"/>
          </a:p>
          <a:p>
            <a:pPr>
              <a:buFont typeface="+mj-lt"/>
              <a:buAutoNum type="arabicPeriod"/>
            </a:pPr>
            <a:endParaRPr lang="pl-PL" sz="2800"/>
          </a:p>
          <a:p>
            <a:pPr>
              <a:buFont typeface="+mj-lt"/>
              <a:buAutoNum type="arabicPeriod"/>
            </a:pPr>
            <a:r>
              <a:rPr lang="pl-PL" sz="2800" b="1"/>
              <a:t> Zobacz dostępnych lekarzy</a:t>
            </a:r>
            <a:r>
              <a:rPr lang="pl-PL" sz="2800"/>
              <a:t> i przeczytaj opinie</a:t>
            </a:r>
            <a:endParaRPr lang="en-US" sz="2800"/>
          </a:p>
          <a:p>
            <a:pPr>
              <a:buFont typeface="+mj-lt"/>
              <a:buAutoNum type="arabicPeriod"/>
            </a:pPr>
            <a:endParaRPr lang="pl-PL" sz="2800"/>
          </a:p>
          <a:p>
            <a:pPr>
              <a:buFont typeface="+mj-lt"/>
              <a:buAutoNum type="arabicPeriod"/>
            </a:pPr>
            <a:r>
              <a:rPr lang="pl-PL" sz="2800" b="1"/>
              <a:t> Kliknij „Umów wizytę”</a:t>
            </a:r>
            <a:r>
              <a:rPr lang="pl-PL" sz="2800"/>
              <a:t> przy wybranym terminie</a:t>
            </a:r>
            <a:endParaRPr lang="en-US" sz="2800"/>
          </a:p>
          <a:p>
            <a:pPr>
              <a:buFont typeface="+mj-lt"/>
              <a:buAutoNum type="arabicPeriod"/>
            </a:pPr>
            <a:endParaRPr lang="pl-PL" sz="2800"/>
          </a:p>
          <a:p>
            <a:pPr>
              <a:buFont typeface="+mj-lt"/>
              <a:buAutoNum type="arabicPeriod"/>
            </a:pPr>
            <a:r>
              <a:rPr lang="pl-PL" sz="2800" b="1"/>
              <a:t> Podaj swoje dane:</a:t>
            </a:r>
            <a:r>
              <a:rPr lang="pl-PL" sz="2800"/>
              <a:t> imię, nazwisko, numer telefonu</a:t>
            </a:r>
            <a:endParaRPr lang="en-US" sz="2800"/>
          </a:p>
          <a:p>
            <a:pPr>
              <a:buFont typeface="+mj-lt"/>
              <a:buAutoNum type="arabicPeriod"/>
            </a:pPr>
            <a:endParaRPr lang="pl-PL" sz="2800"/>
          </a:p>
          <a:p>
            <a:pPr>
              <a:buFont typeface="+mj-lt"/>
              <a:buAutoNum type="arabicPeriod"/>
            </a:pPr>
            <a:r>
              <a:rPr lang="pl-PL" sz="2800" b="1"/>
              <a:t> Potwierdź wizytę</a:t>
            </a:r>
            <a:r>
              <a:rPr lang="pl-PL" sz="2800"/>
              <a:t> – dostaniesz SMS lub e-mail</a:t>
            </a:r>
          </a:p>
        </p:txBody>
      </p:sp>
      <p:pic>
        <p:nvPicPr>
          <p:cNvPr id="2" name="Picture 1" descr="A blue flag with yellow stars&#10;&#10;Description automatically generated">
            <a:extLst>
              <a:ext uri="{FF2B5EF4-FFF2-40B4-BE49-F238E27FC236}">
                <a16:creationId xmlns:a16="http://schemas.microsoft.com/office/drawing/2014/main" id="{3BC4B3F2-D9C9-A7DC-C222-6876DCFA2C4D}"/>
              </a:ext>
            </a:extLst>
          </p:cNvPr>
          <p:cNvPicPr>
            <a:picLocks noChangeAspect="1"/>
          </p:cNvPicPr>
          <p:nvPr/>
        </p:nvPicPr>
        <p:blipFill>
          <a:blip r:embed="rId3"/>
          <a:stretch>
            <a:fillRect/>
          </a:stretch>
        </p:blipFill>
        <p:spPr>
          <a:xfrm>
            <a:off x="12583696" y="98581"/>
            <a:ext cx="1764018" cy="1787280"/>
          </a:xfrm>
          <a:prstGeom prst="rect">
            <a:avLst/>
          </a:prstGeom>
        </p:spPr>
      </p:pic>
      <p:pic>
        <p:nvPicPr>
          <p:cNvPr id="5" name="Picture 4" descr="Cartoon bee with magnifying glass">
            <a:extLst>
              <a:ext uri="{FF2B5EF4-FFF2-40B4-BE49-F238E27FC236}">
                <a16:creationId xmlns:a16="http://schemas.microsoft.com/office/drawing/2014/main" id="{066BA882-A206-18B8-67DB-7E39577C22F5}"/>
              </a:ext>
            </a:extLst>
          </p:cNvPr>
          <p:cNvPicPr>
            <a:picLocks noChangeAspect="1"/>
          </p:cNvPicPr>
          <p:nvPr/>
        </p:nvPicPr>
        <p:blipFill>
          <a:blip r:embed="rId4"/>
          <a:stretch>
            <a:fillRect/>
          </a:stretch>
        </p:blipFill>
        <p:spPr>
          <a:xfrm>
            <a:off x="10148180" y="3342072"/>
            <a:ext cx="2147888" cy="2438400"/>
          </a:xfrm>
          <a:prstGeom prst="rect">
            <a:avLst/>
          </a:prstGeom>
        </p:spPr>
      </p:pic>
      <p:pic>
        <p:nvPicPr>
          <p:cNvPr id="4" name="Picture 17">
            <a:extLst>
              <a:ext uri="{FF2B5EF4-FFF2-40B4-BE49-F238E27FC236}">
                <a16:creationId xmlns:a16="http://schemas.microsoft.com/office/drawing/2014/main" id="{CBBBCEDB-0EBE-1588-75CD-00DABECB7889}"/>
              </a:ext>
            </a:extLst>
          </p:cNvPr>
          <p:cNvPicPr>
            <a:picLocks noChangeAspect="1"/>
          </p:cNvPicPr>
          <p:nvPr/>
        </p:nvPicPr>
        <p:blipFill>
          <a:blip r:embed="rId5"/>
          <a:stretch>
            <a:fillRect/>
          </a:stretch>
        </p:blipFill>
        <p:spPr>
          <a:xfrm>
            <a:off x="12928914" y="7239350"/>
            <a:ext cx="1269162" cy="729768"/>
          </a:xfrm>
          <a:prstGeom prst="rect">
            <a:avLst/>
          </a:prstGeom>
        </p:spPr>
      </p:pic>
    </p:spTree>
    <p:extLst>
      <p:ext uri="{BB962C8B-B14F-4D97-AF65-F5344CB8AC3E}">
        <p14:creationId xmlns:p14="http://schemas.microsoft.com/office/powerpoint/2010/main" val="188322070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21AD01E-861D-4CC5-1274-6473296C7D00}"/>
              </a:ext>
            </a:extLst>
          </p:cNvPr>
          <p:cNvSpPr txBox="1"/>
          <p:nvPr/>
        </p:nvSpPr>
        <p:spPr>
          <a:xfrm>
            <a:off x="877330" y="986133"/>
            <a:ext cx="10206681" cy="3785652"/>
          </a:xfrm>
          <a:prstGeom prst="rect">
            <a:avLst/>
          </a:prstGeom>
          <a:noFill/>
        </p:spPr>
        <p:txBody>
          <a:bodyPr wrap="square">
            <a:spAutoFit/>
          </a:bodyPr>
          <a:lstStyle/>
          <a:p>
            <a:pPr>
              <a:buNone/>
            </a:pPr>
            <a:r>
              <a:rPr lang="pl-PL" sz="4400" b="1"/>
              <a:t>🩺 </a:t>
            </a:r>
            <a:r>
              <a:rPr lang="pl-PL" sz="4400" b="1">
                <a:solidFill>
                  <a:schemeClr val="accent6">
                    <a:lumMod val="75000"/>
                  </a:schemeClr>
                </a:solidFill>
              </a:rPr>
              <a:t>Co możesz zrobić w aplikacji mojeIKP?</a:t>
            </a:r>
          </a:p>
          <a:p>
            <a:pPr>
              <a:buNone/>
            </a:pPr>
            <a:endParaRPr lang="pl-PL" sz="2800" b="1"/>
          </a:p>
          <a:p>
            <a:r>
              <a:rPr lang="pl-PL" sz="2800"/>
              <a:t>✅ Sprawdzać e-recepty i dawkowanie leków</a:t>
            </a:r>
            <a:br>
              <a:rPr lang="pl-PL" sz="2800"/>
            </a:br>
            <a:r>
              <a:rPr lang="pl-PL" sz="2800"/>
              <a:t>✅ Zobaczyć e-skierowania i historię wizyt</a:t>
            </a:r>
            <a:br>
              <a:rPr lang="pl-PL" sz="2800"/>
            </a:br>
            <a:r>
              <a:rPr lang="pl-PL" sz="2800"/>
              <a:t>✅ Zmienić lekarza POZ</a:t>
            </a:r>
            <a:br>
              <a:rPr lang="pl-PL" sz="2800"/>
            </a:br>
            <a:r>
              <a:rPr lang="pl-PL" sz="2800"/>
              <a:t>✅ Zapisać się na szczepienie</a:t>
            </a:r>
            <a:br>
              <a:rPr lang="pl-PL" sz="2800"/>
            </a:br>
            <a:r>
              <a:rPr lang="pl-PL" sz="2800"/>
              <a:t>✅ Udostępnić informacje lekarzowi lub rodzinie</a:t>
            </a:r>
            <a:br>
              <a:rPr lang="pl-PL" sz="2800"/>
            </a:br>
            <a:r>
              <a:rPr lang="pl-PL" sz="2800"/>
              <a:t>✅ Otrzymywać przypomnienia o lekach i wizytach</a:t>
            </a:r>
          </a:p>
        </p:txBody>
      </p:sp>
      <p:sp>
        <p:nvSpPr>
          <p:cNvPr id="5" name="TextBox 4">
            <a:extLst>
              <a:ext uri="{FF2B5EF4-FFF2-40B4-BE49-F238E27FC236}">
                <a16:creationId xmlns:a16="http://schemas.microsoft.com/office/drawing/2014/main" id="{4AFCE718-29EB-9D92-237D-D655A664A232}"/>
              </a:ext>
            </a:extLst>
          </p:cNvPr>
          <p:cNvSpPr txBox="1"/>
          <p:nvPr/>
        </p:nvSpPr>
        <p:spPr>
          <a:xfrm>
            <a:off x="2496064" y="6063907"/>
            <a:ext cx="11219935" cy="954107"/>
          </a:xfrm>
          <a:prstGeom prst="rect">
            <a:avLst/>
          </a:prstGeom>
          <a:noFill/>
        </p:spPr>
        <p:txBody>
          <a:bodyPr wrap="square">
            <a:spAutoFit/>
          </a:bodyPr>
          <a:lstStyle/>
          <a:p>
            <a:r>
              <a:rPr lang="pl-PL" sz="2800"/>
              <a:t>📎 </a:t>
            </a:r>
            <a:r>
              <a:rPr lang="pl-PL" sz="2800" b="1"/>
              <a:t>Wskazówka:</a:t>
            </a:r>
            <a:r>
              <a:rPr lang="pl-PL" sz="2800"/>
              <a:t> Aplikacja mojeIKP jest szczególnie przydatna, </a:t>
            </a:r>
          </a:p>
          <a:p>
            <a:r>
              <a:rPr lang="pl-PL" sz="2800"/>
              <a:t>       gdy jesteś u lekarza lub w aptece – masz wszystko pod ręką w telefonie.</a:t>
            </a:r>
            <a:endParaRPr lang="uk-UA" sz="2800"/>
          </a:p>
        </p:txBody>
      </p:sp>
      <p:pic>
        <p:nvPicPr>
          <p:cNvPr id="2" name="Picture 1" descr="A blue flag with yellow stars&#10;&#10;Description automatically generated">
            <a:extLst>
              <a:ext uri="{FF2B5EF4-FFF2-40B4-BE49-F238E27FC236}">
                <a16:creationId xmlns:a16="http://schemas.microsoft.com/office/drawing/2014/main" id="{8767AA54-27D9-6839-20E9-A85126D53F5A}"/>
              </a:ext>
            </a:extLst>
          </p:cNvPr>
          <p:cNvPicPr>
            <a:picLocks noChangeAspect="1"/>
          </p:cNvPicPr>
          <p:nvPr/>
        </p:nvPicPr>
        <p:blipFill>
          <a:blip r:embed="rId2"/>
          <a:stretch>
            <a:fillRect/>
          </a:stretch>
        </p:blipFill>
        <p:spPr>
          <a:xfrm>
            <a:off x="12105231" y="92493"/>
            <a:ext cx="1764018" cy="1787280"/>
          </a:xfrm>
          <a:prstGeom prst="rect">
            <a:avLst/>
          </a:prstGeom>
        </p:spPr>
      </p:pic>
      <p:pic>
        <p:nvPicPr>
          <p:cNvPr id="22530" name="Picture 2" descr="Wszystko o Internetowym Koncie Pacjenta - NFZ ŁÓDŹ">
            <a:extLst>
              <a:ext uri="{FF2B5EF4-FFF2-40B4-BE49-F238E27FC236}">
                <a16:creationId xmlns:a16="http://schemas.microsoft.com/office/drawing/2014/main" id="{1596077A-F587-005F-E42F-3EB8C44877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90720" y="1898454"/>
            <a:ext cx="3061301" cy="3064256"/>
          </a:xfrm>
          <a:custGeom>
            <a:avLst/>
            <a:gdLst>
              <a:gd name="connsiteX0" fmla="*/ 0 w 3061301"/>
              <a:gd name="connsiteY0" fmla="*/ 0 h 3064256"/>
              <a:gd name="connsiteX1" fmla="*/ 540830 w 3061301"/>
              <a:gd name="connsiteY1" fmla="*/ 0 h 3064256"/>
              <a:gd name="connsiteX2" fmla="*/ 1112273 w 3061301"/>
              <a:gd name="connsiteY2" fmla="*/ 0 h 3064256"/>
              <a:gd name="connsiteX3" fmla="*/ 1683716 w 3061301"/>
              <a:gd name="connsiteY3" fmla="*/ 0 h 3064256"/>
              <a:gd name="connsiteX4" fmla="*/ 2224545 w 3061301"/>
              <a:gd name="connsiteY4" fmla="*/ 0 h 3064256"/>
              <a:gd name="connsiteX5" fmla="*/ 3061301 w 3061301"/>
              <a:gd name="connsiteY5" fmla="*/ 0 h 3064256"/>
              <a:gd name="connsiteX6" fmla="*/ 3061301 w 3061301"/>
              <a:gd name="connsiteY6" fmla="*/ 480067 h 3064256"/>
              <a:gd name="connsiteX7" fmla="*/ 3061301 w 3061301"/>
              <a:gd name="connsiteY7" fmla="*/ 1021419 h 3064256"/>
              <a:gd name="connsiteX8" fmla="*/ 3061301 w 3061301"/>
              <a:gd name="connsiteY8" fmla="*/ 1470843 h 3064256"/>
              <a:gd name="connsiteX9" fmla="*/ 3061301 w 3061301"/>
              <a:gd name="connsiteY9" fmla="*/ 2012195 h 3064256"/>
              <a:gd name="connsiteX10" fmla="*/ 3061301 w 3061301"/>
              <a:gd name="connsiteY10" fmla="*/ 2461619 h 3064256"/>
              <a:gd name="connsiteX11" fmla="*/ 3061301 w 3061301"/>
              <a:gd name="connsiteY11" fmla="*/ 3064256 h 3064256"/>
              <a:gd name="connsiteX12" fmla="*/ 2520471 w 3061301"/>
              <a:gd name="connsiteY12" fmla="*/ 3064256 h 3064256"/>
              <a:gd name="connsiteX13" fmla="*/ 2102093 w 3061301"/>
              <a:gd name="connsiteY13" fmla="*/ 3064256 h 3064256"/>
              <a:gd name="connsiteX14" fmla="*/ 1622490 w 3061301"/>
              <a:gd name="connsiteY14" fmla="*/ 3064256 h 3064256"/>
              <a:gd name="connsiteX15" fmla="*/ 1142886 w 3061301"/>
              <a:gd name="connsiteY15" fmla="*/ 3064256 h 3064256"/>
              <a:gd name="connsiteX16" fmla="*/ 602056 w 3061301"/>
              <a:gd name="connsiteY16" fmla="*/ 3064256 h 3064256"/>
              <a:gd name="connsiteX17" fmla="*/ 0 w 3061301"/>
              <a:gd name="connsiteY17" fmla="*/ 3064256 h 3064256"/>
              <a:gd name="connsiteX18" fmla="*/ 0 w 3061301"/>
              <a:gd name="connsiteY18" fmla="*/ 2584189 h 3064256"/>
              <a:gd name="connsiteX19" fmla="*/ 0 w 3061301"/>
              <a:gd name="connsiteY19" fmla="*/ 2104122 h 3064256"/>
              <a:gd name="connsiteX20" fmla="*/ 0 w 3061301"/>
              <a:gd name="connsiteY20" fmla="*/ 1532128 h 3064256"/>
              <a:gd name="connsiteX21" fmla="*/ 0 w 3061301"/>
              <a:gd name="connsiteY21" fmla="*/ 960134 h 3064256"/>
              <a:gd name="connsiteX22" fmla="*/ 0 w 3061301"/>
              <a:gd name="connsiteY22" fmla="*/ 0 h 3064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61301" h="3064256" extrusionOk="0">
                <a:moveTo>
                  <a:pt x="0" y="0"/>
                </a:moveTo>
                <a:cubicBezTo>
                  <a:pt x="239070" y="-59385"/>
                  <a:pt x="410083" y="48475"/>
                  <a:pt x="540830" y="0"/>
                </a:cubicBezTo>
                <a:cubicBezTo>
                  <a:pt x="671577" y="-48475"/>
                  <a:pt x="965214" y="37772"/>
                  <a:pt x="1112273" y="0"/>
                </a:cubicBezTo>
                <a:cubicBezTo>
                  <a:pt x="1259332" y="-37772"/>
                  <a:pt x="1530515" y="17980"/>
                  <a:pt x="1683716" y="0"/>
                </a:cubicBezTo>
                <a:cubicBezTo>
                  <a:pt x="1836917" y="-17980"/>
                  <a:pt x="1992257" y="51555"/>
                  <a:pt x="2224545" y="0"/>
                </a:cubicBezTo>
                <a:cubicBezTo>
                  <a:pt x="2456833" y="-51555"/>
                  <a:pt x="2750897" y="98314"/>
                  <a:pt x="3061301" y="0"/>
                </a:cubicBezTo>
                <a:cubicBezTo>
                  <a:pt x="3078322" y="116295"/>
                  <a:pt x="3016228" y="377274"/>
                  <a:pt x="3061301" y="480067"/>
                </a:cubicBezTo>
                <a:cubicBezTo>
                  <a:pt x="3106374" y="582860"/>
                  <a:pt x="3044209" y="798238"/>
                  <a:pt x="3061301" y="1021419"/>
                </a:cubicBezTo>
                <a:cubicBezTo>
                  <a:pt x="3078393" y="1244600"/>
                  <a:pt x="3011448" y="1302449"/>
                  <a:pt x="3061301" y="1470843"/>
                </a:cubicBezTo>
                <a:cubicBezTo>
                  <a:pt x="3111154" y="1639237"/>
                  <a:pt x="3046131" y="1889612"/>
                  <a:pt x="3061301" y="2012195"/>
                </a:cubicBezTo>
                <a:cubicBezTo>
                  <a:pt x="3076471" y="2134778"/>
                  <a:pt x="3049861" y="2315796"/>
                  <a:pt x="3061301" y="2461619"/>
                </a:cubicBezTo>
                <a:cubicBezTo>
                  <a:pt x="3072741" y="2607442"/>
                  <a:pt x="2991862" y="2797578"/>
                  <a:pt x="3061301" y="3064256"/>
                </a:cubicBezTo>
                <a:cubicBezTo>
                  <a:pt x="2933884" y="3119120"/>
                  <a:pt x="2764135" y="3018167"/>
                  <a:pt x="2520471" y="3064256"/>
                </a:cubicBezTo>
                <a:cubicBezTo>
                  <a:pt x="2276807" y="3110345"/>
                  <a:pt x="2235031" y="3018028"/>
                  <a:pt x="2102093" y="3064256"/>
                </a:cubicBezTo>
                <a:cubicBezTo>
                  <a:pt x="1969155" y="3110484"/>
                  <a:pt x="1768284" y="3044240"/>
                  <a:pt x="1622490" y="3064256"/>
                </a:cubicBezTo>
                <a:cubicBezTo>
                  <a:pt x="1476696" y="3084272"/>
                  <a:pt x="1328494" y="3047883"/>
                  <a:pt x="1142886" y="3064256"/>
                </a:cubicBezTo>
                <a:cubicBezTo>
                  <a:pt x="957278" y="3080629"/>
                  <a:pt x="746827" y="3041282"/>
                  <a:pt x="602056" y="3064256"/>
                </a:cubicBezTo>
                <a:cubicBezTo>
                  <a:pt x="457285" y="3087230"/>
                  <a:pt x="218585" y="3014274"/>
                  <a:pt x="0" y="3064256"/>
                </a:cubicBezTo>
                <a:cubicBezTo>
                  <a:pt x="-31652" y="2948452"/>
                  <a:pt x="50452" y="2764632"/>
                  <a:pt x="0" y="2584189"/>
                </a:cubicBezTo>
                <a:cubicBezTo>
                  <a:pt x="-50452" y="2403746"/>
                  <a:pt x="21880" y="2265287"/>
                  <a:pt x="0" y="2104122"/>
                </a:cubicBezTo>
                <a:cubicBezTo>
                  <a:pt x="-21880" y="1942957"/>
                  <a:pt x="36939" y="1790107"/>
                  <a:pt x="0" y="1532128"/>
                </a:cubicBezTo>
                <a:cubicBezTo>
                  <a:pt x="-36939" y="1274149"/>
                  <a:pt x="44635" y="1175377"/>
                  <a:pt x="0" y="960134"/>
                </a:cubicBezTo>
                <a:cubicBezTo>
                  <a:pt x="-44635" y="744891"/>
                  <a:pt x="9189" y="390262"/>
                  <a:pt x="0" y="0"/>
                </a:cubicBezTo>
                <a:close/>
              </a:path>
            </a:pathLst>
          </a:custGeom>
          <a:noFill/>
          <a:ln>
            <a:solidFill>
              <a:schemeClr val="tx1"/>
            </a:solidFill>
            <a:extLst>
              <a:ext uri="{C807C97D-BFC1-408E-A445-0C87EB9F89A2}">
                <ask:lineSketchStyleProps xmlns:ask="http://schemas.microsoft.com/office/drawing/2018/sketchyshapes" sd="400928443">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4" name="Picture 17">
            <a:extLst>
              <a:ext uri="{FF2B5EF4-FFF2-40B4-BE49-F238E27FC236}">
                <a16:creationId xmlns:a16="http://schemas.microsoft.com/office/drawing/2014/main" id="{4EA90082-CD0C-6BD3-7F59-F8282A1586C4}"/>
              </a:ext>
            </a:extLst>
          </p:cNvPr>
          <p:cNvPicPr>
            <a:picLocks noChangeAspect="1"/>
          </p:cNvPicPr>
          <p:nvPr/>
        </p:nvPicPr>
        <p:blipFill>
          <a:blip r:embed="rId4"/>
          <a:stretch>
            <a:fillRect/>
          </a:stretch>
        </p:blipFill>
        <p:spPr>
          <a:xfrm>
            <a:off x="12886384" y="7281881"/>
            <a:ext cx="1269162" cy="729768"/>
          </a:xfrm>
          <a:prstGeom prst="rect">
            <a:avLst/>
          </a:prstGeom>
        </p:spPr>
      </p:pic>
    </p:spTree>
    <p:extLst>
      <p:ext uri="{BB962C8B-B14F-4D97-AF65-F5344CB8AC3E}">
        <p14:creationId xmlns:p14="http://schemas.microsoft.com/office/powerpoint/2010/main" val="28206342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8E4215C-1C96-BB42-46A3-1FD8BE8FB602}"/>
              </a:ext>
            </a:extLst>
          </p:cNvPr>
          <p:cNvSpPr txBox="1"/>
          <p:nvPr/>
        </p:nvSpPr>
        <p:spPr>
          <a:xfrm>
            <a:off x="766119" y="474874"/>
            <a:ext cx="13098162" cy="1754326"/>
          </a:xfrm>
          <a:prstGeom prst="rect">
            <a:avLst/>
          </a:prstGeom>
          <a:noFill/>
        </p:spPr>
        <p:txBody>
          <a:bodyPr wrap="square">
            <a:spAutoFit/>
          </a:bodyPr>
          <a:lstStyle/>
          <a:p>
            <a:pPr>
              <a:buNone/>
            </a:pPr>
            <a:r>
              <a:rPr lang="pl-PL" sz="3600" b="1">
                <a:solidFill>
                  <a:srgbClr val="C00000"/>
                </a:solidFill>
              </a:rPr>
              <a:t>🏥 Oficjalna wyszukiwarka NFZ – gsl.nfz.gov.pl</a:t>
            </a:r>
          </a:p>
          <a:p>
            <a:pPr>
              <a:buNone/>
            </a:pPr>
            <a:endParaRPr lang="pl-PL" sz="3600"/>
          </a:p>
          <a:p>
            <a:r>
              <a:rPr lang="pl-PL" sz="3600"/>
              <a:t>Pozwala znaleźć lekarza rodzinnego, pielęgniarkę w Twojej okolicy.</a:t>
            </a:r>
          </a:p>
        </p:txBody>
      </p:sp>
      <p:sp>
        <p:nvSpPr>
          <p:cNvPr id="5" name="TextBox 4">
            <a:extLst>
              <a:ext uri="{FF2B5EF4-FFF2-40B4-BE49-F238E27FC236}">
                <a16:creationId xmlns:a16="http://schemas.microsoft.com/office/drawing/2014/main" id="{8799075E-FDDD-3C2C-26FD-8D8BBBE90915}"/>
              </a:ext>
            </a:extLst>
          </p:cNvPr>
          <p:cNvSpPr txBox="1"/>
          <p:nvPr/>
        </p:nvSpPr>
        <p:spPr>
          <a:xfrm>
            <a:off x="914400" y="3155772"/>
            <a:ext cx="11788346" cy="4832092"/>
          </a:xfrm>
          <a:prstGeom prst="rect">
            <a:avLst/>
          </a:prstGeom>
          <a:noFill/>
        </p:spPr>
        <p:txBody>
          <a:bodyPr wrap="square">
            <a:spAutoFit/>
          </a:bodyPr>
          <a:lstStyle/>
          <a:p>
            <a:pPr>
              <a:buNone/>
            </a:pPr>
            <a:r>
              <a:rPr lang="pl-PL" sz="2800" b="1"/>
              <a:t>🔍 Co możesz zrobić?</a:t>
            </a:r>
          </a:p>
          <a:p>
            <a:pPr>
              <a:buNone/>
            </a:pPr>
            <a:endParaRPr lang="pl-PL" sz="2800" b="1"/>
          </a:p>
          <a:p>
            <a:pPr>
              <a:buNone/>
            </a:pPr>
            <a:r>
              <a:rPr lang="pl-PL" sz="2800"/>
              <a:t>✅ Wyszukać przychodnie POZ według:</a:t>
            </a:r>
            <a:br>
              <a:rPr lang="pl-PL" sz="2800"/>
            </a:br>
            <a:r>
              <a:rPr lang="pl-PL" sz="2800"/>
              <a:t>• Województwa</a:t>
            </a:r>
            <a:br>
              <a:rPr lang="pl-PL" sz="2800"/>
            </a:br>
            <a:r>
              <a:rPr lang="pl-PL" sz="2800"/>
              <a:t>• Powiatu i miejscowości</a:t>
            </a:r>
            <a:br>
              <a:rPr lang="pl-PL" sz="2800"/>
            </a:br>
            <a:r>
              <a:rPr lang="pl-PL" sz="2800"/>
              <a:t>• Nazwy placówki lub ulicy</a:t>
            </a:r>
          </a:p>
          <a:p>
            <a:pPr>
              <a:buNone/>
            </a:pPr>
            <a:endParaRPr lang="pl-PL" sz="2800"/>
          </a:p>
          <a:p>
            <a:r>
              <a:rPr lang="pl-PL" sz="2800"/>
              <a:t>✅ Sprawdzić:</a:t>
            </a:r>
            <a:br>
              <a:rPr lang="pl-PL" sz="2800"/>
            </a:br>
            <a:r>
              <a:rPr lang="pl-PL" sz="2800"/>
              <a:t>• Godziny pracy przychodni</a:t>
            </a:r>
            <a:br>
              <a:rPr lang="pl-PL" sz="2800"/>
            </a:br>
            <a:r>
              <a:rPr lang="pl-PL" sz="2800"/>
              <a:t>• Rodzaj usług (lekarz/pielęgniarka/położna)</a:t>
            </a:r>
            <a:br>
              <a:rPr lang="pl-PL" sz="2800"/>
            </a:br>
            <a:r>
              <a:rPr lang="pl-PL" sz="2800"/>
              <a:t>• Dane kontaktowe placówki</a:t>
            </a:r>
          </a:p>
        </p:txBody>
      </p:sp>
      <p:pic>
        <p:nvPicPr>
          <p:cNvPr id="2" name="Picture 1" descr="A blue flag with yellow stars&#10;&#10;Description automatically generated">
            <a:extLst>
              <a:ext uri="{FF2B5EF4-FFF2-40B4-BE49-F238E27FC236}">
                <a16:creationId xmlns:a16="http://schemas.microsoft.com/office/drawing/2014/main" id="{92ADB879-8D28-4A9E-BB22-2B72D4B103D3}"/>
              </a:ext>
            </a:extLst>
          </p:cNvPr>
          <p:cNvPicPr>
            <a:picLocks noChangeAspect="1"/>
          </p:cNvPicPr>
          <p:nvPr/>
        </p:nvPicPr>
        <p:blipFill>
          <a:blip r:embed="rId2"/>
          <a:stretch>
            <a:fillRect/>
          </a:stretch>
        </p:blipFill>
        <p:spPr>
          <a:xfrm>
            <a:off x="12243455" y="11566"/>
            <a:ext cx="1764018" cy="1787280"/>
          </a:xfrm>
          <a:prstGeom prst="rect">
            <a:avLst/>
          </a:prstGeom>
        </p:spPr>
      </p:pic>
      <p:pic>
        <p:nvPicPr>
          <p:cNvPr id="6" name="Picture 5" descr="A blue and white logo&#10;&#10;AI-generated content may be incorrect.">
            <a:extLst>
              <a:ext uri="{FF2B5EF4-FFF2-40B4-BE49-F238E27FC236}">
                <a16:creationId xmlns:a16="http://schemas.microsoft.com/office/drawing/2014/main" id="{9A8DB18F-87E8-BC49-17C0-844AC3C43117}"/>
              </a:ext>
            </a:extLst>
          </p:cNvPr>
          <p:cNvPicPr>
            <a:picLocks noChangeAspect="1"/>
          </p:cNvPicPr>
          <p:nvPr/>
        </p:nvPicPr>
        <p:blipFill>
          <a:blip r:embed="rId3"/>
          <a:stretch>
            <a:fillRect/>
          </a:stretch>
        </p:blipFill>
        <p:spPr>
          <a:xfrm>
            <a:off x="7980791" y="3751155"/>
            <a:ext cx="4262664" cy="1820663"/>
          </a:xfrm>
          <a:custGeom>
            <a:avLst/>
            <a:gdLst>
              <a:gd name="connsiteX0" fmla="*/ 0 w 4262664"/>
              <a:gd name="connsiteY0" fmla="*/ 0 h 1820663"/>
              <a:gd name="connsiteX1" fmla="*/ 618086 w 4262664"/>
              <a:gd name="connsiteY1" fmla="*/ 0 h 1820663"/>
              <a:gd name="connsiteX2" fmla="*/ 1065666 w 4262664"/>
              <a:gd name="connsiteY2" fmla="*/ 0 h 1820663"/>
              <a:gd name="connsiteX3" fmla="*/ 1513246 w 4262664"/>
              <a:gd name="connsiteY3" fmla="*/ 0 h 1820663"/>
              <a:gd name="connsiteX4" fmla="*/ 1918199 w 4262664"/>
              <a:gd name="connsiteY4" fmla="*/ 0 h 1820663"/>
              <a:gd name="connsiteX5" fmla="*/ 2493658 w 4262664"/>
              <a:gd name="connsiteY5" fmla="*/ 0 h 1820663"/>
              <a:gd name="connsiteX6" fmla="*/ 2898612 w 4262664"/>
              <a:gd name="connsiteY6" fmla="*/ 0 h 1820663"/>
              <a:gd name="connsiteX7" fmla="*/ 3346191 w 4262664"/>
              <a:gd name="connsiteY7" fmla="*/ 0 h 1820663"/>
              <a:gd name="connsiteX8" fmla="*/ 4262664 w 4262664"/>
              <a:gd name="connsiteY8" fmla="*/ 0 h 1820663"/>
              <a:gd name="connsiteX9" fmla="*/ 4262664 w 4262664"/>
              <a:gd name="connsiteY9" fmla="*/ 400546 h 1820663"/>
              <a:gd name="connsiteX10" fmla="*/ 4262664 w 4262664"/>
              <a:gd name="connsiteY10" fmla="*/ 855712 h 1820663"/>
              <a:gd name="connsiteX11" fmla="*/ 4262664 w 4262664"/>
              <a:gd name="connsiteY11" fmla="*/ 1256257 h 1820663"/>
              <a:gd name="connsiteX12" fmla="*/ 4262664 w 4262664"/>
              <a:gd name="connsiteY12" fmla="*/ 1820663 h 1820663"/>
              <a:gd name="connsiteX13" fmla="*/ 3772458 w 4262664"/>
              <a:gd name="connsiteY13" fmla="*/ 1820663 h 1820663"/>
              <a:gd name="connsiteX14" fmla="*/ 3196998 w 4262664"/>
              <a:gd name="connsiteY14" fmla="*/ 1820663 h 1820663"/>
              <a:gd name="connsiteX15" fmla="*/ 2621538 w 4262664"/>
              <a:gd name="connsiteY15" fmla="*/ 1820663 h 1820663"/>
              <a:gd name="connsiteX16" fmla="*/ 2131332 w 4262664"/>
              <a:gd name="connsiteY16" fmla="*/ 1820663 h 1820663"/>
              <a:gd name="connsiteX17" fmla="*/ 1683752 w 4262664"/>
              <a:gd name="connsiteY17" fmla="*/ 1820663 h 1820663"/>
              <a:gd name="connsiteX18" fmla="*/ 1065666 w 4262664"/>
              <a:gd name="connsiteY18" fmla="*/ 1820663 h 1820663"/>
              <a:gd name="connsiteX19" fmla="*/ 618086 w 4262664"/>
              <a:gd name="connsiteY19" fmla="*/ 1820663 h 1820663"/>
              <a:gd name="connsiteX20" fmla="*/ 0 w 4262664"/>
              <a:gd name="connsiteY20" fmla="*/ 1820663 h 1820663"/>
              <a:gd name="connsiteX21" fmla="*/ 0 w 4262664"/>
              <a:gd name="connsiteY21" fmla="*/ 1420117 h 1820663"/>
              <a:gd name="connsiteX22" fmla="*/ 0 w 4262664"/>
              <a:gd name="connsiteY22" fmla="*/ 1019571 h 1820663"/>
              <a:gd name="connsiteX23" fmla="*/ 0 w 4262664"/>
              <a:gd name="connsiteY23" fmla="*/ 582612 h 1820663"/>
              <a:gd name="connsiteX24" fmla="*/ 0 w 4262664"/>
              <a:gd name="connsiteY24" fmla="*/ 0 h 1820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262664" h="1820663" fill="none" extrusionOk="0">
                <a:moveTo>
                  <a:pt x="0" y="0"/>
                </a:moveTo>
                <a:cubicBezTo>
                  <a:pt x="266595" y="-40371"/>
                  <a:pt x="356001" y="66849"/>
                  <a:pt x="618086" y="0"/>
                </a:cubicBezTo>
                <a:cubicBezTo>
                  <a:pt x="880171" y="-66849"/>
                  <a:pt x="976116" y="27336"/>
                  <a:pt x="1065666" y="0"/>
                </a:cubicBezTo>
                <a:cubicBezTo>
                  <a:pt x="1155216" y="-27336"/>
                  <a:pt x="1290842" y="29270"/>
                  <a:pt x="1513246" y="0"/>
                </a:cubicBezTo>
                <a:cubicBezTo>
                  <a:pt x="1735650" y="-29270"/>
                  <a:pt x="1759177" y="12708"/>
                  <a:pt x="1918199" y="0"/>
                </a:cubicBezTo>
                <a:cubicBezTo>
                  <a:pt x="2077221" y="-12708"/>
                  <a:pt x="2316052" y="15896"/>
                  <a:pt x="2493658" y="0"/>
                </a:cubicBezTo>
                <a:cubicBezTo>
                  <a:pt x="2671264" y="-15896"/>
                  <a:pt x="2786176" y="15609"/>
                  <a:pt x="2898612" y="0"/>
                </a:cubicBezTo>
                <a:cubicBezTo>
                  <a:pt x="3011048" y="-15609"/>
                  <a:pt x="3194924" y="37981"/>
                  <a:pt x="3346191" y="0"/>
                </a:cubicBezTo>
                <a:cubicBezTo>
                  <a:pt x="3497458" y="-37981"/>
                  <a:pt x="4018355" y="57545"/>
                  <a:pt x="4262664" y="0"/>
                </a:cubicBezTo>
                <a:cubicBezTo>
                  <a:pt x="4281441" y="148978"/>
                  <a:pt x="4219823" y="244358"/>
                  <a:pt x="4262664" y="400546"/>
                </a:cubicBezTo>
                <a:cubicBezTo>
                  <a:pt x="4305505" y="556734"/>
                  <a:pt x="4261133" y="668784"/>
                  <a:pt x="4262664" y="855712"/>
                </a:cubicBezTo>
                <a:cubicBezTo>
                  <a:pt x="4264195" y="1042640"/>
                  <a:pt x="4256296" y="1109203"/>
                  <a:pt x="4262664" y="1256257"/>
                </a:cubicBezTo>
                <a:cubicBezTo>
                  <a:pt x="4269032" y="1403311"/>
                  <a:pt x="4233374" y="1653188"/>
                  <a:pt x="4262664" y="1820663"/>
                </a:cubicBezTo>
                <a:cubicBezTo>
                  <a:pt x="4125615" y="1858515"/>
                  <a:pt x="4017302" y="1782441"/>
                  <a:pt x="3772458" y="1820663"/>
                </a:cubicBezTo>
                <a:cubicBezTo>
                  <a:pt x="3527614" y="1858885"/>
                  <a:pt x="3438481" y="1775801"/>
                  <a:pt x="3196998" y="1820663"/>
                </a:cubicBezTo>
                <a:cubicBezTo>
                  <a:pt x="2955515" y="1865525"/>
                  <a:pt x="2857257" y="1763840"/>
                  <a:pt x="2621538" y="1820663"/>
                </a:cubicBezTo>
                <a:cubicBezTo>
                  <a:pt x="2385819" y="1877486"/>
                  <a:pt x="2251763" y="1811882"/>
                  <a:pt x="2131332" y="1820663"/>
                </a:cubicBezTo>
                <a:cubicBezTo>
                  <a:pt x="2010901" y="1829444"/>
                  <a:pt x="1854466" y="1768988"/>
                  <a:pt x="1683752" y="1820663"/>
                </a:cubicBezTo>
                <a:cubicBezTo>
                  <a:pt x="1513038" y="1872338"/>
                  <a:pt x="1214852" y="1801072"/>
                  <a:pt x="1065666" y="1820663"/>
                </a:cubicBezTo>
                <a:cubicBezTo>
                  <a:pt x="916480" y="1840254"/>
                  <a:pt x="811765" y="1769922"/>
                  <a:pt x="618086" y="1820663"/>
                </a:cubicBezTo>
                <a:cubicBezTo>
                  <a:pt x="424407" y="1871404"/>
                  <a:pt x="266456" y="1776347"/>
                  <a:pt x="0" y="1820663"/>
                </a:cubicBezTo>
                <a:cubicBezTo>
                  <a:pt x="-37351" y="1680533"/>
                  <a:pt x="7760" y="1617826"/>
                  <a:pt x="0" y="1420117"/>
                </a:cubicBezTo>
                <a:cubicBezTo>
                  <a:pt x="-7760" y="1222408"/>
                  <a:pt x="23546" y="1139784"/>
                  <a:pt x="0" y="1019571"/>
                </a:cubicBezTo>
                <a:cubicBezTo>
                  <a:pt x="-23546" y="899358"/>
                  <a:pt x="48301" y="726283"/>
                  <a:pt x="0" y="582612"/>
                </a:cubicBezTo>
                <a:cubicBezTo>
                  <a:pt x="-48301" y="438941"/>
                  <a:pt x="3637" y="198456"/>
                  <a:pt x="0" y="0"/>
                </a:cubicBezTo>
                <a:close/>
              </a:path>
              <a:path w="4262664" h="1820663" stroke="0" extrusionOk="0">
                <a:moveTo>
                  <a:pt x="0" y="0"/>
                </a:moveTo>
                <a:cubicBezTo>
                  <a:pt x="200147" y="-23904"/>
                  <a:pt x="302760" y="15619"/>
                  <a:pt x="404953" y="0"/>
                </a:cubicBezTo>
                <a:cubicBezTo>
                  <a:pt x="507146" y="-15619"/>
                  <a:pt x="825329" y="9605"/>
                  <a:pt x="937786" y="0"/>
                </a:cubicBezTo>
                <a:cubicBezTo>
                  <a:pt x="1050243" y="-9605"/>
                  <a:pt x="1286309" y="3712"/>
                  <a:pt x="1555872" y="0"/>
                </a:cubicBezTo>
                <a:cubicBezTo>
                  <a:pt x="1825435" y="-3712"/>
                  <a:pt x="1944537" y="26155"/>
                  <a:pt x="2046079" y="0"/>
                </a:cubicBezTo>
                <a:cubicBezTo>
                  <a:pt x="2147621" y="-26155"/>
                  <a:pt x="2398900" y="51269"/>
                  <a:pt x="2664165" y="0"/>
                </a:cubicBezTo>
                <a:cubicBezTo>
                  <a:pt x="2929430" y="-51269"/>
                  <a:pt x="2939095" y="52823"/>
                  <a:pt x="3196998" y="0"/>
                </a:cubicBezTo>
                <a:cubicBezTo>
                  <a:pt x="3454901" y="-52823"/>
                  <a:pt x="3431551" y="12550"/>
                  <a:pt x="3601951" y="0"/>
                </a:cubicBezTo>
                <a:cubicBezTo>
                  <a:pt x="3772351" y="-12550"/>
                  <a:pt x="4033111" y="26005"/>
                  <a:pt x="4262664" y="0"/>
                </a:cubicBezTo>
                <a:cubicBezTo>
                  <a:pt x="4289180" y="144326"/>
                  <a:pt x="4242439" y="324758"/>
                  <a:pt x="4262664" y="436959"/>
                </a:cubicBezTo>
                <a:cubicBezTo>
                  <a:pt x="4282889" y="549160"/>
                  <a:pt x="4251769" y="749420"/>
                  <a:pt x="4262664" y="892125"/>
                </a:cubicBezTo>
                <a:cubicBezTo>
                  <a:pt x="4273559" y="1034830"/>
                  <a:pt x="4216586" y="1116828"/>
                  <a:pt x="4262664" y="1310877"/>
                </a:cubicBezTo>
                <a:cubicBezTo>
                  <a:pt x="4308742" y="1504926"/>
                  <a:pt x="4207211" y="1587001"/>
                  <a:pt x="4262664" y="1820663"/>
                </a:cubicBezTo>
                <a:cubicBezTo>
                  <a:pt x="4052962" y="1853088"/>
                  <a:pt x="3857714" y="1798660"/>
                  <a:pt x="3644578" y="1820663"/>
                </a:cubicBezTo>
                <a:cubicBezTo>
                  <a:pt x="3431442" y="1842666"/>
                  <a:pt x="3354170" y="1814545"/>
                  <a:pt x="3196998" y="1820663"/>
                </a:cubicBezTo>
                <a:cubicBezTo>
                  <a:pt x="3039826" y="1826781"/>
                  <a:pt x="2867715" y="1769976"/>
                  <a:pt x="2621538" y="1820663"/>
                </a:cubicBezTo>
                <a:cubicBezTo>
                  <a:pt x="2375361" y="1871350"/>
                  <a:pt x="2395874" y="1819357"/>
                  <a:pt x="2216585" y="1820663"/>
                </a:cubicBezTo>
                <a:cubicBezTo>
                  <a:pt x="2037296" y="1821969"/>
                  <a:pt x="1914836" y="1800312"/>
                  <a:pt x="1811632" y="1820663"/>
                </a:cubicBezTo>
                <a:cubicBezTo>
                  <a:pt x="1708428" y="1841014"/>
                  <a:pt x="1500861" y="1806591"/>
                  <a:pt x="1364052" y="1820663"/>
                </a:cubicBezTo>
                <a:cubicBezTo>
                  <a:pt x="1227243" y="1834735"/>
                  <a:pt x="1027857" y="1795372"/>
                  <a:pt x="788593" y="1820663"/>
                </a:cubicBezTo>
                <a:cubicBezTo>
                  <a:pt x="549329" y="1845954"/>
                  <a:pt x="290388" y="1760965"/>
                  <a:pt x="0" y="1820663"/>
                </a:cubicBezTo>
                <a:cubicBezTo>
                  <a:pt x="-38356" y="1706740"/>
                  <a:pt x="28141" y="1521104"/>
                  <a:pt x="0" y="1401911"/>
                </a:cubicBezTo>
                <a:cubicBezTo>
                  <a:pt x="-28141" y="1282718"/>
                  <a:pt x="30264" y="1108716"/>
                  <a:pt x="0" y="964951"/>
                </a:cubicBezTo>
                <a:cubicBezTo>
                  <a:pt x="-30264" y="821186"/>
                  <a:pt x="931" y="630046"/>
                  <a:pt x="0" y="546199"/>
                </a:cubicBezTo>
                <a:cubicBezTo>
                  <a:pt x="-931" y="462352"/>
                  <a:pt x="36513" y="139706"/>
                  <a:pt x="0" y="0"/>
                </a:cubicBezTo>
                <a:close/>
              </a:path>
            </a:pathLst>
          </a:custGeom>
          <a:ln>
            <a:solidFill>
              <a:schemeClr val="tx1"/>
            </a:solidFill>
            <a:extLst>
              <a:ext uri="{C807C97D-BFC1-408E-A445-0C87EB9F89A2}">
                <ask:lineSketchStyleProps xmlns:ask="http://schemas.microsoft.com/office/drawing/2018/sketchyshapes" sd="10937474">
                  <a:prstGeom prst="rect">
                    <a:avLst/>
                  </a:prstGeom>
                  <ask:type>
                    <ask:lineSketchScribble/>
                  </ask:type>
                </ask:lineSketchStyleProps>
              </a:ext>
            </a:extLst>
          </a:ln>
        </p:spPr>
      </p:pic>
      <p:pic>
        <p:nvPicPr>
          <p:cNvPr id="4" name="Picture 17">
            <a:extLst>
              <a:ext uri="{FF2B5EF4-FFF2-40B4-BE49-F238E27FC236}">
                <a16:creationId xmlns:a16="http://schemas.microsoft.com/office/drawing/2014/main" id="{5E1AE32C-5CF0-A4A4-067A-6099F198B2E4}"/>
              </a:ext>
            </a:extLst>
          </p:cNvPr>
          <p:cNvPicPr>
            <a:picLocks noChangeAspect="1"/>
          </p:cNvPicPr>
          <p:nvPr/>
        </p:nvPicPr>
        <p:blipFill>
          <a:blip r:embed="rId4"/>
          <a:stretch>
            <a:fillRect/>
          </a:stretch>
        </p:blipFill>
        <p:spPr>
          <a:xfrm>
            <a:off x="12829898" y="7111760"/>
            <a:ext cx="1269162" cy="729768"/>
          </a:xfrm>
          <a:prstGeom prst="rect">
            <a:avLst/>
          </a:prstGeom>
        </p:spPr>
      </p:pic>
    </p:spTree>
    <p:extLst>
      <p:ext uri="{BB962C8B-B14F-4D97-AF65-F5344CB8AC3E}">
        <p14:creationId xmlns:p14="http://schemas.microsoft.com/office/powerpoint/2010/main" val="34559065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4A9914B-4CB2-96E6-A31A-03FEF6301163}"/>
              </a:ext>
            </a:extLst>
          </p:cNvPr>
          <p:cNvSpPr txBox="1"/>
          <p:nvPr/>
        </p:nvSpPr>
        <p:spPr>
          <a:xfrm>
            <a:off x="1050324" y="2233161"/>
            <a:ext cx="10194324" cy="3785652"/>
          </a:xfrm>
          <a:prstGeom prst="rect">
            <a:avLst/>
          </a:prstGeom>
          <a:noFill/>
        </p:spPr>
        <p:txBody>
          <a:bodyPr wrap="square">
            <a:spAutoFit/>
          </a:bodyPr>
          <a:lstStyle/>
          <a:p>
            <a:pPr>
              <a:buNone/>
            </a:pPr>
            <a:r>
              <a:rPr lang="pl-PL" sz="4400" b="1">
                <a:solidFill>
                  <a:schemeClr val="accent6">
                    <a:lumMod val="75000"/>
                  </a:schemeClr>
                </a:solidFill>
              </a:rPr>
              <a:t>📲 Jak korzystać?</a:t>
            </a:r>
          </a:p>
          <a:p>
            <a:pPr>
              <a:buNone/>
            </a:pPr>
            <a:endParaRPr lang="pl-PL" sz="2800" b="1"/>
          </a:p>
          <a:p>
            <a:pPr>
              <a:buFont typeface="+mj-lt"/>
              <a:buAutoNum type="arabicPeriod"/>
            </a:pPr>
            <a:r>
              <a:rPr lang="en-US" sz="2400"/>
              <a:t> </a:t>
            </a:r>
            <a:r>
              <a:rPr lang="pl-PL" sz="2400"/>
              <a:t>Wejdź na stronę: </a:t>
            </a:r>
            <a:r>
              <a:rPr lang="pl-PL" sz="2400" b="1">
                <a:hlinkClick r:id="rId2"/>
              </a:rPr>
              <a:t>gsl.nfz.gov.pl</a:t>
            </a:r>
            <a:endParaRPr lang="pl-PL" sz="2400" b="1"/>
          </a:p>
          <a:p>
            <a:pPr>
              <a:buFont typeface="+mj-lt"/>
              <a:buAutoNum type="arabicPeriod"/>
            </a:pPr>
            <a:endParaRPr lang="pl-PL" sz="2400"/>
          </a:p>
          <a:p>
            <a:pPr>
              <a:buFont typeface="+mj-lt"/>
              <a:buAutoNum type="arabicPeriod"/>
            </a:pPr>
            <a:r>
              <a:rPr lang="en-US" sz="2400"/>
              <a:t> </a:t>
            </a:r>
            <a:r>
              <a:rPr lang="pl-PL" sz="2400"/>
              <a:t>Wybierz interesujące Cię kryteria (np. miasto, województwo)</a:t>
            </a:r>
          </a:p>
          <a:p>
            <a:pPr>
              <a:buFont typeface="+mj-lt"/>
              <a:buAutoNum type="arabicPeriod"/>
            </a:pPr>
            <a:endParaRPr lang="pl-PL" sz="2400"/>
          </a:p>
          <a:p>
            <a:pPr>
              <a:buFont typeface="+mj-lt"/>
              <a:buAutoNum type="arabicPeriod"/>
            </a:pPr>
            <a:r>
              <a:rPr lang="en-US" sz="2400"/>
              <a:t> </a:t>
            </a:r>
            <a:r>
              <a:rPr lang="pl-PL" sz="2400"/>
              <a:t>Kliknij „Szukaj”</a:t>
            </a:r>
          </a:p>
          <a:p>
            <a:pPr>
              <a:buFont typeface="+mj-lt"/>
              <a:buAutoNum type="arabicPeriod"/>
            </a:pPr>
            <a:endParaRPr lang="pl-PL" sz="2400"/>
          </a:p>
          <a:p>
            <a:pPr>
              <a:buFont typeface="+mj-lt"/>
              <a:buAutoNum type="arabicPeriod"/>
            </a:pPr>
            <a:r>
              <a:rPr lang="en-US" sz="2400"/>
              <a:t> </a:t>
            </a:r>
            <a:r>
              <a:rPr lang="pl-PL" sz="2400"/>
              <a:t>Zobacz listę dostępnych przychodni POZ</a:t>
            </a:r>
          </a:p>
        </p:txBody>
      </p:sp>
      <p:sp>
        <p:nvSpPr>
          <p:cNvPr id="9" name="TextBox 8">
            <a:extLst>
              <a:ext uri="{FF2B5EF4-FFF2-40B4-BE49-F238E27FC236}">
                <a16:creationId xmlns:a16="http://schemas.microsoft.com/office/drawing/2014/main" id="{93CF2C30-6054-174E-3ACC-A7657954DF60}"/>
              </a:ext>
            </a:extLst>
          </p:cNvPr>
          <p:cNvSpPr txBox="1"/>
          <p:nvPr/>
        </p:nvSpPr>
        <p:spPr>
          <a:xfrm>
            <a:off x="815546" y="6737453"/>
            <a:ext cx="12171405" cy="830997"/>
          </a:xfrm>
          <a:prstGeom prst="rect">
            <a:avLst/>
          </a:prstGeom>
          <a:noFill/>
        </p:spPr>
        <p:txBody>
          <a:bodyPr wrap="square">
            <a:spAutoFit/>
          </a:bodyPr>
          <a:lstStyle/>
          <a:p>
            <a:r>
              <a:rPr lang="pl-PL" sz="2400"/>
              <a:t>✅ Działa bez logowania – </a:t>
            </a:r>
            <a:r>
              <a:rPr lang="pl-PL" sz="2400" b="1"/>
              <a:t>nie trzeba mieć Profilu Zaufanego </a:t>
            </a:r>
          </a:p>
          <a:p>
            <a:r>
              <a:rPr lang="pl-PL" sz="2400" b="1"/>
              <a:t>       ani konta internetowego.</a:t>
            </a:r>
            <a:endParaRPr lang="uk-UA" sz="2400"/>
          </a:p>
        </p:txBody>
      </p:sp>
      <p:pic>
        <p:nvPicPr>
          <p:cNvPr id="2" name="Picture 1" descr="A blue flag with yellow stars&#10;&#10;Description automatically generated">
            <a:extLst>
              <a:ext uri="{FF2B5EF4-FFF2-40B4-BE49-F238E27FC236}">
                <a16:creationId xmlns:a16="http://schemas.microsoft.com/office/drawing/2014/main" id="{74EB9ABD-FBD7-C403-75C1-82E22479BDCC}"/>
              </a:ext>
            </a:extLst>
          </p:cNvPr>
          <p:cNvPicPr>
            <a:picLocks noChangeAspect="1"/>
          </p:cNvPicPr>
          <p:nvPr/>
        </p:nvPicPr>
        <p:blipFill>
          <a:blip r:embed="rId3"/>
          <a:stretch>
            <a:fillRect/>
          </a:stretch>
        </p:blipFill>
        <p:spPr>
          <a:xfrm>
            <a:off x="12636859" y="123578"/>
            <a:ext cx="1764018" cy="1787280"/>
          </a:xfrm>
          <a:prstGeom prst="rect">
            <a:avLst/>
          </a:prstGeom>
        </p:spPr>
      </p:pic>
      <p:pic>
        <p:nvPicPr>
          <p:cNvPr id="4" name="Picture 3" descr="A blue rectangular sign with white text&#10;&#10;AI-generated content may be incorrect.">
            <a:extLst>
              <a:ext uri="{FF2B5EF4-FFF2-40B4-BE49-F238E27FC236}">
                <a16:creationId xmlns:a16="http://schemas.microsoft.com/office/drawing/2014/main" id="{5B931CA9-1893-471E-85F7-469CA9741611}"/>
              </a:ext>
            </a:extLst>
          </p:cNvPr>
          <p:cNvPicPr>
            <a:picLocks noChangeAspect="1"/>
          </p:cNvPicPr>
          <p:nvPr/>
        </p:nvPicPr>
        <p:blipFill>
          <a:blip r:embed="rId4"/>
          <a:stretch>
            <a:fillRect/>
          </a:stretch>
        </p:blipFill>
        <p:spPr>
          <a:xfrm>
            <a:off x="1943297" y="466752"/>
            <a:ext cx="9091448" cy="1249788"/>
          </a:xfrm>
          <a:custGeom>
            <a:avLst/>
            <a:gdLst>
              <a:gd name="connsiteX0" fmla="*/ 0 w 9091448"/>
              <a:gd name="connsiteY0" fmla="*/ 0 h 1249788"/>
              <a:gd name="connsiteX1" fmla="*/ 295472 w 9091448"/>
              <a:gd name="connsiteY1" fmla="*/ 0 h 1249788"/>
              <a:gd name="connsiteX2" fmla="*/ 772773 w 9091448"/>
              <a:gd name="connsiteY2" fmla="*/ 0 h 1249788"/>
              <a:gd name="connsiteX3" fmla="*/ 1068245 w 9091448"/>
              <a:gd name="connsiteY3" fmla="*/ 0 h 1249788"/>
              <a:gd name="connsiteX4" fmla="*/ 1818290 w 9091448"/>
              <a:gd name="connsiteY4" fmla="*/ 0 h 1249788"/>
              <a:gd name="connsiteX5" fmla="*/ 2386505 w 9091448"/>
              <a:gd name="connsiteY5" fmla="*/ 0 h 1249788"/>
              <a:gd name="connsiteX6" fmla="*/ 3045635 w 9091448"/>
              <a:gd name="connsiteY6" fmla="*/ 0 h 1249788"/>
              <a:gd name="connsiteX7" fmla="*/ 3341107 w 9091448"/>
              <a:gd name="connsiteY7" fmla="*/ 0 h 1249788"/>
              <a:gd name="connsiteX8" fmla="*/ 3818408 w 9091448"/>
              <a:gd name="connsiteY8" fmla="*/ 0 h 1249788"/>
              <a:gd name="connsiteX9" fmla="*/ 4295709 w 9091448"/>
              <a:gd name="connsiteY9" fmla="*/ 0 h 1249788"/>
              <a:gd name="connsiteX10" fmla="*/ 4954839 w 9091448"/>
              <a:gd name="connsiteY10" fmla="*/ 0 h 1249788"/>
              <a:gd name="connsiteX11" fmla="*/ 5704884 w 9091448"/>
              <a:gd name="connsiteY11" fmla="*/ 0 h 1249788"/>
              <a:gd name="connsiteX12" fmla="*/ 6000356 w 9091448"/>
              <a:gd name="connsiteY12" fmla="*/ 0 h 1249788"/>
              <a:gd name="connsiteX13" fmla="*/ 6659486 w 9091448"/>
              <a:gd name="connsiteY13" fmla="*/ 0 h 1249788"/>
              <a:gd name="connsiteX14" fmla="*/ 7227701 w 9091448"/>
              <a:gd name="connsiteY14" fmla="*/ 0 h 1249788"/>
              <a:gd name="connsiteX15" fmla="*/ 7614088 w 9091448"/>
              <a:gd name="connsiteY15" fmla="*/ 0 h 1249788"/>
              <a:gd name="connsiteX16" fmla="*/ 8364132 w 9091448"/>
              <a:gd name="connsiteY16" fmla="*/ 0 h 1249788"/>
              <a:gd name="connsiteX17" fmla="*/ 9091448 w 9091448"/>
              <a:gd name="connsiteY17" fmla="*/ 0 h 1249788"/>
              <a:gd name="connsiteX18" fmla="*/ 9091448 w 9091448"/>
              <a:gd name="connsiteY18" fmla="*/ 404098 h 1249788"/>
              <a:gd name="connsiteX19" fmla="*/ 9091448 w 9091448"/>
              <a:gd name="connsiteY19" fmla="*/ 783200 h 1249788"/>
              <a:gd name="connsiteX20" fmla="*/ 9091448 w 9091448"/>
              <a:gd name="connsiteY20" fmla="*/ 1249788 h 1249788"/>
              <a:gd name="connsiteX21" fmla="*/ 8523233 w 9091448"/>
              <a:gd name="connsiteY21" fmla="*/ 1249788 h 1249788"/>
              <a:gd name="connsiteX22" fmla="*/ 8045931 w 9091448"/>
              <a:gd name="connsiteY22" fmla="*/ 1249788 h 1249788"/>
              <a:gd name="connsiteX23" fmla="*/ 7750459 w 9091448"/>
              <a:gd name="connsiteY23" fmla="*/ 1249788 h 1249788"/>
              <a:gd name="connsiteX24" fmla="*/ 7273158 w 9091448"/>
              <a:gd name="connsiteY24" fmla="*/ 1249788 h 1249788"/>
              <a:gd name="connsiteX25" fmla="*/ 6614028 w 9091448"/>
              <a:gd name="connsiteY25" fmla="*/ 1249788 h 1249788"/>
              <a:gd name="connsiteX26" fmla="*/ 6136727 w 9091448"/>
              <a:gd name="connsiteY26" fmla="*/ 1249788 h 1249788"/>
              <a:gd name="connsiteX27" fmla="*/ 5477597 w 9091448"/>
              <a:gd name="connsiteY27" fmla="*/ 1249788 h 1249788"/>
              <a:gd name="connsiteX28" fmla="*/ 4727553 w 9091448"/>
              <a:gd name="connsiteY28" fmla="*/ 1249788 h 1249788"/>
              <a:gd name="connsiteX29" fmla="*/ 4432081 w 9091448"/>
              <a:gd name="connsiteY29" fmla="*/ 1249788 h 1249788"/>
              <a:gd name="connsiteX30" fmla="*/ 4045694 w 9091448"/>
              <a:gd name="connsiteY30" fmla="*/ 1249788 h 1249788"/>
              <a:gd name="connsiteX31" fmla="*/ 3295650 w 9091448"/>
              <a:gd name="connsiteY31" fmla="*/ 1249788 h 1249788"/>
              <a:gd name="connsiteX32" fmla="*/ 3000178 w 9091448"/>
              <a:gd name="connsiteY32" fmla="*/ 1249788 h 1249788"/>
              <a:gd name="connsiteX33" fmla="*/ 2613791 w 9091448"/>
              <a:gd name="connsiteY33" fmla="*/ 1249788 h 1249788"/>
              <a:gd name="connsiteX34" fmla="*/ 2318319 w 9091448"/>
              <a:gd name="connsiteY34" fmla="*/ 1249788 h 1249788"/>
              <a:gd name="connsiteX35" fmla="*/ 1931933 w 9091448"/>
              <a:gd name="connsiteY35" fmla="*/ 1249788 h 1249788"/>
              <a:gd name="connsiteX36" fmla="*/ 1363717 w 9091448"/>
              <a:gd name="connsiteY36" fmla="*/ 1249788 h 1249788"/>
              <a:gd name="connsiteX37" fmla="*/ 613673 w 9091448"/>
              <a:gd name="connsiteY37" fmla="*/ 1249788 h 1249788"/>
              <a:gd name="connsiteX38" fmla="*/ 0 w 9091448"/>
              <a:gd name="connsiteY38" fmla="*/ 1249788 h 1249788"/>
              <a:gd name="connsiteX39" fmla="*/ 0 w 9091448"/>
              <a:gd name="connsiteY39" fmla="*/ 858188 h 1249788"/>
              <a:gd name="connsiteX40" fmla="*/ 0 w 9091448"/>
              <a:gd name="connsiteY40" fmla="*/ 466588 h 1249788"/>
              <a:gd name="connsiteX41" fmla="*/ 0 w 9091448"/>
              <a:gd name="connsiteY41" fmla="*/ 0 h 1249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9091448" h="1249788" fill="none" extrusionOk="0">
                <a:moveTo>
                  <a:pt x="0" y="0"/>
                </a:moveTo>
                <a:cubicBezTo>
                  <a:pt x="114908" y="-32643"/>
                  <a:pt x="161003" y="35427"/>
                  <a:pt x="295472" y="0"/>
                </a:cubicBezTo>
                <a:cubicBezTo>
                  <a:pt x="429941" y="-35427"/>
                  <a:pt x="656362" y="3989"/>
                  <a:pt x="772773" y="0"/>
                </a:cubicBezTo>
                <a:cubicBezTo>
                  <a:pt x="889184" y="-3989"/>
                  <a:pt x="1007089" y="9288"/>
                  <a:pt x="1068245" y="0"/>
                </a:cubicBezTo>
                <a:cubicBezTo>
                  <a:pt x="1129401" y="-9288"/>
                  <a:pt x="1545719" y="68639"/>
                  <a:pt x="1818290" y="0"/>
                </a:cubicBezTo>
                <a:cubicBezTo>
                  <a:pt x="2090862" y="-68639"/>
                  <a:pt x="2167768" y="52626"/>
                  <a:pt x="2386505" y="0"/>
                </a:cubicBezTo>
                <a:cubicBezTo>
                  <a:pt x="2605242" y="-52626"/>
                  <a:pt x="2767345" y="23572"/>
                  <a:pt x="3045635" y="0"/>
                </a:cubicBezTo>
                <a:cubicBezTo>
                  <a:pt x="3323925" y="-23572"/>
                  <a:pt x="3280956" y="33097"/>
                  <a:pt x="3341107" y="0"/>
                </a:cubicBezTo>
                <a:cubicBezTo>
                  <a:pt x="3401258" y="-33097"/>
                  <a:pt x="3632089" y="14937"/>
                  <a:pt x="3818408" y="0"/>
                </a:cubicBezTo>
                <a:cubicBezTo>
                  <a:pt x="4004727" y="-14937"/>
                  <a:pt x="4128439" y="15003"/>
                  <a:pt x="4295709" y="0"/>
                </a:cubicBezTo>
                <a:cubicBezTo>
                  <a:pt x="4462979" y="-15003"/>
                  <a:pt x="4660665" y="31822"/>
                  <a:pt x="4954839" y="0"/>
                </a:cubicBezTo>
                <a:cubicBezTo>
                  <a:pt x="5249013" y="-31822"/>
                  <a:pt x="5516184" y="1548"/>
                  <a:pt x="5704884" y="0"/>
                </a:cubicBezTo>
                <a:cubicBezTo>
                  <a:pt x="5893585" y="-1548"/>
                  <a:pt x="5913722" y="17193"/>
                  <a:pt x="6000356" y="0"/>
                </a:cubicBezTo>
                <a:cubicBezTo>
                  <a:pt x="6086990" y="-17193"/>
                  <a:pt x="6423624" y="14367"/>
                  <a:pt x="6659486" y="0"/>
                </a:cubicBezTo>
                <a:cubicBezTo>
                  <a:pt x="6895348" y="-14367"/>
                  <a:pt x="6944378" y="30470"/>
                  <a:pt x="7227701" y="0"/>
                </a:cubicBezTo>
                <a:cubicBezTo>
                  <a:pt x="7511024" y="-30470"/>
                  <a:pt x="7420929" y="18400"/>
                  <a:pt x="7614088" y="0"/>
                </a:cubicBezTo>
                <a:cubicBezTo>
                  <a:pt x="7807247" y="-18400"/>
                  <a:pt x="8163212" y="88568"/>
                  <a:pt x="8364132" y="0"/>
                </a:cubicBezTo>
                <a:cubicBezTo>
                  <a:pt x="8565052" y="-88568"/>
                  <a:pt x="8923674" y="34605"/>
                  <a:pt x="9091448" y="0"/>
                </a:cubicBezTo>
                <a:cubicBezTo>
                  <a:pt x="9115587" y="176811"/>
                  <a:pt x="9076696" y="210508"/>
                  <a:pt x="9091448" y="404098"/>
                </a:cubicBezTo>
                <a:cubicBezTo>
                  <a:pt x="9106200" y="597688"/>
                  <a:pt x="9088498" y="671620"/>
                  <a:pt x="9091448" y="783200"/>
                </a:cubicBezTo>
                <a:cubicBezTo>
                  <a:pt x="9094398" y="894780"/>
                  <a:pt x="9088405" y="1089810"/>
                  <a:pt x="9091448" y="1249788"/>
                </a:cubicBezTo>
                <a:cubicBezTo>
                  <a:pt x="8912488" y="1307404"/>
                  <a:pt x="8694742" y="1225359"/>
                  <a:pt x="8523233" y="1249788"/>
                </a:cubicBezTo>
                <a:cubicBezTo>
                  <a:pt x="8351724" y="1274217"/>
                  <a:pt x="8207109" y="1224123"/>
                  <a:pt x="8045931" y="1249788"/>
                </a:cubicBezTo>
                <a:cubicBezTo>
                  <a:pt x="7884753" y="1275453"/>
                  <a:pt x="7853831" y="1221578"/>
                  <a:pt x="7750459" y="1249788"/>
                </a:cubicBezTo>
                <a:cubicBezTo>
                  <a:pt x="7647087" y="1277998"/>
                  <a:pt x="7458876" y="1239029"/>
                  <a:pt x="7273158" y="1249788"/>
                </a:cubicBezTo>
                <a:cubicBezTo>
                  <a:pt x="7087440" y="1260547"/>
                  <a:pt x="6927237" y="1182390"/>
                  <a:pt x="6614028" y="1249788"/>
                </a:cubicBezTo>
                <a:cubicBezTo>
                  <a:pt x="6300819" y="1317186"/>
                  <a:pt x="6246932" y="1222718"/>
                  <a:pt x="6136727" y="1249788"/>
                </a:cubicBezTo>
                <a:cubicBezTo>
                  <a:pt x="6026522" y="1276858"/>
                  <a:pt x="5655617" y="1248032"/>
                  <a:pt x="5477597" y="1249788"/>
                </a:cubicBezTo>
                <a:cubicBezTo>
                  <a:pt x="5299577" y="1251544"/>
                  <a:pt x="5090641" y="1185017"/>
                  <a:pt x="4727553" y="1249788"/>
                </a:cubicBezTo>
                <a:cubicBezTo>
                  <a:pt x="4364465" y="1314559"/>
                  <a:pt x="4498474" y="1226508"/>
                  <a:pt x="4432081" y="1249788"/>
                </a:cubicBezTo>
                <a:cubicBezTo>
                  <a:pt x="4365688" y="1273068"/>
                  <a:pt x="4216378" y="1248401"/>
                  <a:pt x="4045694" y="1249788"/>
                </a:cubicBezTo>
                <a:cubicBezTo>
                  <a:pt x="3875010" y="1251175"/>
                  <a:pt x="3623122" y="1232269"/>
                  <a:pt x="3295650" y="1249788"/>
                </a:cubicBezTo>
                <a:cubicBezTo>
                  <a:pt x="2968178" y="1267307"/>
                  <a:pt x="3124349" y="1216522"/>
                  <a:pt x="3000178" y="1249788"/>
                </a:cubicBezTo>
                <a:cubicBezTo>
                  <a:pt x="2876007" y="1283054"/>
                  <a:pt x="2800309" y="1230997"/>
                  <a:pt x="2613791" y="1249788"/>
                </a:cubicBezTo>
                <a:cubicBezTo>
                  <a:pt x="2427273" y="1268579"/>
                  <a:pt x="2409820" y="1241829"/>
                  <a:pt x="2318319" y="1249788"/>
                </a:cubicBezTo>
                <a:cubicBezTo>
                  <a:pt x="2226818" y="1257747"/>
                  <a:pt x="2093205" y="1249109"/>
                  <a:pt x="1931933" y="1249788"/>
                </a:cubicBezTo>
                <a:cubicBezTo>
                  <a:pt x="1770661" y="1250467"/>
                  <a:pt x="1613423" y="1210905"/>
                  <a:pt x="1363717" y="1249788"/>
                </a:cubicBezTo>
                <a:cubicBezTo>
                  <a:pt x="1114011" y="1288671"/>
                  <a:pt x="856909" y="1166007"/>
                  <a:pt x="613673" y="1249788"/>
                </a:cubicBezTo>
                <a:cubicBezTo>
                  <a:pt x="370437" y="1333569"/>
                  <a:pt x="299385" y="1248730"/>
                  <a:pt x="0" y="1249788"/>
                </a:cubicBezTo>
                <a:cubicBezTo>
                  <a:pt x="-13153" y="1072257"/>
                  <a:pt x="5295" y="966796"/>
                  <a:pt x="0" y="858188"/>
                </a:cubicBezTo>
                <a:cubicBezTo>
                  <a:pt x="-5295" y="749580"/>
                  <a:pt x="9102" y="565995"/>
                  <a:pt x="0" y="466588"/>
                </a:cubicBezTo>
                <a:cubicBezTo>
                  <a:pt x="-9102" y="367181"/>
                  <a:pt x="47052" y="167724"/>
                  <a:pt x="0" y="0"/>
                </a:cubicBezTo>
                <a:close/>
              </a:path>
              <a:path w="9091448" h="1249788" stroke="0" extrusionOk="0">
                <a:moveTo>
                  <a:pt x="0" y="0"/>
                </a:moveTo>
                <a:cubicBezTo>
                  <a:pt x="272309" y="-17141"/>
                  <a:pt x="328151" y="49799"/>
                  <a:pt x="568216" y="0"/>
                </a:cubicBezTo>
                <a:cubicBezTo>
                  <a:pt x="808281" y="-49799"/>
                  <a:pt x="727262" y="9331"/>
                  <a:pt x="863688" y="0"/>
                </a:cubicBezTo>
                <a:cubicBezTo>
                  <a:pt x="1000114" y="-9331"/>
                  <a:pt x="1198771" y="16090"/>
                  <a:pt x="1522818" y="0"/>
                </a:cubicBezTo>
                <a:cubicBezTo>
                  <a:pt x="1846865" y="-16090"/>
                  <a:pt x="1686787" y="4771"/>
                  <a:pt x="1818290" y="0"/>
                </a:cubicBezTo>
                <a:cubicBezTo>
                  <a:pt x="1949793" y="-4771"/>
                  <a:pt x="1999945" y="16816"/>
                  <a:pt x="2113762" y="0"/>
                </a:cubicBezTo>
                <a:cubicBezTo>
                  <a:pt x="2227579" y="-16816"/>
                  <a:pt x="2301512" y="13074"/>
                  <a:pt x="2409234" y="0"/>
                </a:cubicBezTo>
                <a:cubicBezTo>
                  <a:pt x="2516956" y="-13074"/>
                  <a:pt x="2776480" y="57612"/>
                  <a:pt x="2977449" y="0"/>
                </a:cubicBezTo>
                <a:cubicBezTo>
                  <a:pt x="3178419" y="-57612"/>
                  <a:pt x="3182330" y="20190"/>
                  <a:pt x="3363836" y="0"/>
                </a:cubicBezTo>
                <a:cubicBezTo>
                  <a:pt x="3545342" y="-20190"/>
                  <a:pt x="3550197" y="34978"/>
                  <a:pt x="3659308" y="0"/>
                </a:cubicBezTo>
                <a:cubicBezTo>
                  <a:pt x="3768419" y="-34978"/>
                  <a:pt x="3847010" y="6217"/>
                  <a:pt x="3954780" y="0"/>
                </a:cubicBezTo>
                <a:cubicBezTo>
                  <a:pt x="4062550" y="-6217"/>
                  <a:pt x="4155893" y="22990"/>
                  <a:pt x="4341166" y="0"/>
                </a:cubicBezTo>
                <a:cubicBezTo>
                  <a:pt x="4526439" y="-22990"/>
                  <a:pt x="4571696" y="37196"/>
                  <a:pt x="4727553" y="0"/>
                </a:cubicBezTo>
                <a:cubicBezTo>
                  <a:pt x="4883410" y="-37196"/>
                  <a:pt x="4974493" y="24993"/>
                  <a:pt x="5204854" y="0"/>
                </a:cubicBezTo>
                <a:cubicBezTo>
                  <a:pt x="5435215" y="-24993"/>
                  <a:pt x="5369117" y="5864"/>
                  <a:pt x="5500326" y="0"/>
                </a:cubicBezTo>
                <a:cubicBezTo>
                  <a:pt x="5631535" y="-5864"/>
                  <a:pt x="5756116" y="36953"/>
                  <a:pt x="5977627" y="0"/>
                </a:cubicBezTo>
                <a:cubicBezTo>
                  <a:pt x="6199138" y="-36953"/>
                  <a:pt x="6515326" y="76295"/>
                  <a:pt x="6727672" y="0"/>
                </a:cubicBezTo>
                <a:cubicBezTo>
                  <a:pt x="6940018" y="-76295"/>
                  <a:pt x="6969851" y="21853"/>
                  <a:pt x="7204973" y="0"/>
                </a:cubicBezTo>
                <a:cubicBezTo>
                  <a:pt x="7440095" y="-21853"/>
                  <a:pt x="7577970" y="24125"/>
                  <a:pt x="7682274" y="0"/>
                </a:cubicBezTo>
                <a:cubicBezTo>
                  <a:pt x="7786578" y="-24125"/>
                  <a:pt x="8041765" y="55535"/>
                  <a:pt x="8250489" y="0"/>
                </a:cubicBezTo>
                <a:cubicBezTo>
                  <a:pt x="8459213" y="-55535"/>
                  <a:pt x="8404360" y="30840"/>
                  <a:pt x="8545961" y="0"/>
                </a:cubicBezTo>
                <a:cubicBezTo>
                  <a:pt x="8687562" y="-30840"/>
                  <a:pt x="8864719" y="62242"/>
                  <a:pt x="9091448" y="0"/>
                </a:cubicBezTo>
                <a:cubicBezTo>
                  <a:pt x="9116988" y="91883"/>
                  <a:pt x="9071152" y="300072"/>
                  <a:pt x="9091448" y="404098"/>
                </a:cubicBezTo>
                <a:cubicBezTo>
                  <a:pt x="9111744" y="508124"/>
                  <a:pt x="9051760" y="716062"/>
                  <a:pt x="9091448" y="845690"/>
                </a:cubicBezTo>
                <a:cubicBezTo>
                  <a:pt x="9131136" y="975318"/>
                  <a:pt x="9082332" y="1143586"/>
                  <a:pt x="9091448" y="1249788"/>
                </a:cubicBezTo>
                <a:cubicBezTo>
                  <a:pt x="8931334" y="1314634"/>
                  <a:pt x="8611258" y="1237445"/>
                  <a:pt x="8341404" y="1249788"/>
                </a:cubicBezTo>
                <a:cubicBezTo>
                  <a:pt x="8071550" y="1262131"/>
                  <a:pt x="7969262" y="1231306"/>
                  <a:pt x="7864103" y="1249788"/>
                </a:cubicBezTo>
                <a:cubicBezTo>
                  <a:pt x="7758944" y="1268270"/>
                  <a:pt x="7660943" y="1238710"/>
                  <a:pt x="7568630" y="1249788"/>
                </a:cubicBezTo>
                <a:cubicBezTo>
                  <a:pt x="7476317" y="1260866"/>
                  <a:pt x="7351289" y="1240361"/>
                  <a:pt x="7273158" y="1249788"/>
                </a:cubicBezTo>
                <a:cubicBezTo>
                  <a:pt x="7195027" y="1259215"/>
                  <a:pt x="6968583" y="1246925"/>
                  <a:pt x="6704943" y="1249788"/>
                </a:cubicBezTo>
                <a:cubicBezTo>
                  <a:pt x="6441304" y="1252651"/>
                  <a:pt x="6414245" y="1218407"/>
                  <a:pt x="6227642" y="1249788"/>
                </a:cubicBezTo>
                <a:cubicBezTo>
                  <a:pt x="6041039" y="1281169"/>
                  <a:pt x="5878227" y="1236593"/>
                  <a:pt x="5568512" y="1249788"/>
                </a:cubicBezTo>
                <a:cubicBezTo>
                  <a:pt x="5258797" y="1262983"/>
                  <a:pt x="5284218" y="1245395"/>
                  <a:pt x="5000296" y="1249788"/>
                </a:cubicBezTo>
                <a:cubicBezTo>
                  <a:pt x="4716374" y="1254181"/>
                  <a:pt x="4675498" y="1230791"/>
                  <a:pt x="4522995" y="1249788"/>
                </a:cubicBezTo>
                <a:cubicBezTo>
                  <a:pt x="4370492" y="1268785"/>
                  <a:pt x="4262151" y="1227226"/>
                  <a:pt x="4045694" y="1249788"/>
                </a:cubicBezTo>
                <a:cubicBezTo>
                  <a:pt x="3829237" y="1272350"/>
                  <a:pt x="3617797" y="1218233"/>
                  <a:pt x="3477479" y="1249788"/>
                </a:cubicBezTo>
                <a:cubicBezTo>
                  <a:pt x="3337161" y="1281343"/>
                  <a:pt x="3146183" y="1189108"/>
                  <a:pt x="2818349" y="1249788"/>
                </a:cubicBezTo>
                <a:cubicBezTo>
                  <a:pt x="2490515" y="1310468"/>
                  <a:pt x="2631435" y="1230842"/>
                  <a:pt x="2522877" y="1249788"/>
                </a:cubicBezTo>
                <a:cubicBezTo>
                  <a:pt x="2414319" y="1268734"/>
                  <a:pt x="2255011" y="1232633"/>
                  <a:pt x="2136490" y="1249788"/>
                </a:cubicBezTo>
                <a:cubicBezTo>
                  <a:pt x="2017969" y="1266943"/>
                  <a:pt x="1705785" y="1211187"/>
                  <a:pt x="1386446" y="1249788"/>
                </a:cubicBezTo>
                <a:cubicBezTo>
                  <a:pt x="1067107" y="1288389"/>
                  <a:pt x="1099101" y="1182516"/>
                  <a:pt x="818230" y="1249788"/>
                </a:cubicBezTo>
                <a:cubicBezTo>
                  <a:pt x="537359" y="1317060"/>
                  <a:pt x="650211" y="1215303"/>
                  <a:pt x="522758" y="1249788"/>
                </a:cubicBezTo>
                <a:cubicBezTo>
                  <a:pt x="395305" y="1284273"/>
                  <a:pt x="241948" y="1219773"/>
                  <a:pt x="0" y="1249788"/>
                </a:cubicBezTo>
                <a:cubicBezTo>
                  <a:pt x="-12272" y="1091419"/>
                  <a:pt x="27863" y="1037414"/>
                  <a:pt x="0" y="833192"/>
                </a:cubicBezTo>
                <a:cubicBezTo>
                  <a:pt x="-27863" y="628970"/>
                  <a:pt x="17397" y="611966"/>
                  <a:pt x="0" y="404098"/>
                </a:cubicBezTo>
                <a:cubicBezTo>
                  <a:pt x="-17397" y="196230"/>
                  <a:pt x="19769" y="123242"/>
                  <a:pt x="0" y="0"/>
                </a:cubicBezTo>
                <a:close/>
              </a:path>
            </a:pathLst>
          </a:custGeom>
          <a:ln>
            <a:solidFill>
              <a:schemeClr val="tx1"/>
            </a:solidFill>
            <a:extLst>
              <a:ext uri="{C807C97D-BFC1-408E-A445-0C87EB9F89A2}">
                <ask:lineSketchStyleProps xmlns:ask="http://schemas.microsoft.com/office/drawing/2018/sketchyshapes" sd="2832705257">
                  <a:prstGeom prst="rect">
                    <a:avLst/>
                  </a:prstGeom>
                  <ask:type>
                    <ask:lineSketchScribble/>
                  </ask:type>
                </ask:lineSketchStyleProps>
              </a:ext>
            </a:extLst>
          </a:ln>
        </p:spPr>
      </p:pic>
      <p:pic>
        <p:nvPicPr>
          <p:cNvPr id="3" name="Picture 17">
            <a:extLst>
              <a:ext uri="{FF2B5EF4-FFF2-40B4-BE49-F238E27FC236}">
                <a16:creationId xmlns:a16="http://schemas.microsoft.com/office/drawing/2014/main" id="{D959845C-8CA0-1D45-4A31-76A43720BB5F}"/>
              </a:ext>
            </a:extLst>
          </p:cNvPr>
          <p:cNvPicPr>
            <a:picLocks noChangeAspect="1"/>
          </p:cNvPicPr>
          <p:nvPr/>
        </p:nvPicPr>
        <p:blipFill>
          <a:blip r:embed="rId5"/>
          <a:stretch>
            <a:fillRect/>
          </a:stretch>
        </p:blipFill>
        <p:spPr>
          <a:xfrm>
            <a:off x="12884287" y="7005435"/>
            <a:ext cx="1269162" cy="729768"/>
          </a:xfrm>
          <a:prstGeom prst="rect">
            <a:avLst/>
          </a:prstGeom>
        </p:spPr>
      </p:pic>
    </p:spTree>
    <p:extLst>
      <p:ext uri="{BB962C8B-B14F-4D97-AF65-F5344CB8AC3E}">
        <p14:creationId xmlns:p14="http://schemas.microsoft.com/office/powerpoint/2010/main" val="375196755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766338" y="1053423"/>
            <a:ext cx="12579178" cy="2437727"/>
          </a:xfrm>
          <a:custGeom>
            <a:avLst/>
            <a:gdLst>
              <a:gd name="connsiteX0" fmla="*/ 0 w 12579178"/>
              <a:gd name="connsiteY0" fmla="*/ 0 h 2437727"/>
              <a:gd name="connsiteX1" fmla="*/ 473217 w 12579178"/>
              <a:gd name="connsiteY1" fmla="*/ 0 h 2437727"/>
              <a:gd name="connsiteX2" fmla="*/ 1198017 w 12579178"/>
              <a:gd name="connsiteY2" fmla="*/ 0 h 2437727"/>
              <a:gd name="connsiteX3" fmla="*/ 1797025 w 12579178"/>
              <a:gd name="connsiteY3" fmla="*/ 0 h 2437727"/>
              <a:gd name="connsiteX4" fmla="*/ 2647617 w 12579178"/>
              <a:gd name="connsiteY4" fmla="*/ 0 h 2437727"/>
              <a:gd name="connsiteX5" fmla="*/ 3120834 w 12579178"/>
              <a:gd name="connsiteY5" fmla="*/ 0 h 2437727"/>
              <a:gd name="connsiteX6" fmla="*/ 3342467 w 12579178"/>
              <a:gd name="connsiteY6" fmla="*/ 0 h 2437727"/>
              <a:gd name="connsiteX7" fmla="*/ 3564100 w 12579178"/>
              <a:gd name="connsiteY7" fmla="*/ 0 h 2437727"/>
              <a:gd name="connsiteX8" fmla="*/ 4414692 w 12579178"/>
              <a:gd name="connsiteY8" fmla="*/ 0 h 2437727"/>
              <a:gd name="connsiteX9" fmla="*/ 5139493 w 12579178"/>
              <a:gd name="connsiteY9" fmla="*/ 0 h 2437727"/>
              <a:gd name="connsiteX10" fmla="*/ 5990085 w 12579178"/>
              <a:gd name="connsiteY10" fmla="*/ 0 h 2437727"/>
              <a:gd name="connsiteX11" fmla="*/ 6337510 w 12579178"/>
              <a:gd name="connsiteY11" fmla="*/ 0 h 2437727"/>
              <a:gd name="connsiteX12" fmla="*/ 6684935 w 12579178"/>
              <a:gd name="connsiteY12" fmla="*/ 0 h 2437727"/>
              <a:gd name="connsiteX13" fmla="*/ 6906568 w 12579178"/>
              <a:gd name="connsiteY13" fmla="*/ 0 h 2437727"/>
              <a:gd name="connsiteX14" fmla="*/ 7757160 w 12579178"/>
              <a:gd name="connsiteY14" fmla="*/ 0 h 2437727"/>
              <a:gd name="connsiteX15" fmla="*/ 7978793 w 12579178"/>
              <a:gd name="connsiteY15" fmla="*/ 0 h 2437727"/>
              <a:gd name="connsiteX16" fmla="*/ 8200426 w 12579178"/>
              <a:gd name="connsiteY16" fmla="*/ 0 h 2437727"/>
              <a:gd name="connsiteX17" fmla="*/ 8799435 w 12579178"/>
              <a:gd name="connsiteY17" fmla="*/ 0 h 2437727"/>
              <a:gd name="connsiteX18" fmla="*/ 9398443 w 12579178"/>
              <a:gd name="connsiteY18" fmla="*/ 0 h 2437727"/>
              <a:gd name="connsiteX19" fmla="*/ 9997451 w 12579178"/>
              <a:gd name="connsiteY19" fmla="*/ 0 h 2437727"/>
              <a:gd name="connsiteX20" fmla="*/ 10596460 w 12579178"/>
              <a:gd name="connsiteY20" fmla="*/ 0 h 2437727"/>
              <a:gd name="connsiteX21" fmla="*/ 11447052 w 12579178"/>
              <a:gd name="connsiteY21" fmla="*/ 0 h 2437727"/>
              <a:gd name="connsiteX22" fmla="*/ 12579178 w 12579178"/>
              <a:gd name="connsiteY22" fmla="*/ 0 h 2437727"/>
              <a:gd name="connsiteX23" fmla="*/ 12579178 w 12579178"/>
              <a:gd name="connsiteY23" fmla="*/ 536300 h 2437727"/>
              <a:gd name="connsiteX24" fmla="*/ 12579178 w 12579178"/>
              <a:gd name="connsiteY24" fmla="*/ 1048223 h 2437727"/>
              <a:gd name="connsiteX25" fmla="*/ 12579178 w 12579178"/>
              <a:gd name="connsiteY25" fmla="*/ 1511391 h 2437727"/>
              <a:gd name="connsiteX26" fmla="*/ 12579178 w 12579178"/>
              <a:gd name="connsiteY26" fmla="*/ 2437727 h 2437727"/>
              <a:gd name="connsiteX27" fmla="*/ 11728586 w 12579178"/>
              <a:gd name="connsiteY27" fmla="*/ 2437727 h 2437727"/>
              <a:gd name="connsiteX28" fmla="*/ 11381161 w 12579178"/>
              <a:gd name="connsiteY28" fmla="*/ 2437727 h 2437727"/>
              <a:gd name="connsiteX29" fmla="*/ 11159528 w 12579178"/>
              <a:gd name="connsiteY29" fmla="*/ 2437727 h 2437727"/>
              <a:gd name="connsiteX30" fmla="*/ 10308936 w 12579178"/>
              <a:gd name="connsiteY30" fmla="*/ 2437727 h 2437727"/>
              <a:gd name="connsiteX31" fmla="*/ 9835719 w 12579178"/>
              <a:gd name="connsiteY31" fmla="*/ 2437727 h 2437727"/>
              <a:gd name="connsiteX32" fmla="*/ 9236711 w 12579178"/>
              <a:gd name="connsiteY32" fmla="*/ 2437727 h 2437727"/>
              <a:gd name="connsiteX33" fmla="*/ 9015078 w 12579178"/>
              <a:gd name="connsiteY33" fmla="*/ 2437727 h 2437727"/>
              <a:gd name="connsiteX34" fmla="*/ 8793444 w 12579178"/>
              <a:gd name="connsiteY34" fmla="*/ 2437727 h 2437727"/>
              <a:gd name="connsiteX35" fmla="*/ 8446020 w 12579178"/>
              <a:gd name="connsiteY35" fmla="*/ 2437727 h 2437727"/>
              <a:gd name="connsiteX36" fmla="*/ 7847011 w 12579178"/>
              <a:gd name="connsiteY36" fmla="*/ 2437727 h 2437727"/>
              <a:gd name="connsiteX37" fmla="*/ 7373794 w 12579178"/>
              <a:gd name="connsiteY37" fmla="*/ 2437727 h 2437727"/>
              <a:gd name="connsiteX38" fmla="*/ 6648994 w 12579178"/>
              <a:gd name="connsiteY38" fmla="*/ 2437727 h 2437727"/>
              <a:gd name="connsiteX39" fmla="*/ 6175777 w 12579178"/>
              <a:gd name="connsiteY39" fmla="*/ 2437727 h 2437727"/>
              <a:gd name="connsiteX40" fmla="*/ 5576769 w 12579178"/>
              <a:gd name="connsiteY40" fmla="*/ 2437727 h 2437727"/>
              <a:gd name="connsiteX41" fmla="*/ 5355136 w 12579178"/>
              <a:gd name="connsiteY41" fmla="*/ 2437727 h 2437727"/>
              <a:gd name="connsiteX42" fmla="*/ 4756127 w 12579178"/>
              <a:gd name="connsiteY42" fmla="*/ 2437727 h 2437727"/>
              <a:gd name="connsiteX43" fmla="*/ 3905535 w 12579178"/>
              <a:gd name="connsiteY43" fmla="*/ 2437727 h 2437727"/>
              <a:gd name="connsiteX44" fmla="*/ 3180735 w 12579178"/>
              <a:gd name="connsiteY44" fmla="*/ 2437727 h 2437727"/>
              <a:gd name="connsiteX45" fmla="*/ 2455935 w 12579178"/>
              <a:gd name="connsiteY45" fmla="*/ 2437727 h 2437727"/>
              <a:gd name="connsiteX46" fmla="*/ 1856926 w 12579178"/>
              <a:gd name="connsiteY46" fmla="*/ 2437727 h 2437727"/>
              <a:gd name="connsiteX47" fmla="*/ 1635293 w 12579178"/>
              <a:gd name="connsiteY47" fmla="*/ 2437727 h 2437727"/>
              <a:gd name="connsiteX48" fmla="*/ 1413660 w 12579178"/>
              <a:gd name="connsiteY48" fmla="*/ 2437727 h 2437727"/>
              <a:gd name="connsiteX49" fmla="*/ 1192027 w 12579178"/>
              <a:gd name="connsiteY49" fmla="*/ 2437727 h 2437727"/>
              <a:gd name="connsiteX50" fmla="*/ 844602 w 12579178"/>
              <a:gd name="connsiteY50" fmla="*/ 2437727 h 2437727"/>
              <a:gd name="connsiteX51" fmla="*/ 0 w 12579178"/>
              <a:gd name="connsiteY51" fmla="*/ 2437727 h 2437727"/>
              <a:gd name="connsiteX52" fmla="*/ 0 w 12579178"/>
              <a:gd name="connsiteY52" fmla="*/ 1950182 h 2437727"/>
              <a:gd name="connsiteX53" fmla="*/ 0 w 12579178"/>
              <a:gd name="connsiteY53" fmla="*/ 1487013 h 2437727"/>
              <a:gd name="connsiteX54" fmla="*/ 0 w 12579178"/>
              <a:gd name="connsiteY54" fmla="*/ 975091 h 2437727"/>
              <a:gd name="connsiteX55" fmla="*/ 0 w 12579178"/>
              <a:gd name="connsiteY55" fmla="*/ 463168 h 2437727"/>
              <a:gd name="connsiteX56" fmla="*/ 0 w 12579178"/>
              <a:gd name="connsiteY56" fmla="*/ 0 h 2437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579178" h="2437727" fill="none" extrusionOk="0">
                <a:moveTo>
                  <a:pt x="0" y="0"/>
                </a:moveTo>
                <a:cubicBezTo>
                  <a:pt x="217869" y="-48005"/>
                  <a:pt x="329784" y="18077"/>
                  <a:pt x="473217" y="0"/>
                </a:cubicBezTo>
                <a:cubicBezTo>
                  <a:pt x="616650" y="-18077"/>
                  <a:pt x="953743" y="17836"/>
                  <a:pt x="1198017" y="0"/>
                </a:cubicBezTo>
                <a:cubicBezTo>
                  <a:pt x="1442291" y="-17836"/>
                  <a:pt x="1553264" y="38772"/>
                  <a:pt x="1797025" y="0"/>
                </a:cubicBezTo>
                <a:cubicBezTo>
                  <a:pt x="2040786" y="-38772"/>
                  <a:pt x="2435958" y="33144"/>
                  <a:pt x="2647617" y="0"/>
                </a:cubicBezTo>
                <a:cubicBezTo>
                  <a:pt x="2859276" y="-33144"/>
                  <a:pt x="2964176" y="53002"/>
                  <a:pt x="3120834" y="0"/>
                </a:cubicBezTo>
                <a:cubicBezTo>
                  <a:pt x="3277492" y="-53002"/>
                  <a:pt x="3246608" y="19669"/>
                  <a:pt x="3342467" y="0"/>
                </a:cubicBezTo>
                <a:cubicBezTo>
                  <a:pt x="3438326" y="-19669"/>
                  <a:pt x="3470079" y="9957"/>
                  <a:pt x="3564100" y="0"/>
                </a:cubicBezTo>
                <a:cubicBezTo>
                  <a:pt x="3658121" y="-9957"/>
                  <a:pt x="4209784" y="19422"/>
                  <a:pt x="4414692" y="0"/>
                </a:cubicBezTo>
                <a:cubicBezTo>
                  <a:pt x="4619600" y="-19422"/>
                  <a:pt x="4942195" y="55084"/>
                  <a:pt x="5139493" y="0"/>
                </a:cubicBezTo>
                <a:cubicBezTo>
                  <a:pt x="5336791" y="-55084"/>
                  <a:pt x="5779180" y="44711"/>
                  <a:pt x="5990085" y="0"/>
                </a:cubicBezTo>
                <a:cubicBezTo>
                  <a:pt x="6200990" y="-44711"/>
                  <a:pt x="6183113" y="26351"/>
                  <a:pt x="6337510" y="0"/>
                </a:cubicBezTo>
                <a:cubicBezTo>
                  <a:pt x="6491907" y="-26351"/>
                  <a:pt x="6519959" y="35115"/>
                  <a:pt x="6684935" y="0"/>
                </a:cubicBezTo>
                <a:cubicBezTo>
                  <a:pt x="6849912" y="-35115"/>
                  <a:pt x="6800628" y="11527"/>
                  <a:pt x="6906568" y="0"/>
                </a:cubicBezTo>
                <a:cubicBezTo>
                  <a:pt x="7012508" y="-11527"/>
                  <a:pt x="7564584" y="51551"/>
                  <a:pt x="7757160" y="0"/>
                </a:cubicBezTo>
                <a:cubicBezTo>
                  <a:pt x="7949736" y="-51551"/>
                  <a:pt x="7903933" y="25775"/>
                  <a:pt x="7978793" y="0"/>
                </a:cubicBezTo>
                <a:cubicBezTo>
                  <a:pt x="8053653" y="-25775"/>
                  <a:pt x="8126353" y="23892"/>
                  <a:pt x="8200426" y="0"/>
                </a:cubicBezTo>
                <a:cubicBezTo>
                  <a:pt x="8274499" y="-23892"/>
                  <a:pt x="8544202" y="22661"/>
                  <a:pt x="8799435" y="0"/>
                </a:cubicBezTo>
                <a:cubicBezTo>
                  <a:pt x="9054668" y="-22661"/>
                  <a:pt x="9247984" y="52478"/>
                  <a:pt x="9398443" y="0"/>
                </a:cubicBezTo>
                <a:cubicBezTo>
                  <a:pt x="9548902" y="-52478"/>
                  <a:pt x="9852657" y="69553"/>
                  <a:pt x="9997451" y="0"/>
                </a:cubicBezTo>
                <a:cubicBezTo>
                  <a:pt x="10142245" y="-69553"/>
                  <a:pt x="10389628" y="7171"/>
                  <a:pt x="10596460" y="0"/>
                </a:cubicBezTo>
                <a:cubicBezTo>
                  <a:pt x="10803292" y="-7171"/>
                  <a:pt x="11232268" y="20924"/>
                  <a:pt x="11447052" y="0"/>
                </a:cubicBezTo>
                <a:cubicBezTo>
                  <a:pt x="11661836" y="-20924"/>
                  <a:pt x="12267795" y="57475"/>
                  <a:pt x="12579178" y="0"/>
                </a:cubicBezTo>
                <a:cubicBezTo>
                  <a:pt x="12633091" y="184040"/>
                  <a:pt x="12561467" y="335331"/>
                  <a:pt x="12579178" y="536300"/>
                </a:cubicBezTo>
                <a:cubicBezTo>
                  <a:pt x="12596889" y="737269"/>
                  <a:pt x="12578678" y="822257"/>
                  <a:pt x="12579178" y="1048223"/>
                </a:cubicBezTo>
                <a:cubicBezTo>
                  <a:pt x="12579678" y="1274189"/>
                  <a:pt x="12573424" y="1375615"/>
                  <a:pt x="12579178" y="1511391"/>
                </a:cubicBezTo>
                <a:cubicBezTo>
                  <a:pt x="12584932" y="1647167"/>
                  <a:pt x="12508790" y="2219778"/>
                  <a:pt x="12579178" y="2437727"/>
                </a:cubicBezTo>
                <a:cubicBezTo>
                  <a:pt x="12246991" y="2507264"/>
                  <a:pt x="12128332" y="2386735"/>
                  <a:pt x="11728586" y="2437727"/>
                </a:cubicBezTo>
                <a:cubicBezTo>
                  <a:pt x="11328840" y="2488719"/>
                  <a:pt x="11536777" y="2410980"/>
                  <a:pt x="11381161" y="2437727"/>
                </a:cubicBezTo>
                <a:cubicBezTo>
                  <a:pt x="11225546" y="2464474"/>
                  <a:pt x="11250377" y="2416465"/>
                  <a:pt x="11159528" y="2437727"/>
                </a:cubicBezTo>
                <a:cubicBezTo>
                  <a:pt x="11068679" y="2458989"/>
                  <a:pt x="10570452" y="2426951"/>
                  <a:pt x="10308936" y="2437727"/>
                </a:cubicBezTo>
                <a:cubicBezTo>
                  <a:pt x="10047420" y="2448503"/>
                  <a:pt x="10056050" y="2418585"/>
                  <a:pt x="9835719" y="2437727"/>
                </a:cubicBezTo>
                <a:cubicBezTo>
                  <a:pt x="9615388" y="2456869"/>
                  <a:pt x="9376275" y="2416791"/>
                  <a:pt x="9236711" y="2437727"/>
                </a:cubicBezTo>
                <a:cubicBezTo>
                  <a:pt x="9097147" y="2458663"/>
                  <a:pt x="9076899" y="2414412"/>
                  <a:pt x="9015078" y="2437727"/>
                </a:cubicBezTo>
                <a:cubicBezTo>
                  <a:pt x="8953257" y="2461042"/>
                  <a:pt x="8880984" y="2424038"/>
                  <a:pt x="8793444" y="2437727"/>
                </a:cubicBezTo>
                <a:cubicBezTo>
                  <a:pt x="8705904" y="2451416"/>
                  <a:pt x="8528139" y="2405875"/>
                  <a:pt x="8446020" y="2437727"/>
                </a:cubicBezTo>
                <a:cubicBezTo>
                  <a:pt x="8363901" y="2469579"/>
                  <a:pt x="8032679" y="2366176"/>
                  <a:pt x="7847011" y="2437727"/>
                </a:cubicBezTo>
                <a:cubicBezTo>
                  <a:pt x="7661343" y="2509278"/>
                  <a:pt x="7577767" y="2386833"/>
                  <a:pt x="7373794" y="2437727"/>
                </a:cubicBezTo>
                <a:cubicBezTo>
                  <a:pt x="7169821" y="2488621"/>
                  <a:pt x="6905343" y="2416176"/>
                  <a:pt x="6648994" y="2437727"/>
                </a:cubicBezTo>
                <a:cubicBezTo>
                  <a:pt x="6392645" y="2459278"/>
                  <a:pt x="6394044" y="2416690"/>
                  <a:pt x="6175777" y="2437727"/>
                </a:cubicBezTo>
                <a:cubicBezTo>
                  <a:pt x="5957510" y="2458764"/>
                  <a:pt x="5841042" y="2410620"/>
                  <a:pt x="5576769" y="2437727"/>
                </a:cubicBezTo>
                <a:cubicBezTo>
                  <a:pt x="5312496" y="2464834"/>
                  <a:pt x="5417335" y="2422118"/>
                  <a:pt x="5355136" y="2437727"/>
                </a:cubicBezTo>
                <a:cubicBezTo>
                  <a:pt x="5292937" y="2453336"/>
                  <a:pt x="4967762" y="2429435"/>
                  <a:pt x="4756127" y="2437727"/>
                </a:cubicBezTo>
                <a:cubicBezTo>
                  <a:pt x="4544492" y="2446019"/>
                  <a:pt x="4142602" y="2404461"/>
                  <a:pt x="3905535" y="2437727"/>
                </a:cubicBezTo>
                <a:cubicBezTo>
                  <a:pt x="3668468" y="2470993"/>
                  <a:pt x="3437837" y="2430812"/>
                  <a:pt x="3180735" y="2437727"/>
                </a:cubicBezTo>
                <a:cubicBezTo>
                  <a:pt x="2923633" y="2444642"/>
                  <a:pt x="2619967" y="2399632"/>
                  <a:pt x="2455935" y="2437727"/>
                </a:cubicBezTo>
                <a:cubicBezTo>
                  <a:pt x="2291903" y="2475822"/>
                  <a:pt x="2068886" y="2421007"/>
                  <a:pt x="1856926" y="2437727"/>
                </a:cubicBezTo>
                <a:cubicBezTo>
                  <a:pt x="1644966" y="2454447"/>
                  <a:pt x="1687200" y="2435416"/>
                  <a:pt x="1635293" y="2437727"/>
                </a:cubicBezTo>
                <a:cubicBezTo>
                  <a:pt x="1583386" y="2440038"/>
                  <a:pt x="1509356" y="2413530"/>
                  <a:pt x="1413660" y="2437727"/>
                </a:cubicBezTo>
                <a:cubicBezTo>
                  <a:pt x="1317964" y="2461924"/>
                  <a:pt x="1244313" y="2437467"/>
                  <a:pt x="1192027" y="2437727"/>
                </a:cubicBezTo>
                <a:cubicBezTo>
                  <a:pt x="1139741" y="2437987"/>
                  <a:pt x="915363" y="2431124"/>
                  <a:pt x="844602" y="2437727"/>
                </a:cubicBezTo>
                <a:cubicBezTo>
                  <a:pt x="773841" y="2444330"/>
                  <a:pt x="335299" y="2428305"/>
                  <a:pt x="0" y="2437727"/>
                </a:cubicBezTo>
                <a:cubicBezTo>
                  <a:pt x="-47359" y="2221432"/>
                  <a:pt x="56241" y="2060056"/>
                  <a:pt x="0" y="1950182"/>
                </a:cubicBezTo>
                <a:cubicBezTo>
                  <a:pt x="-56241" y="1840309"/>
                  <a:pt x="17920" y="1706833"/>
                  <a:pt x="0" y="1487013"/>
                </a:cubicBezTo>
                <a:cubicBezTo>
                  <a:pt x="-17920" y="1267193"/>
                  <a:pt x="8937" y="1226343"/>
                  <a:pt x="0" y="975091"/>
                </a:cubicBezTo>
                <a:cubicBezTo>
                  <a:pt x="-8937" y="723839"/>
                  <a:pt x="9451" y="684304"/>
                  <a:pt x="0" y="463168"/>
                </a:cubicBezTo>
                <a:cubicBezTo>
                  <a:pt x="-9451" y="242032"/>
                  <a:pt x="7991" y="196392"/>
                  <a:pt x="0" y="0"/>
                </a:cubicBezTo>
                <a:close/>
              </a:path>
              <a:path w="12579178" h="2437727" stroke="0" extrusionOk="0">
                <a:moveTo>
                  <a:pt x="0" y="0"/>
                </a:moveTo>
                <a:cubicBezTo>
                  <a:pt x="232920" y="-2528"/>
                  <a:pt x="379910" y="31732"/>
                  <a:pt x="599008" y="0"/>
                </a:cubicBezTo>
                <a:cubicBezTo>
                  <a:pt x="818106" y="-31732"/>
                  <a:pt x="747222" y="26218"/>
                  <a:pt x="820642" y="0"/>
                </a:cubicBezTo>
                <a:cubicBezTo>
                  <a:pt x="894062" y="-26218"/>
                  <a:pt x="1161199" y="30045"/>
                  <a:pt x="1293858" y="0"/>
                </a:cubicBezTo>
                <a:cubicBezTo>
                  <a:pt x="1426517" y="-30045"/>
                  <a:pt x="1504479" y="15902"/>
                  <a:pt x="1641283" y="0"/>
                </a:cubicBezTo>
                <a:cubicBezTo>
                  <a:pt x="1778088" y="-15902"/>
                  <a:pt x="1974529" y="51410"/>
                  <a:pt x="2114500" y="0"/>
                </a:cubicBezTo>
                <a:cubicBezTo>
                  <a:pt x="2254471" y="-51410"/>
                  <a:pt x="2321293" y="9178"/>
                  <a:pt x="2461925" y="0"/>
                </a:cubicBezTo>
                <a:cubicBezTo>
                  <a:pt x="2602557" y="-9178"/>
                  <a:pt x="2693885" y="25012"/>
                  <a:pt x="2809350" y="0"/>
                </a:cubicBezTo>
                <a:cubicBezTo>
                  <a:pt x="2924815" y="-25012"/>
                  <a:pt x="3057816" y="9664"/>
                  <a:pt x="3156775" y="0"/>
                </a:cubicBezTo>
                <a:cubicBezTo>
                  <a:pt x="3255735" y="-9664"/>
                  <a:pt x="3621715" y="18184"/>
                  <a:pt x="3755783" y="0"/>
                </a:cubicBezTo>
                <a:cubicBezTo>
                  <a:pt x="3889851" y="-18184"/>
                  <a:pt x="4017404" y="13035"/>
                  <a:pt x="4229000" y="0"/>
                </a:cubicBezTo>
                <a:cubicBezTo>
                  <a:pt x="4440596" y="-13035"/>
                  <a:pt x="4351322" y="9147"/>
                  <a:pt x="4450633" y="0"/>
                </a:cubicBezTo>
                <a:cubicBezTo>
                  <a:pt x="4549944" y="-9147"/>
                  <a:pt x="4605254" y="10924"/>
                  <a:pt x="4672266" y="0"/>
                </a:cubicBezTo>
                <a:cubicBezTo>
                  <a:pt x="4739278" y="-10924"/>
                  <a:pt x="5255848" y="8785"/>
                  <a:pt x="5522858" y="0"/>
                </a:cubicBezTo>
                <a:cubicBezTo>
                  <a:pt x="5789868" y="-8785"/>
                  <a:pt x="5840487" y="15435"/>
                  <a:pt x="5996075" y="0"/>
                </a:cubicBezTo>
                <a:cubicBezTo>
                  <a:pt x="6151663" y="-15435"/>
                  <a:pt x="6419900" y="18262"/>
                  <a:pt x="6595083" y="0"/>
                </a:cubicBezTo>
                <a:cubicBezTo>
                  <a:pt x="6770266" y="-18262"/>
                  <a:pt x="7100508" y="36082"/>
                  <a:pt x="7319884" y="0"/>
                </a:cubicBezTo>
                <a:cubicBezTo>
                  <a:pt x="7539260" y="-36082"/>
                  <a:pt x="7517075" y="31383"/>
                  <a:pt x="7667308" y="0"/>
                </a:cubicBezTo>
                <a:cubicBezTo>
                  <a:pt x="7817541" y="-31383"/>
                  <a:pt x="8150836" y="27703"/>
                  <a:pt x="8392109" y="0"/>
                </a:cubicBezTo>
                <a:cubicBezTo>
                  <a:pt x="8633382" y="-27703"/>
                  <a:pt x="9065489" y="57097"/>
                  <a:pt x="9242701" y="0"/>
                </a:cubicBezTo>
                <a:cubicBezTo>
                  <a:pt x="9419913" y="-57097"/>
                  <a:pt x="9597426" y="22180"/>
                  <a:pt x="9715917" y="0"/>
                </a:cubicBezTo>
                <a:cubicBezTo>
                  <a:pt x="9834408" y="-22180"/>
                  <a:pt x="10379018" y="71750"/>
                  <a:pt x="10566510" y="0"/>
                </a:cubicBezTo>
                <a:cubicBezTo>
                  <a:pt x="10754002" y="-71750"/>
                  <a:pt x="11142001" y="41520"/>
                  <a:pt x="11417102" y="0"/>
                </a:cubicBezTo>
                <a:cubicBezTo>
                  <a:pt x="11692203" y="-41520"/>
                  <a:pt x="12255946" y="5565"/>
                  <a:pt x="12579178" y="0"/>
                </a:cubicBezTo>
                <a:cubicBezTo>
                  <a:pt x="12583199" y="197420"/>
                  <a:pt x="12544355" y="225877"/>
                  <a:pt x="12579178" y="414414"/>
                </a:cubicBezTo>
                <a:cubicBezTo>
                  <a:pt x="12614001" y="602951"/>
                  <a:pt x="12575800" y="713782"/>
                  <a:pt x="12579178" y="901959"/>
                </a:cubicBezTo>
                <a:cubicBezTo>
                  <a:pt x="12582556" y="1090136"/>
                  <a:pt x="12567893" y="1160350"/>
                  <a:pt x="12579178" y="1316373"/>
                </a:cubicBezTo>
                <a:cubicBezTo>
                  <a:pt x="12590463" y="1472396"/>
                  <a:pt x="12548219" y="1605130"/>
                  <a:pt x="12579178" y="1803918"/>
                </a:cubicBezTo>
                <a:cubicBezTo>
                  <a:pt x="12610137" y="2002707"/>
                  <a:pt x="12557720" y="2132071"/>
                  <a:pt x="12579178" y="2437727"/>
                </a:cubicBezTo>
                <a:cubicBezTo>
                  <a:pt x="12482385" y="2454130"/>
                  <a:pt x="12321873" y="2404946"/>
                  <a:pt x="12231753" y="2437727"/>
                </a:cubicBezTo>
                <a:cubicBezTo>
                  <a:pt x="12141633" y="2470508"/>
                  <a:pt x="11765474" y="2392331"/>
                  <a:pt x="11381161" y="2437727"/>
                </a:cubicBezTo>
                <a:cubicBezTo>
                  <a:pt x="10996848" y="2483123"/>
                  <a:pt x="11256465" y="2434715"/>
                  <a:pt x="11159528" y="2437727"/>
                </a:cubicBezTo>
                <a:cubicBezTo>
                  <a:pt x="11062591" y="2440739"/>
                  <a:pt x="10528899" y="2356235"/>
                  <a:pt x="10308936" y="2437727"/>
                </a:cubicBezTo>
                <a:cubicBezTo>
                  <a:pt x="10088973" y="2519219"/>
                  <a:pt x="10022202" y="2430032"/>
                  <a:pt x="9835719" y="2437727"/>
                </a:cubicBezTo>
                <a:cubicBezTo>
                  <a:pt x="9649236" y="2445422"/>
                  <a:pt x="9339062" y="2357616"/>
                  <a:pt x="8985127" y="2437727"/>
                </a:cubicBezTo>
                <a:cubicBezTo>
                  <a:pt x="8631192" y="2517838"/>
                  <a:pt x="8834969" y="2420396"/>
                  <a:pt x="8763494" y="2437727"/>
                </a:cubicBezTo>
                <a:cubicBezTo>
                  <a:pt x="8692019" y="2455058"/>
                  <a:pt x="8211043" y="2425689"/>
                  <a:pt x="8038694" y="2437727"/>
                </a:cubicBezTo>
                <a:cubicBezTo>
                  <a:pt x="7866345" y="2449765"/>
                  <a:pt x="7651036" y="2428684"/>
                  <a:pt x="7313893" y="2437727"/>
                </a:cubicBezTo>
                <a:cubicBezTo>
                  <a:pt x="6976750" y="2446770"/>
                  <a:pt x="6907526" y="2391109"/>
                  <a:pt x="6714885" y="2437727"/>
                </a:cubicBezTo>
                <a:cubicBezTo>
                  <a:pt x="6522244" y="2484345"/>
                  <a:pt x="6510541" y="2428619"/>
                  <a:pt x="6367460" y="2437727"/>
                </a:cubicBezTo>
                <a:cubicBezTo>
                  <a:pt x="6224380" y="2446835"/>
                  <a:pt x="5798104" y="2359349"/>
                  <a:pt x="5516868" y="2437727"/>
                </a:cubicBezTo>
                <a:cubicBezTo>
                  <a:pt x="5235632" y="2516105"/>
                  <a:pt x="5206541" y="2401630"/>
                  <a:pt x="4917860" y="2437727"/>
                </a:cubicBezTo>
                <a:cubicBezTo>
                  <a:pt x="4629179" y="2473824"/>
                  <a:pt x="4561266" y="2379176"/>
                  <a:pt x="4318851" y="2437727"/>
                </a:cubicBezTo>
                <a:cubicBezTo>
                  <a:pt x="4076436" y="2496278"/>
                  <a:pt x="4199197" y="2426901"/>
                  <a:pt x="4097218" y="2437727"/>
                </a:cubicBezTo>
                <a:cubicBezTo>
                  <a:pt x="3995239" y="2448553"/>
                  <a:pt x="3598344" y="2353175"/>
                  <a:pt x="3372418" y="2437727"/>
                </a:cubicBezTo>
                <a:cubicBezTo>
                  <a:pt x="3146492" y="2522279"/>
                  <a:pt x="2991498" y="2434261"/>
                  <a:pt x="2647617" y="2437727"/>
                </a:cubicBezTo>
                <a:cubicBezTo>
                  <a:pt x="2303736" y="2441193"/>
                  <a:pt x="2130656" y="2399999"/>
                  <a:pt x="1797025" y="2437727"/>
                </a:cubicBezTo>
                <a:cubicBezTo>
                  <a:pt x="1463394" y="2475455"/>
                  <a:pt x="1506245" y="2418863"/>
                  <a:pt x="1323809" y="2437727"/>
                </a:cubicBezTo>
                <a:cubicBezTo>
                  <a:pt x="1141373" y="2456591"/>
                  <a:pt x="1095635" y="2433399"/>
                  <a:pt x="976384" y="2437727"/>
                </a:cubicBezTo>
                <a:cubicBezTo>
                  <a:pt x="857134" y="2442055"/>
                  <a:pt x="251108" y="2354763"/>
                  <a:pt x="0" y="2437727"/>
                </a:cubicBezTo>
                <a:cubicBezTo>
                  <a:pt x="-12738" y="2249102"/>
                  <a:pt x="8315" y="2096833"/>
                  <a:pt x="0" y="1998936"/>
                </a:cubicBezTo>
                <a:cubicBezTo>
                  <a:pt x="-8315" y="1901039"/>
                  <a:pt x="14057" y="1609331"/>
                  <a:pt x="0" y="1462636"/>
                </a:cubicBezTo>
                <a:cubicBezTo>
                  <a:pt x="-14057" y="1315941"/>
                  <a:pt x="28290" y="1088353"/>
                  <a:pt x="0" y="975091"/>
                </a:cubicBezTo>
                <a:cubicBezTo>
                  <a:pt x="-28290" y="861829"/>
                  <a:pt x="20550" y="693548"/>
                  <a:pt x="0" y="463168"/>
                </a:cubicBezTo>
                <a:cubicBezTo>
                  <a:pt x="-20550" y="232788"/>
                  <a:pt x="53672" y="125609"/>
                  <a:pt x="0" y="0"/>
                </a:cubicBezTo>
                <a:close/>
              </a:path>
            </a:pathLst>
          </a:custGeom>
          <a:ln>
            <a:solidFill>
              <a:schemeClr val="tx1"/>
            </a:solidFill>
            <a:extLst>
              <a:ext uri="{C807C97D-BFC1-408E-A445-0C87EB9F89A2}">
                <ask:lineSketchStyleProps xmlns:ask="http://schemas.microsoft.com/office/drawing/2018/sketchyshapes" sd="2862158038">
                  <a:prstGeom prst="rect">
                    <a:avLst/>
                  </a:prstGeom>
                  <ask:type>
                    <ask:lineSketchScribble/>
                  </ask:type>
                </ask:lineSketchStyleProps>
              </a:ext>
            </a:extLst>
          </a:ln>
        </p:spPr>
      </p:pic>
      <p:sp>
        <p:nvSpPr>
          <p:cNvPr id="3" name="Text 0"/>
          <p:cNvSpPr/>
          <p:nvPr/>
        </p:nvSpPr>
        <p:spPr>
          <a:xfrm>
            <a:off x="793790" y="3909298"/>
            <a:ext cx="5670590" cy="708779"/>
          </a:xfrm>
          <a:prstGeom prst="rect">
            <a:avLst/>
          </a:prstGeom>
          <a:noFill/>
          <a:ln/>
        </p:spPr>
        <p:txBody>
          <a:bodyPr wrap="none" lIns="0" tIns="0" rIns="0" bIns="0" rtlCol="0" anchor="t"/>
          <a:lstStyle/>
          <a:p>
            <a:pPr marL="0" indent="0">
              <a:lnSpc>
                <a:spcPts val="5550"/>
              </a:lnSpc>
              <a:buNone/>
            </a:pPr>
            <a:r>
              <a:rPr lang="en-US" sz="4450" kern="0" spc="-134" dirty="0">
                <a:solidFill>
                  <a:srgbClr val="2C3F42"/>
                </a:solidFill>
                <a:latin typeface="Calibri "/>
                <a:ea typeface="Bitter Medium" pitchFamily="34" charset="-122"/>
                <a:cs typeface="Arial" panose="020B0604020202020204" pitchFamily="34" charset="0"/>
              </a:rPr>
              <a:t>Podsumowanie i Q&amp;A</a:t>
            </a:r>
            <a:endParaRPr lang="en-US" sz="4450" dirty="0">
              <a:latin typeface="Calibri "/>
              <a:cs typeface="Arial" panose="020B0604020202020204" pitchFamily="34" charset="0"/>
            </a:endParaRPr>
          </a:p>
        </p:txBody>
      </p:sp>
      <p:sp>
        <p:nvSpPr>
          <p:cNvPr id="4" name="Shape 1"/>
          <p:cNvSpPr/>
          <p:nvPr/>
        </p:nvSpPr>
        <p:spPr>
          <a:xfrm>
            <a:off x="793790" y="5036225"/>
            <a:ext cx="510302" cy="510302"/>
          </a:xfrm>
          <a:prstGeom prst="roundRect">
            <a:avLst>
              <a:gd name="adj" fmla="val 18669"/>
            </a:avLst>
          </a:prstGeom>
          <a:solidFill>
            <a:srgbClr val="FCE2CF"/>
          </a:solidFill>
          <a:ln w="7620">
            <a:solidFill>
              <a:srgbClr val="E2C8B5"/>
            </a:solidFill>
            <a:prstDash val="solid"/>
          </a:ln>
        </p:spPr>
        <p:txBody>
          <a:bodyPr/>
          <a:lstStyle/>
          <a:p>
            <a:endParaRPr lang="uk-UA">
              <a:latin typeface="Calibri "/>
              <a:cs typeface="Arial" panose="020B0604020202020204" pitchFamily="34" charset="0"/>
            </a:endParaRPr>
          </a:p>
        </p:txBody>
      </p:sp>
      <p:sp>
        <p:nvSpPr>
          <p:cNvPr id="5" name="Text 2"/>
          <p:cNvSpPr/>
          <p:nvPr/>
        </p:nvSpPr>
        <p:spPr>
          <a:xfrm>
            <a:off x="983456" y="5121235"/>
            <a:ext cx="130969" cy="340281"/>
          </a:xfrm>
          <a:prstGeom prst="rect">
            <a:avLst/>
          </a:prstGeom>
          <a:noFill/>
          <a:ln/>
        </p:spPr>
        <p:txBody>
          <a:bodyPr wrap="none" lIns="0" tIns="0" rIns="0" bIns="0" rtlCol="0" anchor="t"/>
          <a:lstStyle/>
          <a:p>
            <a:pPr marL="0" indent="0" algn="ctr">
              <a:lnSpc>
                <a:spcPts val="2650"/>
              </a:lnSpc>
              <a:buNone/>
            </a:pPr>
            <a:r>
              <a:rPr lang="en-US" sz="2650" kern="0" spc="-80" dirty="0">
                <a:solidFill>
                  <a:srgbClr val="2B2E3C"/>
                </a:solidFill>
                <a:latin typeface="Calibri "/>
                <a:ea typeface="Bitter Medium" pitchFamily="34" charset="-122"/>
                <a:cs typeface="Arial" panose="020B0604020202020204" pitchFamily="34" charset="0"/>
              </a:rPr>
              <a:t>1</a:t>
            </a:r>
            <a:endParaRPr lang="en-US" sz="2650" dirty="0">
              <a:latin typeface="Calibri "/>
              <a:cs typeface="Arial" panose="020B0604020202020204" pitchFamily="34" charset="0"/>
            </a:endParaRPr>
          </a:p>
        </p:txBody>
      </p:sp>
      <p:sp>
        <p:nvSpPr>
          <p:cNvPr id="6" name="Text 3"/>
          <p:cNvSpPr/>
          <p:nvPr/>
        </p:nvSpPr>
        <p:spPr>
          <a:xfrm>
            <a:off x="1530906" y="5036225"/>
            <a:ext cx="3169920" cy="354330"/>
          </a:xfrm>
          <a:prstGeom prst="rect">
            <a:avLst/>
          </a:prstGeom>
          <a:noFill/>
          <a:ln/>
        </p:spPr>
        <p:txBody>
          <a:bodyPr wrap="none" lIns="0" tIns="0" rIns="0" bIns="0" rtlCol="0" anchor="t"/>
          <a:lstStyle/>
          <a:p>
            <a:pPr marL="0" indent="0">
              <a:lnSpc>
                <a:spcPts val="2750"/>
              </a:lnSpc>
              <a:buNone/>
            </a:pPr>
            <a:r>
              <a:rPr lang="en-US" sz="2800" kern="0" spc="-67" dirty="0">
                <a:solidFill>
                  <a:srgbClr val="2B2E3C"/>
                </a:solidFill>
                <a:latin typeface="Calibri "/>
                <a:ea typeface="Bitter Medium" pitchFamily="34" charset="-122"/>
                <a:cs typeface="Arial" panose="020B0604020202020204" pitchFamily="34" charset="0"/>
              </a:rPr>
              <a:t>Każdy senior teraz potrafi</a:t>
            </a:r>
            <a:endParaRPr lang="en-US" sz="2800" dirty="0">
              <a:latin typeface="Calibri "/>
              <a:cs typeface="Arial" panose="020B0604020202020204" pitchFamily="34" charset="0"/>
            </a:endParaRPr>
          </a:p>
        </p:txBody>
      </p:sp>
      <p:sp>
        <p:nvSpPr>
          <p:cNvPr id="7" name="Text 4"/>
          <p:cNvSpPr/>
          <p:nvPr/>
        </p:nvSpPr>
        <p:spPr>
          <a:xfrm>
            <a:off x="1530906" y="5703808"/>
            <a:ext cx="5670947" cy="1451610"/>
          </a:xfrm>
          <a:prstGeom prst="rect">
            <a:avLst/>
          </a:prstGeom>
          <a:noFill/>
          <a:ln/>
        </p:spPr>
        <p:txBody>
          <a:bodyPr wrap="square" lIns="0" tIns="0" rIns="0" bIns="0" rtlCol="0" anchor="t"/>
          <a:lstStyle/>
          <a:p>
            <a:pPr marL="0" indent="0">
              <a:lnSpc>
                <a:spcPts val="2850"/>
              </a:lnSpc>
              <a:buNone/>
            </a:pPr>
            <a:r>
              <a:rPr lang="en-US" sz="2400" kern="0" spc="-36" dirty="0">
                <a:solidFill>
                  <a:srgbClr val="2B2E3C"/>
                </a:solidFill>
                <a:latin typeface="Calibri "/>
                <a:ea typeface="Open Sans" pitchFamily="34" charset="-122"/>
                <a:cs typeface="Arial" panose="020B0604020202020204" pitchFamily="34" charset="0"/>
              </a:rPr>
              <a:t>Zarezerwować wizytę u lekarza online, robić zakupy internetowe w bezpieczny sposób, korzystać z bankowości internetowej, załatwiać sprawy urzędowe przez Internet.</a:t>
            </a:r>
            <a:endParaRPr lang="en-US" sz="2400" dirty="0">
              <a:latin typeface="Calibri "/>
              <a:cs typeface="Arial" panose="020B0604020202020204" pitchFamily="34" charset="0"/>
            </a:endParaRPr>
          </a:p>
        </p:txBody>
      </p:sp>
      <p:sp>
        <p:nvSpPr>
          <p:cNvPr id="8" name="Shape 5"/>
          <p:cNvSpPr/>
          <p:nvPr/>
        </p:nvSpPr>
        <p:spPr>
          <a:xfrm>
            <a:off x="7428667" y="5036225"/>
            <a:ext cx="510302" cy="510302"/>
          </a:xfrm>
          <a:prstGeom prst="roundRect">
            <a:avLst>
              <a:gd name="adj" fmla="val 18669"/>
            </a:avLst>
          </a:prstGeom>
          <a:solidFill>
            <a:srgbClr val="FCE2CF"/>
          </a:solidFill>
          <a:ln w="7620">
            <a:solidFill>
              <a:srgbClr val="E2C8B5"/>
            </a:solidFill>
            <a:prstDash val="solid"/>
          </a:ln>
        </p:spPr>
        <p:txBody>
          <a:bodyPr/>
          <a:lstStyle/>
          <a:p>
            <a:endParaRPr lang="uk-UA">
              <a:latin typeface="Calibri "/>
              <a:cs typeface="Arial" panose="020B0604020202020204" pitchFamily="34" charset="0"/>
            </a:endParaRPr>
          </a:p>
        </p:txBody>
      </p:sp>
      <p:sp>
        <p:nvSpPr>
          <p:cNvPr id="9" name="Text 6"/>
          <p:cNvSpPr/>
          <p:nvPr/>
        </p:nvSpPr>
        <p:spPr>
          <a:xfrm>
            <a:off x="7595354" y="5121235"/>
            <a:ext cx="176927" cy="340281"/>
          </a:xfrm>
          <a:prstGeom prst="rect">
            <a:avLst/>
          </a:prstGeom>
          <a:noFill/>
          <a:ln/>
        </p:spPr>
        <p:txBody>
          <a:bodyPr wrap="none" lIns="0" tIns="0" rIns="0" bIns="0" rtlCol="0" anchor="t"/>
          <a:lstStyle/>
          <a:p>
            <a:pPr marL="0" indent="0" algn="ctr">
              <a:lnSpc>
                <a:spcPts val="2650"/>
              </a:lnSpc>
              <a:buNone/>
            </a:pPr>
            <a:r>
              <a:rPr lang="en-US" sz="2650" kern="0" spc="-80" dirty="0">
                <a:solidFill>
                  <a:srgbClr val="2B2E3C"/>
                </a:solidFill>
                <a:latin typeface="Calibri "/>
                <a:ea typeface="Bitter Medium" pitchFamily="34" charset="-122"/>
                <a:cs typeface="Arial" panose="020B0604020202020204" pitchFamily="34" charset="0"/>
              </a:rPr>
              <a:t>2</a:t>
            </a:r>
            <a:endParaRPr lang="en-US" sz="2650" dirty="0">
              <a:latin typeface="Calibri "/>
              <a:cs typeface="Arial" panose="020B0604020202020204" pitchFamily="34" charset="0"/>
            </a:endParaRPr>
          </a:p>
        </p:txBody>
      </p:sp>
      <p:sp>
        <p:nvSpPr>
          <p:cNvPr id="10" name="Text 7"/>
          <p:cNvSpPr/>
          <p:nvPr/>
        </p:nvSpPr>
        <p:spPr>
          <a:xfrm>
            <a:off x="8165783" y="5036225"/>
            <a:ext cx="2835235" cy="354330"/>
          </a:xfrm>
          <a:prstGeom prst="rect">
            <a:avLst/>
          </a:prstGeom>
          <a:noFill/>
          <a:ln/>
        </p:spPr>
        <p:txBody>
          <a:bodyPr wrap="none" lIns="0" tIns="0" rIns="0" bIns="0" rtlCol="0" anchor="t"/>
          <a:lstStyle/>
          <a:p>
            <a:pPr marL="0" indent="0">
              <a:lnSpc>
                <a:spcPts val="2750"/>
              </a:lnSpc>
              <a:buNone/>
            </a:pPr>
            <a:r>
              <a:rPr lang="en-US" sz="2800" kern="0" spc="-67" dirty="0">
                <a:solidFill>
                  <a:srgbClr val="2B2E3C"/>
                </a:solidFill>
                <a:latin typeface="Calibri "/>
                <a:ea typeface="Bitter Medium" pitchFamily="34" charset="-122"/>
                <a:cs typeface="Arial" panose="020B0604020202020204" pitchFamily="34" charset="0"/>
              </a:rPr>
              <a:t>Co dalej?</a:t>
            </a:r>
            <a:endParaRPr lang="en-US" sz="2800" dirty="0">
              <a:latin typeface="Calibri "/>
              <a:cs typeface="Arial" panose="020B0604020202020204" pitchFamily="34" charset="0"/>
            </a:endParaRPr>
          </a:p>
        </p:txBody>
      </p:sp>
      <p:sp>
        <p:nvSpPr>
          <p:cNvPr id="11" name="Text 8"/>
          <p:cNvSpPr/>
          <p:nvPr/>
        </p:nvSpPr>
        <p:spPr>
          <a:xfrm>
            <a:off x="8165783" y="5703808"/>
            <a:ext cx="5670947" cy="362903"/>
          </a:xfrm>
          <a:prstGeom prst="rect">
            <a:avLst/>
          </a:prstGeom>
          <a:noFill/>
          <a:ln/>
        </p:spPr>
        <p:txBody>
          <a:bodyPr wrap="none" lIns="0" tIns="0" rIns="0" bIns="0" rtlCol="0" anchor="t"/>
          <a:lstStyle/>
          <a:p>
            <a:pPr marL="0" indent="0">
              <a:lnSpc>
                <a:spcPts val="2850"/>
              </a:lnSpc>
              <a:buNone/>
            </a:pPr>
            <a:r>
              <a:rPr lang="en-US" sz="2400" kern="0" spc="-36" dirty="0">
                <a:solidFill>
                  <a:srgbClr val="2B2E3C"/>
                </a:solidFill>
                <a:latin typeface="Calibri "/>
                <a:ea typeface="Open Sans" pitchFamily="34" charset="-122"/>
                <a:cs typeface="Arial" panose="020B0604020202020204" pitchFamily="34" charset="0"/>
              </a:rPr>
              <a:t>Zapraszamy na </a:t>
            </a:r>
            <a:r>
              <a:rPr lang="en-US" sz="2400" b="1" kern="0" spc="-36" dirty="0">
                <a:solidFill>
                  <a:srgbClr val="2B2E3C"/>
                </a:solidFill>
                <a:latin typeface="Calibri "/>
                <a:ea typeface="Open Sans" pitchFamily="34" charset="-122"/>
                <a:cs typeface="Arial" panose="020B0604020202020204" pitchFamily="34" charset="0"/>
              </a:rPr>
              <a:t>kolejne warsztaty</a:t>
            </a:r>
            <a:r>
              <a:rPr lang="en-US" sz="2400" kern="0" spc="-36" dirty="0">
                <a:solidFill>
                  <a:srgbClr val="2B2E3C"/>
                </a:solidFill>
                <a:latin typeface="Calibri "/>
                <a:ea typeface="Open Sans" pitchFamily="34" charset="-122"/>
                <a:cs typeface="Arial" panose="020B0604020202020204" pitchFamily="34" charset="0"/>
              </a:rPr>
              <a:t>!</a:t>
            </a:r>
            <a:endParaRPr lang="en-US" sz="2400" dirty="0">
              <a:latin typeface="Calibri "/>
              <a:cs typeface="Arial" panose="020B0604020202020204" pitchFamily="34" charset="0"/>
            </a:endParaRPr>
          </a:p>
        </p:txBody>
      </p:sp>
      <p:pic>
        <p:nvPicPr>
          <p:cNvPr id="12" name="Obraz 11">
            <a:extLst>
              <a:ext uri="{FF2B5EF4-FFF2-40B4-BE49-F238E27FC236}">
                <a16:creationId xmlns:a16="http://schemas.microsoft.com/office/drawing/2014/main" id="{DB7E674B-1A43-EACD-759C-0560F92E0BE3}"/>
              </a:ext>
            </a:extLst>
          </p:cNvPr>
          <p:cNvPicPr>
            <a:picLocks noChangeAspect="1"/>
          </p:cNvPicPr>
          <p:nvPr/>
        </p:nvPicPr>
        <p:blipFill>
          <a:blip r:embed="rId4"/>
          <a:stretch>
            <a:fillRect/>
          </a:stretch>
        </p:blipFill>
        <p:spPr>
          <a:xfrm>
            <a:off x="-87159" y="-98877"/>
            <a:ext cx="1761897" cy="1786283"/>
          </a:xfrm>
          <a:prstGeom prst="rect">
            <a:avLst/>
          </a:prstGeom>
        </p:spPr>
      </p:pic>
      <p:pic>
        <p:nvPicPr>
          <p:cNvPr id="13" name="Obraz 12">
            <a:extLst>
              <a:ext uri="{FF2B5EF4-FFF2-40B4-BE49-F238E27FC236}">
                <a16:creationId xmlns:a16="http://schemas.microsoft.com/office/drawing/2014/main" id="{412F910A-7C85-A03B-3CDB-E7664C2876AE}"/>
              </a:ext>
            </a:extLst>
          </p:cNvPr>
          <p:cNvPicPr>
            <a:picLocks noChangeAspect="1"/>
          </p:cNvPicPr>
          <p:nvPr/>
        </p:nvPicPr>
        <p:blipFill>
          <a:blip r:embed="rId5"/>
          <a:stretch>
            <a:fillRect/>
          </a:stretch>
        </p:blipFill>
        <p:spPr>
          <a:xfrm>
            <a:off x="12625522" y="7176177"/>
            <a:ext cx="1268078" cy="73158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54BFCDE-022D-D01D-C5F9-E93D8D3AC0DE}"/>
              </a:ext>
            </a:extLst>
          </p:cNvPr>
          <p:cNvSpPr txBox="1"/>
          <p:nvPr/>
        </p:nvSpPr>
        <p:spPr>
          <a:xfrm>
            <a:off x="716692" y="2155393"/>
            <a:ext cx="11615351" cy="2923877"/>
          </a:xfrm>
          <a:prstGeom prst="rect">
            <a:avLst/>
          </a:prstGeom>
          <a:noFill/>
        </p:spPr>
        <p:txBody>
          <a:bodyPr wrap="square">
            <a:spAutoFit/>
          </a:bodyPr>
          <a:lstStyle/>
          <a:p>
            <a:pPr>
              <a:buNone/>
            </a:pPr>
            <a:r>
              <a:rPr lang="pl-PL" sz="4000" b="1"/>
              <a:t>✅ </a:t>
            </a:r>
            <a:r>
              <a:rPr lang="pl-PL" sz="4000" b="1">
                <a:solidFill>
                  <a:srgbClr val="C00000"/>
                </a:solidFill>
              </a:rPr>
              <a:t>Czy warto?</a:t>
            </a:r>
            <a:endParaRPr lang="en-US" sz="4000" b="1">
              <a:solidFill>
                <a:srgbClr val="C00000"/>
              </a:solidFill>
            </a:endParaRPr>
          </a:p>
          <a:p>
            <a:endParaRPr lang="pl-PL" sz="4000"/>
          </a:p>
          <a:p>
            <a:pPr>
              <a:buFont typeface="Arial" panose="020B0604020202020204" pitchFamily="34" charset="0"/>
              <a:buChar char="•"/>
            </a:pPr>
            <a:r>
              <a:rPr lang="pl-PL" sz="4000"/>
              <a:t> </a:t>
            </a:r>
            <a:r>
              <a:rPr lang="pl-PL" sz="3200"/>
              <a:t>Można łatwo przełożyć lub odwołać wizytę</a:t>
            </a:r>
            <a:endParaRPr lang="en-US" sz="3200"/>
          </a:p>
          <a:p>
            <a:pPr>
              <a:buFont typeface="Arial" panose="020B0604020202020204" pitchFamily="34" charset="0"/>
              <a:buChar char="•"/>
            </a:pPr>
            <a:endParaRPr lang="pl-PL" sz="3200"/>
          </a:p>
          <a:p>
            <a:pPr>
              <a:buFont typeface="Arial" panose="020B0604020202020204" pitchFamily="34" charset="0"/>
              <a:buChar char="•"/>
            </a:pPr>
            <a:r>
              <a:rPr lang="pl-PL" sz="3200"/>
              <a:t> Dostępne są również </a:t>
            </a:r>
            <a:r>
              <a:rPr lang="pl-PL" sz="3200" b="1"/>
              <a:t>wizyty online (teleporady)</a:t>
            </a:r>
            <a:endParaRPr lang="pl-PL" sz="3200"/>
          </a:p>
        </p:txBody>
      </p:sp>
      <p:pic>
        <p:nvPicPr>
          <p:cNvPr id="2" name="Picture 1" descr="A blue flag with yellow stars&#10;&#10;Description automatically generated">
            <a:extLst>
              <a:ext uri="{FF2B5EF4-FFF2-40B4-BE49-F238E27FC236}">
                <a16:creationId xmlns:a16="http://schemas.microsoft.com/office/drawing/2014/main" id="{CB05EDEC-A72D-34E9-D2E1-280290EE0B91}"/>
              </a:ext>
            </a:extLst>
          </p:cNvPr>
          <p:cNvPicPr>
            <a:picLocks noChangeAspect="1"/>
          </p:cNvPicPr>
          <p:nvPr/>
        </p:nvPicPr>
        <p:blipFill>
          <a:blip r:embed="rId2"/>
          <a:stretch>
            <a:fillRect/>
          </a:stretch>
        </p:blipFill>
        <p:spPr>
          <a:xfrm>
            <a:off x="378379" y="148856"/>
            <a:ext cx="1764018" cy="1787280"/>
          </a:xfrm>
          <a:prstGeom prst="rect">
            <a:avLst/>
          </a:prstGeom>
        </p:spPr>
      </p:pic>
      <p:pic>
        <p:nvPicPr>
          <p:cNvPr id="3074" name="Picture 2" descr="A group of three pills sitting next to each other">
            <a:extLst>
              <a:ext uri="{FF2B5EF4-FFF2-40B4-BE49-F238E27FC236}">
                <a16:creationId xmlns:a16="http://schemas.microsoft.com/office/drawing/2014/main" id="{0FB16FFA-EA39-6CA5-7D7D-2602BECDF35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7083" b="19213"/>
          <a:stretch/>
        </p:blipFill>
        <p:spPr bwMode="auto">
          <a:xfrm>
            <a:off x="10248432" y="722009"/>
            <a:ext cx="4003589" cy="2866768"/>
          </a:xfrm>
          <a:custGeom>
            <a:avLst/>
            <a:gdLst>
              <a:gd name="connsiteX0" fmla="*/ 0 w 4003589"/>
              <a:gd name="connsiteY0" fmla="*/ 0 h 2866768"/>
              <a:gd name="connsiteX1" fmla="*/ 652013 w 4003589"/>
              <a:gd name="connsiteY1" fmla="*/ 0 h 2866768"/>
              <a:gd name="connsiteX2" fmla="*/ 1223954 w 4003589"/>
              <a:gd name="connsiteY2" fmla="*/ 0 h 2866768"/>
              <a:gd name="connsiteX3" fmla="*/ 1755860 w 4003589"/>
              <a:gd name="connsiteY3" fmla="*/ 0 h 2866768"/>
              <a:gd name="connsiteX4" fmla="*/ 2327801 w 4003589"/>
              <a:gd name="connsiteY4" fmla="*/ 0 h 2866768"/>
              <a:gd name="connsiteX5" fmla="*/ 2859706 w 4003589"/>
              <a:gd name="connsiteY5" fmla="*/ 0 h 2866768"/>
              <a:gd name="connsiteX6" fmla="*/ 3311540 w 4003589"/>
              <a:gd name="connsiteY6" fmla="*/ 0 h 2866768"/>
              <a:gd name="connsiteX7" fmla="*/ 4003589 w 4003589"/>
              <a:gd name="connsiteY7" fmla="*/ 0 h 2866768"/>
              <a:gd name="connsiteX8" fmla="*/ 4003589 w 4003589"/>
              <a:gd name="connsiteY8" fmla="*/ 516018 h 2866768"/>
              <a:gd name="connsiteX9" fmla="*/ 4003589 w 4003589"/>
              <a:gd name="connsiteY9" fmla="*/ 1060704 h 2866768"/>
              <a:gd name="connsiteX10" fmla="*/ 4003589 w 4003589"/>
              <a:gd name="connsiteY10" fmla="*/ 1576722 h 2866768"/>
              <a:gd name="connsiteX11" fmla="*/ 4003589 w 4003589"/>
              <a:gd name="connsiteY11" fmla="*/ 2092741 h 2866768"/>
              <a:gd name="connsiteX12" fmla="*/ 4003589 w 4003589"/>
              <a:gd name="connsiteY12" fmla="*/ 2866768 h 2866768"/>
              <a:gd name="connsiteX13" fmla="*/ 3471684 w 4003589"/>
              <a:gd name="connsiteY13" fmla="*/ 2866768 h 2866768"/>
              <a:gd name="connsiteX14" fmla="*/ 2979814 w 4003589"/>
              <a:gd name="connsiteY14" fmla="*/ 2866768 h 2866768"/>
              <a:gd name="connsiteX15" fmla="*/ 2407873 w 4003589"/>
              <a:gd name="connsiteY15" fmla="*/ 2866768 h 2866768"/>
              <a:gd name="connsiteX16" fmla="*/ 1875967 w 4003589"/>
              <a:gd name="connsiteY16" fmla="*/ 2866768 h 2866768"/>
              <a:gd name="connsiteX17" fmla="*/ 1424134 w 4003589"/>
              <a:gd name="connsiteY17" fmla="*/ 2866768 h 2866768"/>
              <a:gd name="connsiteX18" fmla="*/ 852193 w 4003589"/>
              <a:gd name="connsiteY18" fmla="*/ 2866768 h 2866768"/>
              <a:gd name="connsiteX19" fmla="*/ 0 w 4003589"/>
              <a:gd name="connsiteY19" fmla="*/ 2866768 h 2866768"/>
              <a:gd name="connsiteX20" fmla="*/ 0 w 4003589"/>
              <a:gd name="connsiteY20" fmla="*/ 2350750 h 2866768"/>
              <a:gd name="connsiteX21" fmla="*/ 0 w 4003589"/>
              <a:gd name="connsiteY21" fmla="*/ 1834732 h 2866768"/>
              <a:gd name="connsiteX22" fmla="*/ 0 w 4003589"/>
              <a:gd name="connsiteY22" fmla="*/ 1204043 h 2866768"/>
              <a:gd name="connsiteX23" fmla="*/ 0 w 4003589"/>
              <a:gd name="connsiteY23" fmla="*/ 659357 h 2866768"/>
              <a:gd name="connsiteX24" fmla="*/ 0 w 4003589"/>
              <a:gd name="connsiteY24" fmla="*/ 0 h 2866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003589" h="2866768" extrusionOk="0">
                <a:moveTo>
                  <a:pt x="0" y="0"/>
                </a:moveTo>
                <a:cubicBezTo>
                  <a:pt x="323401" y="-47650"/>
                  <a:pt x="510104" y="72943"/>
                  <a:pt x="652013" y="0"/>
                </a:cubicBezTo>
                <a:cubicBezTo>
                  <a:pt x="793922" y="-72943"/>
                  <a:pt x="1018821" y="6437"/>
                  <a:pt x="1223954" y="0"/>
                </a:cubicBezTo>
                <a:cubicBezTo>
                  <a:pt x="1429087" y="-6437"/>
                  <a:pt x="1636777" y="32292"/>
                  <a:pt x="1755860" y="0"/>
                </a:cubicBezTo>
                <a:cubicBezTo>
                  <a:pt x="1874943" y="-32292"/>
                  <a:pt x="2134820" y="5684"/>
                  <a:pt x="2327801" y="0"/>
                </a:cubicBezTo>
                <a:cubicBezTo>
                  <a:pt x="2520782" y="-5684"/>
                  <a:pt x="2665698" y="34779"/>
                  <a:pt x="2859706" y="0"/>
                </a:cubicBezTo>
                <a:cubicBezTo>
                  <a:pt x="3053715" y="-34779"/>
                  <a:pt x="3215241" y="48264"/>
                  <a:pt x="3311540" y="0"/>
                </a:cubicBezTo>
                <a:cubicBezTo>
                  <a:pt x="3407839" y="-48264"/>
                  <a:pt x="3854402" y="29528"/>
                  <a:pt x="4003589" y="0"/>
                </a:cubicBezTo>
                <a:cubicBezTo>
                  <a:pt x="4029418" y="181522"/>
                  <a:pt x="3960884" y="322990"/>
                  <a:pt x="4003589" y="516018"/>
                </a:cubicBezTo>
                <a:cubicBezTo>
                  <a:pt x="4046294" y="709046"/>
                  <a:pt x="3970110" y="878293"/>
                  <a:pt x="4003589" y="1060704"/>
                </a:cubicBezTo>
                <a:cubicBezTo>
                  <a:pt x="4037068" y="1243115"/>
                  <a:pt x="3997414" y="1386157"/>
                  <a:pt x="4003589" y="1576722"/>
                </a:cubicBezTo>
                <a:cubicBezTo>
                  <a:pt x="4009764" y="1767287"/>
                  <a:pt x="3967861" y="1859329"/>
                  <a:pt x="4003589" y="2092741"/>
                </a:cubicBezTo>
                <a:cubicBezTo>
                  <a:pt x="4039317" y="2326153"/>
                  <a:pt x="3958553" y="2680428"/>
                  <a:pt x="4003589" y="2866768"/>
                </a:cubicBezTo>
                <a:cubicBezTo>
                  <a:pt x="3871767" y="2916102"/>
                  <a:pt x="3685763" y="2844609"/>
                  <a:pt x="3471684" y="2866768"/>
                </a:cubicBezTo>
                <a:cubicBezTo>
                  <a:pt x="3257606" y="2888927"/>
                  <a:pt x="3088218" y="2825188"/>
                  <a:pt x="2979814" y="2866768"/>
                </a:cubicBezTo>
                <a:cubicBezTo>
                  <a:pt x="2871410" y="2908348"/>
                  <a:pt x="2563804" y="2826502"/>
                  <a:pt x="2407873" y="2866768"/>
                </a:cubicBezTo>
                <a:cubicBezTo>
                  <a:pt x="2251942" y="2907034"/>
                  <a:pt x="2014341" y="2804322"/>
                  <a:pt x="1875967" y="2866768"/>
                </a:cubicBezTo>
                <a:cubicBezTo>
                  <a:pt x="1737593" y="2929214"/>
                  <a:pt x="1560264" y="2852174"/>
                  <a:pt x="1424134" y="2866768"/>
                </a:cubicBezTo>
                <a:cubicBezTo>
                  <a:pt x="1288004" y="2881362"/>
                  <a:pt x="1030418" y="2813116"/>
                  <a:pt x="852193" y="2866768"/>
                </a:cubicBezTo>
                <a:cubicBezTo>
                  <a:pt x="673968" y="2920420"/>
                  <a:pt x="208068" y="2784518"/>
                  <a:pt x="0" y="2866768"/>
                </a:cubicBezTo>
                <a:cubicBezTo>
                  <a:pt x="-24534" y="2671953"/>
                  <a:pt x="35835" y="2513108"/>
                  <a:pt x="0" y="2350750"/>
                </a:cubicBezTo>
                <a:cubicBezTo>
                  <a:pt x="-35835" y="2188392"/>
                  <a:pt x="44430" y="2065462"/>
                  <a:pt x="0" y="1834732"/>
                </a:cubicBezTo>
                <a:cubicBezTo>
                  <a:pt x="-44430" y="1604002"/>
                  <a:pt x="32095" y="1480086"/>
                  <a:pt x="0" y="1204043"/>
                </a:cubicBezTo>
                <a:cubicBezTo>
                  <a:pt x="-32095" y="928000"/>
                  <a:pt x="3662" y="827420"/>
                  <a:pt x="0" y="659357"/>
                </a:cubicBezTo>
                <a:cubicBezTo>
                  <a:pt x="-3662" y="491294"/>
                  <a:pt x="75042" y="183417"/>
                  <a:pt x="0" y="0"/>
                </a:cubicBezTo>
                <a:close/>
              </a:path>
            </a:pathLst>
          </a:custGeom>
          <a:noFill/>
          <a:ln>
            <a:solidFill>
              <a:schemeClr val="tx1"/>
            </a:solidFill>
            <a:extLst>
              <a:ext uri="{C807C97D-BFC1-408E-A445-0C87EB9F89A2}">
                <ask:lineSketchStyleProps xmlns:ask="http://schemas.microsoft.com/office/drawing/2018/sketchyshapes" sd="3507143784">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4" name="Picture 17">
            <a:extLst>
              <a:ext uri="{FF2B5EF4-FFF2-40B4-BE49-F238E27FC236}">
                <a16:creationId xmlns:a16="http://schemas.microsoft.com/office/drawing/2014/main" id="{9D6FB5F9-63D3-3CE4-7B70-CE6374059E43}"/>
              </a:ext>
            </a:extLst>
          </p:cNvPr>
          <p:cNvPicPr>
            <a:picLocks noChangeAspect="1"/>
          </p:cNvPicPr>
          <p:nvPr/>
        </p:nvPicPr>
        <p:blipFill>
          <a:blip r:embed="rId4"/>
          <a:stretch>
            <a:fillRect/>
          </a:stretch>
        </p:blipFill>
        <p:spPr>
          <a:xfrm>
            <a:off x="12865901" y="7142707"/>
            <a:ext cx="1269162" cy="729768"/>
          </a:xfrm>
          <a:prstGeom prst="rect">
            <a:avLst/>
          </a:prstGeom>
        </p:spPr>
      </p:pic>
    </p:spTree>
    <p:extLst>
      <p:ext uri="{BB962C8B-B14F-4D97-AF65-F5344CB8AC3E}">
        <p14:creationId xmlns:p14="http://schemas.microsoft.com/office/powerpoint/2010/main" val="35181280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05F4849-370B-256F-D97F-131D3864C715}"/>
              </a:ext>
            </a:extLst>
          </p:cNvPr>
          <p:cNvSpPr txBox="1"/>
          <p:nvPr/>
        </p:nvSpPr>
        <p:spPr>
          <a:xfrm>
            <a:off x="716691" y="1883420"/>
            <a:ext cx="13184660" cy="4524315"/>
          </a:xfrm>
          <a:prstGeom prst="rect">
            <a:avLst/>
          </a:prstGeom>
          <a:noFill/>
        </p:spPr>
        <p:txBody>
          <a:bodyPr wrap="square">
            <a:spAutoFit/>
          </a:bodyPr>
          <a:lstStyle/>
          <a:p>
            <a:pPr>
              <a:buNone/>
            </a:pPr>
            <a:r>
              <a:rPr lang="en-US" sz="3200">
                <a:solidFill>
                  <a:schemeClr val="accent6">
                    <a:lumMod val="75000"/>
                  </a:schemeClr>
                </a:solidFill>
              </a:rPr>
              <a:t>…</a:t>
            </a:r>
            <a:r>
              <a:rPr lang="pl-PL" sz="3200">
                <a:solidFill>
                  <a:schemeClr val="accent6">
                    <a:lumMod val="75000"/>
                  </a:schemeClr>
                </a:solidFill>
              </a:rPr>
              <a:t>Większość dostępnych lekarzy i specjalistów przyjmuje:</a:t>
            </a:r>
            <a:endParaRPr lang="en-US" sz="3200">
              <a:solidFill>
                <a:schemeClr val="accent6">
                  <a:lumMod val="75000"/>
                </a:schemeClr>
              </a:solidFill>
            </a:endParaRPr>
          </a:p>
          <a:p>
            <a:pPr>
              <a:buNone/>
            </a:pPr>
            <a:endParaRPr lang="pl-PL" sz="3200"/>
          </a:p>
          <a:p>
            <a:pPr>
              <a:buFont typeface="Arial" panose="020B0604020202020204" pitchFamily="34" charset="0"/>
              <a:buChar char="•"/>
            </a:pPr>
            <a:r>
              <a:rPr lang="en-US" sz="2800" b="1"/>
              <a:t> </a:t>
            </a:r>
            <a:r>
              <a:rPr lang="pl-PL" sz="2800" b="1"/>
              <a:t>Prywatnie</a:t>
            </a:r>
            <a:r>
              <a:rPr lang="pl-PL" sz="2800"/>
              <a:t>,</a:t>
            </a:r>
            <a:endParaRPr lang="en-US" sz="2800"/>
          </a:p>
          <a:p>
            <a:pPr>
              <a:buFont typeface="Arial" panose="020B0604020202020204" pitchFamily="34" charset="0"/>
              <a:buChar char="•"/>
            </a:pPr>
            <a:endParaRPr lang="pl-PL" sz="2800"/>
          </a:p>
          <a:p>
            <a:pPr>
              <a:buFont typeface="Arial" panose="020B0604020202020204" pitchFamily="34" charset="0"/>
              <a:buChar char="•"/>
            </a:pPr>
            <a:r>
              <a:rPr lang="en-US" sz="2800"/>
              <a:t> </a:t>
            </a:r>
            <a:r>
              <a:rPr lang="pl-PL" sz="2800"/>
              <a:t>W ramach </a:t>
            </a:r>
            <a:r>
              <a:rPr lang="pl-PL" sz="2800" b="1"/>
              <a:t>ubezpieczeń prywatnych</a:t>
            </a:r>
            <a:r>
              <a:rPr lang="pl-PL" sz="2800"/>
              <a:t> </a:t>
            </a:r>
            <a:endParaRPr lang="en-US" sz="2800"/>
          </a:p>
          <a:p>
            <a:r>
              <a:rPr lang="en-US" sz="2800"/>
              <a:t> </a:t>
            </a:r>
            <a:r>
              <a:rPr lang="pl-PL" sz="2800"/>
              <a:t>(np. enel-med, POLMED, PZU Zdrowie, TU Zdrowie),</a:t>
            </a:r>
            <a:endParaRPr lang="en-US" sz="2800"/>
          </a:p>
          <a:p>
            <a:endParaRPr lang="pl-PL" sz="2800"/>
          </a:p>
          <a:p>
            <a:pPr>
              <a:buFont typeface="Arial" panose="020B0604020202020204" pitchFamily="34" charset="0"/>
              <a:buChar char="•"/>
            </a:pPr>
            <a:r>
              <a:rPr lang="en-US" sz="2800"/>
              <a:t> </a:t>
            </a:r>
            <a:r>
              <a:rPr lang="pl-PL" sz="2800"/>
              <a:t>Nie ma widocznej opcji wskazania </a:t>
            </a:r>
            <a:r>
              <a:rPr lang="pl-PL" sz="2800" b="1"/>
              <a:t>NFZ</a:t>
            </a:r>
            <a:r>
              <a:rPr lang="pl-PL" sz="2800"/>
              <a:t> </a:t>
            </a:r>
          </a:p>
          <a:p>
            <a:r>
              <a:rPr lang="pl-PL" sz="2800"/>
              <a:t>  (Narodowego Funduszu Zdrowia) – </a:t>
            </a:r>
            <a:endParaRPr lang="en-US" sz="2800"/>
          </a:p>
          <a:p>
            <a:r>
              <a:rPr lang="en-US" sz="2800"/>
              <a:t>  </a:t>
            </a:r>
            <a:r>
              <a:rPr lang="pl-PL" sz="2800"/>
              <a:t>czyli wizyt </a:t>
            </a:r>
            <a:r>
              <a:rPr lang="pl-PL" sz="2800" b="1"/>
              <a:t>bezpłatnych w ramach publicznej służby zdrowia</a:t>
            </a:r>
            <a:r>
              <a:rPr lang="pl-PL" sz="2800"/>
              <a:t>.</a:t>
            </a:r>
          </a:p>
        </p:txBody>
      </p:sp>
      <p:sp>
        <p:nvSpPr>
          <p:cNvPr id="5" name="TextBox 4">
            <a:extLst>
              <a:ext uri="{FF2B5EF4-FFF2-40B4-BE49-F238E27FC236}">
                <a16:creationId xmlns:a16="http://schemas.microsoft.com/office/drawing/2014/main" id="{28218294-4A45-F416-20E2-F1F3F6835B11}"/>
              </a:ext>
            </a:extLst>
          </p:cNvPr>
          <p:cNvSpPr txBox="1"/>
          <p:nvPr/>
        </p:nvSpPr>
        <p:spPr>
          <a:xfrm>
            <a:off x="716691" y="655594"/>
            <a:ext cx="7315200" cy="1446550"/>
          </a:xfrm>
          <a:prstGeom prst="rect">
            <a:avLst/>
          </a:prstGeom>
          <a:noFill/>
        </p:spPr>
        <p:txBody>
          <a:bodyPr wrap="square">
            <a:spAutoFit/>
          </a:bodyPr>
          <a:lstStyle/>
          <a:p>
            <a:r>
              <a:rPr lang="en-US" sz="4400"/>
              <a:t>ℹ️ </a:t>
            </a:r>
            <a:r>
              <a:rPr lang="pl-PL" sz="4400" b="1">
                <a:solidFill>
                  <a:srgbClr val="C00000"/>
                </a:solidFill>
              </a:rPr>
              <a:t>Czy warto?</a:t>
            </a:r>
            <a:endParaRPr lang="en-US" sz="4400" b="1">
              <a:solidFill>
                <a:srgbClr val="C00000"/>
              </a:solidFill>
            </a:endParaRPr>
          </a:p>
          <a:p>
            <a:endParaRPr lang="uk-UA" sz="4400" b="1">
              <a:solidFill>
                <a:srgbClr val="FF0000"/>
              </a:solidFill>
            </a:endParaRPr>
          </a:p>
        </p:txBody>
      </p:sp>
      <p:pic>
        <p:nvPicPr>
          <p:cNvPr id="2" name="Picture 1" descr="A blue flag with yellow stars&#10;&#10;Description automatically generated">
            <a:extLst>
              <a:ext uri="{FF2B5EF4-FFF2-40B4-BE49-F238E27FC236}">
                <a16:creationId xmlns:a16="http://schemas.microsoft.com/office/drawing/2014/main" id="{96F364C9-D83E-8FE0-6412-14B3D4213CB4}"/>
              </a:ext>
            </a:extLst>
          </p:cNvPr>
          <p:cNvPicPr>
            <a:picLocks noChangeAspect="1"/>
          </p:cNvPicPr>
          <p:nvPr/>
        </p:nvPicPr>
        <p:blipFill>
          <a:blip r:embed="rId2"/>
          <a:stretch>
            <a:fillRect/>
          </a:stretch>
        </p:blipFill>
        <p:spPr>
          <a:xfrm>
            <a:off x="12695070" y="96140"/>
            <a:ext cx="1764018" cy="1787280"/>
          </a:xfrm>
          <a:prstGeom prst="rect">
            <a:avLst/>
          </a:prstGeom>
        </p:spPr>
      </p:pic>
      <p:pic>
        <p:nvPicPr>
          <p:cNvPr id="4098" name="Picture 2">
            <a:extLst>
              <a:ext uri="{FF2B5EF4-FFF2-40B4-BE49-F238E27FC236}">
                <a16:creationId xmlns:a16="http://schemas.microsoft.com/office/drawing/2014/main" id="{BC944C2F-4CCC-EC83-EB85-EDED3CB680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38119" y="3031159"/>
            <a:ext cx="3113902" cy="2075935"/>
          </a:xfrm>
          <a:custGeom>
            <a:avLst/>
            <a:gdLst>
              <a:gd name="connsiteX0" fmla="*/ 0 w 3113902"/>
              <a:gd name="connsiteY0" fmla="*/ 0 h 2075935"/>
              <a:gd name="connsiteX1" fmla="*/ 550123 w 3113902"/>
              <a:gd name="connsiteY1" fmla="*/ 0 h 2075935"/>
              <a:gd name="connsiteX2" fmla="*/ 975689 w 3113902"/>
              <a:gd name="connsiteY2" fmla="*/ 0 h 2075935"/>
              <a:gd name="connsiteX3" fmla="*/ 1463534 w 3113902"/>
              <a:gd name="connsiteY3" fmla="*/ 0 h 2075935"/>
              <a:gd name="connsiteX4" fmla="*/ 1920240 w 3113902"/>
              <a:gd name="connsiteY4" fmla="*/ 0 h 2075935"/>
              <a:gd name="connsiteX5" fmla="*/ 2345806 w 3113902"/>
              <a:gd name="connsiteY5" fmla="*/ 0 h 2075935"/>
              <a:gd name="connsiteX6" fmla="*/ 3113902 w 3113902"/>
              <a:gd name="connsiteY6" fmla="*/ 0 h 2075935"/>
              <a:gd name="connsiteX7" fmla="*/ 3113902 w 3113902"/>
              <a:gd name="connsiteY7" fmla="*/ 498224 h 2075935"/>
              <a:gd name="connsiteX8" fmla="*/ 3113902 w 3113902"/>
              <a:gd name="connsiteY8" fmla="*/ 1017208 h 2075935"/>
              <a:gd name="connsiteX9" fmla="*/ 3113902 w 3113902"/>
              <a:gd name="connsiteY9" fmla="*/ 1494673 h 2075935"/>
              <a:gd name="connsiteX10" fmla="*/ 3113902 w 3113902"/>
              <a:gd name="connsiteY10" fmla="*/ 2075935 h 2075935"/>
              <a:gd name="connsiteX11" fmla="*/ 2657196 w 3113902"/>
              <a:gd name="connsiteY11" fmla="*/ 2075935 h 2075935"/>
              <a:gd name="connsiteX12" fmla="*/ 2169352 w 3113902"/>
              <a:gd name="connsiteY12" fmla="*/ 2075935 h 2075935"/>
              <a:gd name="connsiteX13" fmla="*/ 1650368 w 3113902"/>
              <a:gd name="connsiteY13" fmla="*/ 2075935 h 2075935"/>
              <a:gd name="connsiteX14" fmla="*/ 1131384 w 3113902"/>
              <a:gd name="connsiteY14" fmla="*/ 2075935 h 2075935"/>
              <a:gd name="connsiteX15" fmla="*/ 550123 w 3113902"/>
              <a:gd name="connsiteY15" fmla="*/ 2075935 h 2075935"/>
              <a:gd name="connsiteX16" fmla="*/ 0 w 3113902"/>
              <a:gd name="connsiteY16" fmla="*/ 2075935 h 2075935"/>
              <a:gd name="connsiteX17" fmla="*/ 0 w 3113902"/>
              <a:gd name="connsiteY17" fmla="*/ 1536192 h 2075935"/>
              <a:gd name="connsiteX18" fmla="*/ 0 w 3113902"/>
              <a:gd name="connsiteY18" fmla="*/ 1079486 h 2075935"/>
              <a:gd name="connsiteX19" fmla="*/ 0 w 3113902"/>
              <a:gd name="connsiteY19" fmla="*/ 518984 h 2075935"/>
              <a:gd name="connsiteX20" fmla="*/ 0 w 3113902"/>
              <a:gd name="connsiteY20" fmla="*/ 0 h 20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113902" h="2075935" extrusionOk="0">
                <a:moveTo>
                  <a:pt x="0" y="0"/>
                </a:moveTo>
                <a:cubicBezTo>
                  <a:pt x="232043" y="-22044"/>
                  <a:pt x="374334" y="50533"/>
                  <a:pt x="550123" y="0"/>
                </a:cubicBezTo>
                <a:cubicBezTo>
                  <a:pt x="725912" y="-50533"/>
                  <a:pt x="879452" y="39602"/>
                  <a:pt x="975689" y="0"/>
                </a:cubicBezTo>
                <a:cubicBezTo>
                  <a:pt x="1071926" y="-39602"/>
                  <a:pt x="1291441" y="36866"/>
                  <a:pt x="1463534" y="0"/>
                </a:cubicBezTo>
                <a:cubicBezTo>
                  <a:pt x="1635627" y="-36866"/>
                  <a:pt x="1824314" y="50458"/>
                  <a:pt x="1920240" y="0"/>
                </a:cubicBezTo>
                <a:cubicBezTo>
                  <a:pt x="2016166" y="-50458"/>
                  <a:pt x="2207176" y="49505"/>
                  <a:pt x="2345806" y="0"/>
                </a:cubicBezTo>
                <a:cubicBezTo>
                  <a:pt x="2484436" y="-49505"/>
                  <a:pt x="2852288" y="52733"/>
                  <a:pt x="3113902" y="0"/>
                </a:cubicBezTo>
                <a:cubicBezTo>
                  <a:pt x="3166869" y="204115"/>
                  <a:pt x="3061046" y="385787"/>
                  <a:pt x="3113902" y="498224"/>
                </a:cubicBezTo>
                <a:cubicBezTo>
                  <a:pt x="3166758" y="610661"/>
                  <a:pt x="3104417" y="815607"/>
                  <a:pt x="3113902" y="1017208"/>
                </a:cubicBezTo>
                <a:cubicBezTo>
                  <a:pt x="3123387" y="1218809"/>
                  <a:pt x="3109998" y="1383076"/>
                  <a:pt x="3113902" y="1494673"/>
                </a:cubicBezTo>
                <a:cubicBezTo>
                  <a:pt x="3117806" y="1606271"/>
                  <a:pt x="3049188" y="1796265"/>
                  <a:pt x="3113902" y="2075935"/>
                </a:cubicBezTo>
                <a:cubicBezTo>
                  <a:pt x="2916188" y="2111486"/>
                  <a:pt x="2859419" y="2065336"/>
                  <a:pt x="2657196" y="2075935"/>
                </a:cubicBezTo>
                <a:cubicBezTo>
                  <a:pt x="2454973" y="2086534"/>
                  <a:pt x="2363542" y="2058011"/>
                  <a:pt x="2169352" y="2075935"/>
                </a:cubicBezTo>
                <a:cubicBezTo>
                  <a:pt x="1975162" y="2093859"/>
                  <a:pt x="1760353" y="2062711"/>
                  <a:pt x="1650368" y="2075935"/>
                </a:cubicBezTo>
                <a:cubicBezTo>
                  <a:pt x="1540383" y="2089159"/>
                  <a:pt x="1343444" y="2036726"/>
                  <a:pt x="1131384" y="2075935"/>
                </a:cubicBezTo>
                <a:cubicBezTo>
                  <a:pt x="919324" y="2115144"/>
                  <a:pt x="819713" y="2022079"/>
                  <a:pt x="550123" y="2075935"/>
                </a:cubicBezTo>
                <a:cubicBezTo>
                  <a:pt x="280533" y="2129791"/>
                  <a:pt x="232219" y="2059157"/>
                  <a:pt x="0" y="2075935"/>
                </a:cubicBezTo>
                <a:cubicBezTo>
                  <a:pt x="-10476" y="1852698"/>
                  <a:pt x="26097" y="1794925"/>
                  <a:pt x="0" y="1536192"/>
                </a:cubicBezTo>
                <a:cubicBezTo>
                  <a:pt x="-26097" y="1277459"/>
                  <a:pt x="6678" y="1220260"/>
                  <a:pt x="0" y="1079486"/>
                </a:cubicBezTo>
                <a:cubicBezTo>
                  <a:pt x="-6678" y="938712"/>
                  <a:pt x="66684" y="704916"/>
                  <a:pt x="0" y="518984"/>
                </a:cubicBezTo>
                <a:cubicBezTo>
                  <a:pt x="-66684" y="333052"/>
                  <a:pt x="46027" y="132109"/>
                  <a:pt x="0" y="0"/>
                </a:cubicBezTo>
                <a:close/>
              </a:path>
            </a:pathLst>
          </a:custGeom>
          <a:noFill/>
          <a:ln>
            <a:solidFill>
              <a:schemeClr val="tx1"/>
            </a:solidFill>
            <a:extLst>
              <a:ext uri="{C807C97D-BFC1-408E-A445-0C87EB9F89A2}">
                <ask:lineSketchStyleProps xmlns:ask="http://schemas.microsoft.com/office/drawing/2018/sketchyshapes" sd="3677181340">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4" name="Picture 17">
            <a:extLst>
              <a:ext uri="{FF2B5EF4-FFF2-40B4-BE49-F238E27FC236}">
                <a16:creationId xmlns:a16="http://schemas.microsoft.com/office/drawing/2014/main" id="{023EB477-E064-B99E-54DC-DA774D0EBB5A}"/>
              </a:ext>
            </a:extLst>
          </p:cNvPr>
          <p:cNvPicPr>
            <a:picLocks noChangeAspect="1"/>
          </p:cNvPicPr>
          <p:nvPr/>
        </p:nvPicPr>
        <p:blipFill>
          <a:blip r:embed="rId4"/>
          <a:stretch>
            <a:fillRect/>
          </a:stretch>
        </p:blipFill>
        <p:spPr>
          <a:xfrm>
            <a:off x="12982859" y="7270677"/>
            <a:ext cx="1269162" cy="729768"/>
          </a:xfrm>
          <a:prstGeom prst="rect">
            <a:avLst/>
          </a:prstGeom>
        </p:spPr>
      </p:pic>
    </p:spTree>
    <p:extLst>
      <p:ext uri="{BB962C8B-B14F-4D97-AF65-F5344CB8AC3E}">
        <p14:creationId xmlns:p14="http://schemas.microsoft.com/office/powerpoint/2010/main" val="7921529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CE95F6E-3A60-7AD6-F3AB-2A586B3087D5}"/>
              </a:ext>
            </a:extLst>
          </p:cNvPr>
          <p:cNvSpPr txBox="1"/>
          <p:nvPr/>
        </p:nvSpPr>
        <p:spPr>
          <a:xfrm>
            <a:off x="1180070" y="1015995"/>
            <a:ext cx="12270260" cy="1908215"/>
          </a:xfrm>
          <a:prstGeom prst="rect">
            <a:avLst/>
          </a:prstGeom>
          <a:noFill/>
        </p:spPr>
        <p:txBody>
          <a:bodyPr wrap="square">
            <a:spAutoFit/>
          </a:bodyPr>
          <a:lstStyle/>
          <a:p>
            <a:pPr algn="l">
              <a:buNone/>
            </a:pPr>
            <a:r>
              <a:rPr lang="pl-PL" sz="4400" b="1" i="0">
                <a:solidFill>
                  <a:srgbClr val="C00000"/>
                </a:solidFill>
                <a:effectLst/>
                <a:latin typeface="Linux Libertine"/>
              </a:rPr>
              <a:t>Kontrowersje</a:t>
            </a:r>
          </a:p>
          <a:p>
            <a:pPr algn="l"/>
            <a:endParaRPr lang="en-US" b="0" i="0">
              <a:solidFill>
                <a:srgbClr val="202122"/>
              </a:solidFill>
              <a:effectLst/>
              <a:latin typeface="Arial" panose="020B0604020202020204" pitchFamily="34" charset="0"/>
            </a:endParaRPr>
          </a:p>
          <a:p>
            <a:pPr algn="l"/>
            <a:r>
              <a:rPr lang="pl-PL" sz="2800" b="0" i="0">
                <a:solidFill>
                  <a:srgbClr val="202122"/>
                </a:solidFill>
                <a:effectLst/>
                <a:latin typeface="Arial" panose="020B0604020202020204" pitchFamily="34" charset="0"/>
              </a:rPr>
              <a:t>Serwis jest oskarżany o cenzurę komentarzy i manipulowanie ocenami</a:t>
            </a:r>
            <a:r>
              <a:rPr lang="en-US" sz="2800" b="0" i="0" baseline="30000">
                <a:solidFill>
                  <a:srgbClr val="202122"/>
                </a:solidFill>
                <a:effectLst/>
                <a:latin typeface="Arial" panose="020B0604020202020204" pitchFamily="34" charset="0"/>
              </a:rPr>
              <a:t> </a:t>
            </a:r>
            <a:r>
              <a:rPr lang="pl-PL" sz="2800" b="0" i="0">
                <a:solidFill>
                  <a:srgbClr val="202122"/>
                </a:solidFill>
                <a:effectLst/>
                <a:latin typeface="Arial" panose="020B0604020202020204" pitchFamily="34" charset="0"/>
              </a:rPr>
              <a:t>oraz udostępnianie lekarzom prywatnych danych osób komentujących</a:t>
            </a:r>
          </a:p>
        </p:txBody>
      </p:sp>
      <p:pic>
        <p:nvPicPr>
          <p:cNvPr id="5" name="Picture 4" descr="A computer screen shot of a keyboard&#10;&#10;AI-generated content may be incorrect.">
            <a:hlinkClick r:id="rId2"/>
            <a:extLst>
              <a:ext uri="{FF2B5EF4-FFF2-40B4-BE49-F238E27FC236}">
                <a16:creationId xmlns:a16="http://schemas.microsoft.com/office/drawing/2014/main" id="{1C59722B-2DD3-1BE7-B5E1-CB686B6AAEA4}"/>
              </a:ext>
            </a:extLst>
          </p:cNvPr>
          <p:cNvPicPr>
            <a:picLocks noChangeAspect="1"/>
          </p:cNvPicPr>
          <p:nvPr/>
        </p:nvPicPr>
        <p:blipFill>
          <a:blip r:embed="rId3"/>
          <a:stretch>
            <a:fillRect/>
          </a:stretch>
        </p:blipFill>
        <p:spPr>
          <a:xfrm>
            <a:off x="3817334" y="3771848"/>
            <a:ext cx="6451132" cy="3441757"/>
          </a:xfrm>
          <a:custGeom>
            <a:avLst/>
            <a:gdLst>
              <a:gd name="connsiteX0" fmla="*/ 0 w 6451132"/>
              <a:gd name="connsiteY0" fmla="*/ 0 h 3441757"/>
              <a:gd name="connsiteX1" fmla="*/ 586467 w 6451132"/>
              <a:gd name="connsiteY1" fmla="*/ 0 h 3441757"/>
              <a:gd name="connsiteX2" fmla="*/ 1301956 w 6451132"/>
              <a:gd name="connsiteY2" fmla="*/ 0 h 3441757"/>
              <a:gd name="connsiteX3" fmla="*/ 2017445 w 6451132"/>
              <a:gd name="connsiteY3" fmla="*/ 0 h 3441757"/>
              <a:gd name="connsiteX4" fmla="*/ 2474889 w 6451132"/>
              <a:gd name="connsiteY4" fmla="*/ 0 h 3441757"/>
              <a:gd name="connsiteX5" fmla="*/ 3190378 w 6451132"/>
              <a:gd name="connsiteY5" fmla="*/ 0 h 3441757"/>
              <a:gd name="connsiteX6" fmla="*/ 3712333 w 6451132"/>
              <a:gd name="connsiteY6" fmla="*/ 0 h 3441757"/>
              <a:gd name="connsiteX7" fmla="*/ 4427822 w 6451132"/>
              <a:gd name="connsiteY7" fmla="*/ 0 h 3441757"/>
              <a:gd name="connsiteX8" fmla="*/ 4885266 w 6451132"/>
              <a:gd name="connsiteY8" fmla="*/ 0 h 3441757"/>
              <a:gd name="connsiteX9" fmla="*/ 5407222 w 6451132"/>
              <a:gd name="connsiteY9" fmla="*/ 0 h 3441757"/>
              <a:gd name="connsiteX10" fmla="*/ 5929177 w 6451132"/>
              <a:gd name="connsiteY10" fmla="*/ 0 h 3441757"/>
              <a:gd name="connsiteX11" fmla="*/ 6451132 w 6451132"/>
              <a:gd name="connsiteY11" fmla="*/ 0 h 3441757"/>
              <a:gd name="connsiteX12" fmla="*/ 6451132 w 6451132"/>
              <a:gd name="connsiteY12" fmla="*/ 608044 h 3441757"/>
              <a:gd name="connsiteX13" fmla="*/ 6451132 w 6451132"/>
              <a:gd name="connsiteY13" fmla="*/ 1250505 h 3441757"/>
              <a:gd name="connsiteX14" fmla="*/ 6451132 w 6451132"/>
              <a:gd name="connsiteY14" fmla="*/ 1858549 h 3441757"/>
              <a:gd name="connsiteX15" fmla="*/ 6451132 w 6451132"/>
              <a:gd name="connsiteY15" fmla="*/ 2397757 h 3441757"/>
              <a:gd name="connsiteX16" fmla="*/ 6451132 w 6451132"/>
              <a:gd name="connsiteY16" fmla="*/ 3441757 h 3441757"/>
              <a:gd name="connsiteX17" fmla="*/ 5800154 w 6451132"/>
              <a:gd name="connsiteY17" fmla="*/ 3441757 h 3441757"/>
              <a:gd name="connsiteX18" fmla="*/ 5278199 w 6451132"/>
              <a:gd name="connsiteY18" fmla="*/ 3441757 h 3441757"/>
              <a:gd name="connsiteX19" fmla="*/ 4627221 w 6451132"/>
              <a:gd name="connsiteY19" fmla="*/ 3441757 h 3441757"/>
              <a:gd name="connsiteX20" fmla="*/ 4234288 w 6451132"/>
              <a:gd name="connsiteY20" fmla="*/ 3441757 h 3441757"/>
              <a:gd name="connsiteX21" fmla="*/ 3583311 w 6451132"/>
              <a:gd name="connsiteY21" fmla="*/ 3441757 h 3441757"/>
              <a:gd name="connsiteX22" fmla="*/ 3125867 w 6451132"/>
              <a:gd name="connsiteY22" fmla="*/ 3441757 h 3441757"/>
              <a:gd name="connsiteX23" fmla="*/ 2539400 w 6451132"/>
              <a:gd name="connsiteY23" fmla="*/ 3441757 h 3441757"/>
              <a:gd name="connsiteX24" fmla="*/ 1952934 w 6451132"/>
              <a:gd name="connsiteY24" fmla="*/ 3441757 h 3441757"/>
              <a:gd name="connsiteX25" fmla="*/ 1495490 w 6451132"/>
              <a:gd name="connsiteY25" fmla="*/ 3441757 h 3441757"/>
              <a:gd name="connsiteX26" fmla="*/ 1038046 w 6451132"/>
              <a:gd name="connsiteY26" fmla="*/ 3441757 h 3441757"/>
              <a:gd name="connsiteX27" fmla="*/ 516091 w 6451132"/>
              <a:gd name="connsiteY27" fmla="*/ 3441757 h 3441757"/>
              <a:gd name="connsiteX28" fmla="*/ 0 w 6451132"/>
              <a:gd name="connsiteY28" fmla="*/ 3441757 h 3441757"/>
              <a:gd name="connsiteX29" fmla="*/ 0 w 6451132"/>
              <a:gd name="connsiteY29" fmla="*/ 2868131 h 3441757"/>
              <a:gd name="connsiteX30" fmla="*/ 0 w 6451132"/>
              <a:gd name="connsiteY30" fmla="*/ 2260087 h 3441757"/>
              <a:gd name="connsiteX31" fmla="*/ 0 w 6451132"/>
              <a:gd name="connsiteY31" fmla="*/ 1720879 h 3441757"/>
              <a:gd name="connsiteX32" fmla="*/ 0 w 6451132"/>
              <a:gd name="connsiteY32" fmla="*/ 1147252 h 3441757"/>
              <a:gd name="connsiteX33" fmla="*/ 0 w 6451132"/>
              <a:gd name="connsiteY33" fmla="*/ 642461 h 3441757"/>
              <a:gd name="connsiteX34" fmla="*/ 0 w 6451132"/>
              <a:gd name="connsiteY34" fmla="*/ 0 h 3441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451132" h="3441757" fill="none" extrusionOk="0">
                <a:moveTo>
                  <a:pt x="0" y="0"/>
                </a:moveTo>
                <a:cubicBezTo>
                  <a:pt x="127816" y="-25818"/>
                  <a:pt x="395213" y="11995"/>
                  <a:pt x="586467" y="0"/>
                </a:cubicBezTo>
                <a:cubicBezTo>
                  <a:pt x="777721" y="-11995"/>
                  <a:pt x="1114767" y="3650"/>
                  <a:pt x="1301956" y="0"/>
                </a:cubicBezTo>
                <a:cubicBezTo>
                  <a:pt x="1489145" y="-3650"/>
                  <a:pt x="1864985" y="36631"/>
                  <a:pt x="2017445" y="0"/>
                </a:cubicBezTo>
                <a:cubicBezTo>
                  <a:pt x="2169905" y="-36631"/>
                  <a:pt x="2262981" y="5595"/>
                  <a:pt x="2474889" y="0"/>
                </a:cubicBezTo>
                <a:cubicBezTo>
                  <a:pt x="2686797" y="-5595"/>
                  <a:pt x="2847458" y="22182"/>
                  <a:pt x="3190378" y="0"/>
                </a:cubicBezTo>
                <a:cubicBezTo>
                  <a:pt x="3533298" y="-22182"/>
                  <a:pt x="3579224" y="51788"/>
                  <a:pt x="3712333" y="0"/>
                </a:cubicBezTo>
                <a:cubicBezTo>
                  <a:pt x="3845443" y="-51788"/>
                  <a:pt x="4242746" y="54934"/>
                  <a:pt x="4427822" y="0"/>
                </a:cubicBezTo>
                <a:cubicBezTo>
                  <a:pt x="4612898" y="-54934"/>
                  <a:pt x="4749136" y="12006"/>
                  <a:pt x="4885266" y="0"/>
                </a:cubicBezTo>
                <a:cubicBezTo>
                  <a:pt x="5021396" y="-12006"/>
                  <a:pt x="5185020" y="41997"/>
                  <a:pt x="5407222" y="0"/>
                </a:cubicBezTo>
                <a:cubicBezTo>
                  <a:pt x="5629424" y="-41997"/>
                  <a:pt x="5748763" y="26437"/>
                  <a:pt x="5929177" y="0"/>
                </a:cubicBezTo>
                <a:cubicBezTo>
                  <a:pt x="6109592" y="-26437"/>
                  <a:pt x="6288634" y="38182"/>
                  <a:pt x="6451132" y="0"/>
                </a:cubicBezTo>
                <a:cubicBezTo>
                  <a:pt x="6460574" y="164592"/>
                  <a:pt x="6451122" y="354142"/>
                  <a:pt x="6451132" y="608044"/>
                </a:cubicBezTo>
                <a:cubicBezTo>
                  <a:pt x="6451142" y="861946"/>
                  <a:pt x="6429083" y="992348"/>
                  <a:pt x="6451132" y="1250505"/>
                </a:cubicBezTo>
                <a:cubicBezTo>
                  <a:pt x="6473181" y="1508662"/>
                  <a:pt x="6448381" y="1560902"/>
                  <a:pt x="6451132" y="1858549"/>
                </a:cubicBezTo>
                <a:cubicBezTo>
                  <a:pt x="6453883" y="2156196"/>
                  <a:pt x="6432037" y="2188330"/>
                  <a:pt x="6451132" y="2397757"/>
                </a:cubicBezTo>
                <a:cubicBezTo>
                  <a:pt x="6470227" y="2607184"/>
                  <a:pt x="6416986" y="3095682"/>
                  <a:pt x="6451132" y="3441757"/>
                </a:cubicBezTo>
                <a:cubicBezTo>
                  <a:pt x="6203231" y="3483955"/>
                  <a:pt x="5962444" y="3387258"/>
                  <a:pt x="5800154" y="3441757"/>
                </a:cubicBezTo>
                <a:cubicBezTo>
                  <a:pt x="5637864" y="3496256"/>
                  <a:pt x="5467650" y="3391936"/>
                  <a:pt x="5278199" y="3441757"/>
                </a:cubicBezTo>
                <a:cubicBezTo>
                  <a:pt x="5088748" y="3491578"/>
                  <a:pt x="4758860" y="3366055"/>
                  <a:pt x="4627221" y="3441757"/>
                </a:cubicBezTo>
                <a:cubicBezTo>
                  <a:pt x="4495582" y="3517459"/>
                  <a:pt x="4422590" y="3408419"/>
                  <a:pt x="4234288" y="3441757"/>
                </a:cubicBezTo>
                <a:cubicBezTo>
                  <a:pt x="4045986" y="3475095"/>
                  <a:pt x="3821019" y="3368681"/>
                  <a:pt x="3583311" y="3441757"/>
                </a:cubicBezTo>
                <a:cubicBezTo>
                  <a:pt x="3345603" y="3514833"/>
                  <a:pt x="3345819" y="3432379"/>
                  <a:pt x="3125867" y="3441757"/>
                </a:cubicBezTo>
                <a:cubicBezTo>
                  <a:pt x="2905915" y="3451135"/>
                  <a:pt x="2679397" y="3415617"/>
                  <a:pt x="2539400" y="3441757"/>
                </a:cubicBezTo>
                <a:cubicBezTo>
                  <a:pt x="2399403" y="3467897"/>
                  <a:pt x="2071540" y="3438441"/>
                  <a:pt x="1952934" y="3441757"/>
                </a:cubicBezTo>
                <a:cubicBezTo>
                  <a:pt x="1834328" y="3445073"/>
                  <a:pt x="1607064" y="3409074"/>
                  <a:pt x="1495490" y="3441757"/>
                </a:cubicBezTo>
                <a:cubicBezTo>
                  <a:pt x="1383916" y="3474440"/>
                  <a:pt x="1143595" y="3428209"/>
                  <a:pt x="1038046" y="3441757"/>
                </a:cubicBezTo>
                <a:cubicBezTo>
                  <a:pt x="932497" y="3455305"/>
                  <a:pt x="757400" y="3415116"/>
                  <a:pt x="516091" y="3441757"/>
                </a:cubicBezTo>
                <a:cubicBezTo>
                  <a:pt x="274782" y="3468398"/>
                  <a:pt x="163042" y="3404632"/>
                  <a:pt x="0" y="3441757"/>
                </a:cubicBezTo>
                <a:cubicBezTo>
                  <a:pt x="-23649" y="3307688"/>
                  <a:pt x="19056" y="2983328"/>
                  <a:pt x="0" y="2868131"/>
                </a:cubicBezTo>
                <a:cubicBezTo>
                  <a:pt x="-19056" y="2752934"/>
                  <a:pt x="29776" y="2403609"/>
                  <a:pt x="0" y="2260087"/>
                </a:cubicBezTo>
                <a:cubicBezTo>
                  <a:pt x="-29776" y="2116565"/>
                  <a:pt x="18977" y="1874878"/>
                  <a:pt x="0" y="1720879"/>
                </a:cubicBezTo>
                <a:cubicBezTo>
                  <a:pt x="-18977" y="1566880"/>
                  <a:pt x="31341" y="1354691"/>
                  <a:pt x="0" y="1147252"/>
                </a:cubicBezTo>
                <a:cubicBezTo>
                  <a:pt x="-31341" y="939813"/>
                  <a:pt x="35087" y="849336"/>
                  <a:pt x="0" y="642461"/>
                </a:cubicBezTo>
                <a:cubicBezTo>
                  <a:pt x="-35087" y="435586"/>
                  <a:pt x="43899" y="140929"/>
                  <a:pt x="0" y="0"/>
                </a:cubicBezTo>
                <a:close/>
              </a:path>
              <a:path w="6451132" h="3441757" stroke="0" extrusionOk="0">
                <a:moveTo>
                  <a:pt x="0" y="0"/>
                </a:moveTo>
                <a:cubicBezTo>
                  <a:pt x="214748" y="-17541"/>
                  <a:pt x="406762" y="25802"/>
                  <a:pt x="586467" y="0"/>
                </a:cubicBezTo>
                <a:cubicBezTo>
                  <a:pt x="766172" y="-25802"/>
                  <a:pt x="850643" y="4965"/>
                  <a:pt x="1043910" y="0"/>
                </a:cubicBezTo>
                <a:cubicBezTo>
                  <a:pt x="1237177" y="-4965"/>
                  <a:pt x="1601702" y="53871"/>
                  <a:pt x="1759400" y="0"/>
                </a:cubicBezTo>
                <a:cubicBezTo>
                  <a:pt x="1917098" y="-53871"/>
                  <a:pt x="2325373" y="52114"/>
                  <a:pt x="2474889" y="0"/>
                </a:cubicBezTo>
                <a:cubicBezTo>
                  <a:pt x="2624405" y="-52114"/>
                  <a:pt x="2814566" y="11195"/>
                  <a:pt x="2932333" y="0"/>
                </a:cubicBezTo>
                <a:cubicBezTo>
                  <a:pt x="3050100" y="-11195"/>
                  <a:pt x="3486821" y="67521"/>
                  <a:pt x="3647822" y="0"/>
                </a:cubicBezTo>
                <a:cubicBezTo>
                  <a:pt x="3808823" y="-67521"/>
                  <a:pt x="4022631" y="25782"/>
                  <a:pt x="4169777" y="0"/>
                </a:cubicBezTo>
                <a:cubicBezTo>
                  <a:pt x="4316924" y="-25782"/>
                  <a:pt x="4545849" y="60878"/>
                  <a:pt x="4691732" y="0"/>
                </a:cubicBezTo>
                <a:cubicBezTo>
                  <a:pt x="4837616" y="-60878"/>
                  <a:pt x="5113214" y="54322"/>
                  <a:pt x="5278199" y="0"/>
                </a:cubicBezTo>
                <a:cubicBezTo>
                  <a:pt x="5443184" y="-54322"/>
                  <a:pt x="5678221" y="20176"/>
                  <a:pt x="5929177" y="0"/>
                </a:cubicBezTo>
                <a:cubicBezTo>
                  <a:pt x="6180133" y="-20176"/>
                  <a:pt x="6223880" y="54584"/>
                  <a:pt x="6451132" y="0"/>
                </a:cubicBezTo>
                <a:cubicBezTo>
                  <a:pt x="6490000" y="279191"/>
                  <a:pt x="6433253" y="320623"/>
                  <a:pt x="6451132" y="573626"/>
                </a:cubicBezTo>
                <a:cubicBezTo>
                  <a:pt x="6469011" y="826629"/>
                  <a:pt x="6408655" y="923266"/>
                  <a:pt x="6451132" y="1044000"/>
                </a:cubicBezTo>
                <a:cubicBezTo>
                  <a:pt x="6493609" y="1164734"/>
                  <a:pt x="6395626" y="1429921"/>
                  <a:pt x="6451132" y="1652043"/>
                </a:cubicBezTo>
                <a:cubicBezTo>
                  <a:pt x="6506638" y="1874165"/>
                  <a:pt x="6435039" y="1904724"/>
                  <a:pt x="6451132" y="2122417"/>
                </a:cubicBezTo>
                <a:cubicBezTo>
                  <a:pt x="6467225" y="2340110"/>
                  <a:pt x="6440378" y="2376210"/>
                  <a:pt x="6451132" y="2627208"/>
                </a:cubicBezTo>
                <a:cubicBezTo>
                  <a:pt x="6461886" y="2878206"/>
                  <a:pt x="6397688" y="3248440"/>
                  <a:pt x="6451132" y="3441757"/>
                </a:cubicBezTo>
                <a:cubicBezTo>
                  <a:pt x="6241599" y="3475986"/>
                  <a:pt x="6062706" y="3422684"/>
                  <a:pt x="5929177" y="3441757"/>
                </a:cubicBezTo>
                <a:cubicBezTo>
                  <a:pt x="5795648" y="3460830"/>
                  <a:pt x="5563557" y="3441406"/>
                  <a:pt x="5471733" y="3441757"/>
                </a:cubicBezTo>
                <a:cubicBezTo>
                  <a:pt x="5379909" y="3442108"/>
                  <a:pt x="5046936" y="3429804"/>
                  <a:pt x="4756244" y="3441757"/>
                </a:cubicBezTo>
                <a:cubicBezTo>
                  <a:pt x="4465552" y="3453710"/>
                  <a:pt x="4321785" y="3397358"/>
                  <a:pt x="4040754" y="3441757"/>
                </a:cubicBezTo>
                <a:cubicBezTo>
                  <a:pt x="3759723" y="3486156"/>
                  <a:pt x="3602500" y="3404641"/>
                  <a:pt x="3325265" y="3441757"/>
                </a:cubicBezTo>
                <a:cubicBezTo>
                  <a:pt x="3048030" y="3478873"/>
                  <a:pt x="3034980" y="3405075"/>
                  <a:pt x="2803310" y="3441757"/>
                </a:cubicBezTo>
                <a:cubicBezTo>
                  <a:pt x="2571641" y="3478439"/>
                  <a:pt x="2595294" y="3417951"/>
                  <a:pt x="2410378" y="3441757"/>
                </a:cubicBezTo>
                <a:cubicBezTo>
                  <a:pt x="2225462" y="3465563"/>
                  <a:pt x="1952693" y="3438206"/>
                  <a:pt x="1694888" y="3441757"/>
                </a:cubicBezTo>
                <a:cubicBezTo>
                  <a:pt x="1437083" y="3445308"/>
                  <a:pt x="1239941" y="3436722"/>
                  <a:pt x="1108422" y="3441757"/>
                </a:cubicBezTo>
                <a:cubicBezTo>
                  <a:pt x="976903" y="3446792"/>
                  <a:pt x="241015" y="3406170"/>
                  <a:pt x="0" y="3441757"/>
                </a:cubicBezTo>
                <a:cubicBezTo>
                  <a:pt x="-58120" y="3195077"/>
                  <a:pt x="18702" y="3147015"/>
                  <a:pt x="0" y="2902548"/>
                </a:cubicBezTo>
                <a:cubicBezTo>
                  <a:pt x="-18702" y="2658081"/>
                  <a:pt x="19620" y="2472672"/>
                  <a:pt x="0" y="2363340"/>
                </a:cubicBezTo>
                <a:cubicBezTo>
                  <a:pt x="-19620" y="2254008"/>
                  <a:pt x="53845" y="1940882"/>
                  <a:pt x="0" y="1755296"/>
                </a:cubicBezTo>
                <a:cubicBezTo>
                  <a:pt x="-53845" y="1569710"/>
                  <a:pt x="9609" y="1337427"/>
                  <a:pt x="0" y="1147252"/>
                </a:cubicBezTo>
                <a:cubicBezTo>
                  <a:pt x="-9609" y="957077"/>
                  <a:pt x="46074" y="648518"/>
                  <a:pt x="0" y="504791"/>
                </a:cubicBezTo>
                <a:cubicBezTo>
                  <a:pt x="-46074" y="361064"/>
                  <a:pt x="2627" y="153730"/>
                  <a:pt x="0" y="0"/>
                </a:cubicBezTo>
                <a:close/>
              </a:path>
            </a:pathLst>
          </a:custGeom>
          <a:ln>
            <a:solidFill>
              <a:schemeClr val="tx1"/>
            </a:solidFill>
            <a:extLst>
              <a:ext uri="{C807C97D-BFC1-408E-A445-0C87EB9F89A2}">
                <ask:lineSketchStyleProps xmlns:ask="http://schemas.microsoft.com/office/drawing/2018/sketchyshapes" sd="2220853931">
                  <a:prstGeom prst="rect">
                    <a:avLst/>
                  </a:prstGeom>
                  <ask:type>
                    <ask:lineSketchScribble/>
                  </ask:type>
                </ask:lineSketchStyleProps>
              </a:ext>
            </a:extLst>
          </a:ln>
        </p:spPr>
      </p:pic>
      <p:pic>
        <p:nvPicPr>
          <p:cNvPr id="2" name="Picture 1" descr="A blue flag with yellow stars&#10;&#10;Description automatically generated">
            <a:extLst>
              <a:ext uri="{FF2B5EF4-FFF2-40B4-BE49-F238E27FC236}">
                <a16:creationId xmlns:a16="http://schemas.microsoft.com/office/drawing/2014/main" id="{059184F0-5A35-58E4-612D-EBD21B288280}"/>
              </a:ext>
            </a:extLst>
          </p:cNvPr>
          <p:cNvPicPr>
            <a:picLocks noChangeAspect="1"/>
          </p:cNvPicPr>
          <p:nvPr/>
        </p:nvPicPr>
        <p:blipFill>
          <a:blip r:embed="rId4"/>
          <a:stretch>
            <a:fillRect/>
          </a:stretch>
        </p:blipFill>
        <p:spPr>
          <a:xfrm>
            <a:off x="12147761" y="168357"/>
            <a:ext cx="1764018" cy="1787280"/>
          </a:xfrm>
          <a:prstGeom prst="rect">
            <a:avLst/>
          </a:prstGeom>
        </p:spPr>
      </p:pic>
      <p:pic>
        <p:nvPicPr>
          <p:cNvPr id="4" name="Picture 17">
            <a:extLst>
              <a:ext uri="{FF2B5EF4-FFF2-40B4-BE49-F238E27FC236}">
                <a16:creationId xmlns:a16="http://schemas.microsoft.com/office/drawing/2014/main" id="{3B5D55B0-10A8-F822-CD63-3304AF6BAFCA}"/>
              </a:ext>
            </a:extLst>
          </p:cNvPr>
          <p:cNvPicPr>
            <a:picLocks noChangeAspect="1"/>
          </p:cNvPicPr>
          <p:nvPr/>
        </p:nvPicPr>
        <p:blipFill>
          <a:blip r:embed="rId5"/>
          <a:stretch>
            <a:fillRect/>
          </a:stretch>
        </p:blipFill>
        <p:spPr>
          <a:xfrm>
            <a:off x="12815749" y="7213605"/>
            <a:ext cx="1269162" cy="729768"/>
          </a:xfrm>
          <a:prstGeom prst="rect">
            <a:avLst/>
          </a:prstGeom>
        </p:spPr>
      </p:pic>
    </p:spTree>
    <p:extLst>
      <p:ext uri="{BB962C8B-B14F-4D97-AF65-F5344CB8AC3E}">
        <p14:creationId xmlns:p14="http://schemas.microsoft.com/office/powerpoint/2010/main" val="31688577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268B008-8CAB-D4A6-235D-DFE4F1B5B451}"/>
              </a:ext>
            </a:extLst>
          </p:cNvPr>
          <p:cNvSpPr txBox="1"/>
          <p:nvPr/>
        </p:nvSpPr>
        <p:spPr>
          <a:xfrm>
            <a:off x="543697" y="403308"/>
            <a:ext cx="13753070" cy="1692771"/>
          </a:xfrm>
          <a:prstGeom prst="rect">
            <a:avLst/>
          </a:prstGeom>
          <a:noFill/>
        </p:spPr>
        <p:txBody>
          <a:bodyPr wrap="square">
            <a:spAutoFit/>
          </a:bodyPr>
          <a:lstStyle/>
          <a:p>
            <a:pPr>
              <a:buNone/>
            </a:pPr>
            <a:r>
              <a:rPr lang="pl-PL" sz="4000" b="1"/>
              <a:t>🩺 </a:t>
            </a:r>
            <a:r>
              <a:rPr lang="pl-PL" sz="4000" b="1">
                <a:solidFill>
                  <a:srgbClr val="C00000"/>
                </a:solidFill>
              </a:rPr>
              <a:t>LekarzeBezKolejki.pl – wyszukiwarka terminów do lekarzy</a:t>
            </a:r>
          </a:p>
          <a:p>
            <a:pPr algn="ctr"/>
            <a:r>
              <a:rPr lang="pl-PL" sz="3200"/>
              <a:t> </a:t>
            </a:r>
            <a:r>
              <a:rPr lang="pl-PL" sz="3200">
                <a:solidFill>
                  <a:schemeClr val="accent6">
                    <a:lumMod val="75000"/>
                  </a:schemeClr>
                </a:solidFill>
              </a:rPr>
              <a:t>Strona internetowa i aplikacja mobilna umożliwiająca sprawdzenie </a:t>
            </a:r>
            <a:r>
              <a:rPr lang="pl-PL" sz="3200" b="1">
                <a:solidFill>
                  <a:schemeClr val="accent6">
                    <a:lumMod val="75000"/>
                  </a:schemeClr>
                </a:solidFill>
              </a:rPr>
              <a:t>najbliższych wolnych terminów do lekarzy</a:t>
            </a:r>
            <a:r>
              <a:rPr lang="pl-PL" sz="3200">
                <a:solidFill>
                  <a:schemeClr val="accent6">
                    <a:lumMod val="75000"/>
                  </a:schemeClr>
                </a:solidFill>
              </a:rPr>
              <a:t>, zarówno </a:t>
            </a:r>
            <a:r>
              <a:rPr lang="pl-PL" sz="3200" b="1">
                <a:solidFill>
                  <a:schemeClr val="accent6">
                    <a:lumMod val="75000"/>
                  </a:schemeClr>
                </a:solidFill>
              </a:rPr>
              <a:t>na NFZ</a:t>
            </a:r>
            <a:r>
              <a:rPr lang="pl-PL" sz="3200">
                <a:solidFill>
                  <a:schemeClr val="accent6">
                    <a:lumMod val="75000"/>
                  </a:schemeClr>
                </a:solidFill>
              </a:rPr>
              <a:t>, jak i prywatnie.</a:t>
            </a:r>
          </a:p>
        </p:txBody>
      </p:sp>
      <p:sp>
        <p:nvSpPr>
          <p:cNvPr id="5" name="TextBox 4">
            <a:extLst>
              <a:ext uri="{FF2B5EF4-FFF2-40B4-BE49-F238E27FC236}">
                <a16:creationId xmlns:a16="http://schemas.microsoft.com/office/drawing/2014/main" id="{05C04C4C-9DE7-F397-179C-99794917E2CF}"/>
              </a:ext>
            </a:extLst>
          </p:cNvPr>
          <p:cNvSpPr txBox="1"/>
          <p:nvPr/>
        </p:nvSpPr>
        <p:spPr>
          <a:xfrm>
            <a:off x="840259" y="2570206"/>
            <a:ext cx="13159946" cy="5509200"/>
          </a:xfrm>
          <a:prstGeom prst="rect">
            <a:avLst/>
          </a:prstGeom>
          <a:noFill/>
        </p:spPr>
        <p:txBody>
          <a:bodyPr wrap="square">
            <a:spAutoFit/>
          </a:bodyPr>
          <a:lstStyle/>
          <a:p>
            <a:pPr>
              <a:buNone/>
            </a:pPr>
            <a:r>
              <a:rPr lang="pl-PL" sz="3200" b="1"/>
              <a:t>🔍 Co można zrobić?</a:t>
            </a:r>
          </a:p>
          <a:p>
            <a:pPr>
              <a:buNone/>
            </a:pPr>
            <a:endParaRPr lang="pl-PL" sz="3200" b="1"/>
          </a:p>
          <a:p>
            <a:pPr>
              <a:buNone/>
            </a:pPr>
            <a:r>
              <a:rPr lang="pl-PL" sz="3200"/>
              <a:t>✅ Wyszukać lekarza według:</a:t>
            </a:r>
            <a:br>
              <a:rPr lang="pl-PL" sz="3200"/>
            </a:br>
            <a:r>
              <a:rPr lang="pl-PL" sz="3200"/>
              <a:t>• Specjalizacji (np. laryngolog, ortopeda)</a:t>
            </a:r>
            <a:br>
              <a:rPr lang="pl-PL" sz="3200"/>
            </a:br>
            <a:r>
              <a:rPr lang="pl-PL" sz="3200"/>
              <a:t>• Lokalizacji (miasto, województwo)</a:t>
            </a:r>
            <a:br>
              <a:rPr lang="pl-PL" sz="3200"/>
            </a:br>
            <a:r>
              <a:rPr lang="pl-PL" sz="3200"/>
              <a:t>• Rodzaju wizyty: </a:t>
            </a:r>
            <a:r>
              <a:rPr lang="pl-PL" sz="3200" b="1"/>
              <a:t>NFZ / prywatna</a:t>
            </a:r>
          </a:p>
          <a:p>
            <a:pPr>
              <a:buNone/>
            </a:pPr>
            <a:endParaRPr lang="pl-PL" sz="3200"/>
          </a:p>
          <a:p>
            <a:r>
              <a:rPr lang="pl-PL" sz="3200"/>
              <a:t>✅ Zobaczyć:</a:t>
            </a:r>
            <a:br>
              <a:rPr lang="pl-PL" sz="3200"/>
            </a:br>
            <a:r>
              <a:rPr lang="pl-PL" sz="3200"/>
              <a:t>• Najbliższy wolny termin</a:t>
            </a:r>
            <a:br>
              <a:rPr lang="pl-PL" sz="3200"/>
            </a:br>
            <a:r>
              <a:rPr lang="pl-PL" sz="3200"/>
              <a:t>• Nazwę i adres placówki</a:t>
            </a:r>
            <a:br>
              <a:rPr lang="pl-PL" sz="3200"/>
            </a:br>
            <a:r>
              <a:rPr lang="pl-PL" sz="3200"/>
              <a:t>• Dane kontaktowe do rejestracji</a:t>
            </a:r>
          </a:p>
        </p:txBody>
      </p:sp>
      <p:pic>
        <p:nvPicPr>
          <p:cNvPr id="2" name="Picture 1" descr="A blue flag with yellow stars&#10;&#10;Description automatically generated">
            <a:extLst>
              <a:ext uri="{FF2B5EF4-FFF2-40B4-BE49-F238E27FC236}">
                <a16:creationId xmlns:a16="http://schemas.microsoft.com/office/drawing/2014/main" id="{1638FFC1-42AF-BCBC-9A7C-77DFE221FFA9}"/>
              </a:ext>
            </a:extLst>
          </p:cNvPr>
          <p:cNvPicPr>
            <a:picLocks noChangeAspect="1"/>
          </p:cNvPicPr>
          <p:nvPr/>
        </p:nvPicPr>
        <p:blipFill>
          <a:blip r:embed="rId2"/>
          <a:stretch>
            <a:fillRect/>
          </a:stretch>
        </p:blipFill>
        <p:spPr>
          <a:xfrm>
            <a:off x="12236187" y="6159139"/>
            <a:ext cx="1764018" cy="1787280"/>
          </a:xfrm>
          <a:prstGeom prst="rect">
            <a:avLst/>
          </a:prstGeom>
        </p:spPr>
      </p:pic>
      <p:pic>
        <p:nvPicPr>
          <p:cNvPr id="6" name="Picture 5" descr="A blue sign with white text&#10;&#10;AI-generated content may be incorrect.">
            <a:extLst>
              <a:ext uri="{FF2B5EF4-FFF2-40B4-BE49-F238E27FC236}">
                <a16:creationId xmlns:a16="http://schemas.microsoft.com/office/drawing/2014/main" id="{7674D847-4118-FC33-FCF7-FC170909E1F0}"/>
              </a:ext>
            </a:extLst>
          </p:cNvPr>
          <p:cNvPicPr>
            <a:picLocks noChangeAspect="1"/>
          </p:cNvPicPr>
          <p:nvPr/>
        </p:nvPicPr>
        <p:blipFill>
          <a:blip r:embed="rId3"/>
          <a:stretch>
            <a:fillRect/>
          </a:stretch>
        </p:blipFill>
        <p:spPr>
          <a:xfrm>
            <a:off x="8259302" y="3773456"/>
            <a:ext cx="6037465" cy="1278126"/>
          </a:xfrm>
          <a:custGeom>
            <a:avLst/>
            <a:gdLst>
              <a:gd name="connsiteX0" fmla="*/ 0 w 6037465"/>
              <a:gd name="connsiteY0" fmla="*/ 0 h 1278126"/>
              <a:gd name="connsiteX1" fmla="*/ 428111 w 6037465"/>
              <a:gd name="connsiteY1" fmla="*/ 0 h 1278126"/>
              <a:gd name="connsiteX2" fmla="*/ 1037346 w 6037465"/>
              <a:gd name="connsiteY2" fmla="*/ 0 h 1278126"/>
              <a:gd name="connsiteX3" fmla="*/ 1706956 w 6037465"/>
              <a:gd name="connsiteY3" fmla="*/ 0 h 1278126"/>
              <a:gd name="connsiteX4" fmla="*/ 2376566 w 6037465"/>
              <a:gd name="connsiteY4" fmla="*/ 0 h 1278126"/>
              <a:gd name="connsiteX5" fmla="*/ 2804677 w 6037465"/>
              <a:gd name="connsiteY5" fmla="*/ 0 h 1278126"/>
              <a:gd name="connsiteX6" fmla="*/ 3172413 w 6037465"/>
              <a:gd name="connsiteY6" fmla="*/ 0 h 1278126"/>
              <a:gd name="connsiteX7" fmla="*/ 3721274 w 6037465"/>
              <a:gd name="connsiteY7" fmla="*/ 0 h 1278126"/>
              <a:gd name="connsiteX8" fmla="*/ 4089010 w 6037465"/>
              <a:gd name="connsiteY8" fmla="*/ 0 h 1278126"/>
              <a:gd name="connsiteX9" fmla="*/ 4456747 w 6037465"/>
              <a:gd name="connsiteY9" fmla="*/ 0 h 1278126"/>
              <a:gd name="connsiteX10" fmla="*/ 4824483 w 6037465"/>
              <a:gd name="connsiteY10" fmla="*/ 0 h 1278126"/>
              <a:gd name="connsiteX11" fmla="*/ 5192220 w 6037465"/>
              <a:gd name="connsiteY11" fmla="*/ 0 h 1278126"/>
              <a:gd name="connsiteX12" fmla="*/ 6037465 w 6037465"/>
              <a:gd name="connsiteY12" fmla="*/ 0 h 1278126"/>
              <a:gd name="connsiteX13" fmla="*/ 6037465 w 6037465"/>
              <a:gd name="connsiteY13" fmla="*/ 400479 h 1278126"/>
              <a:gd name="connsiteX14" fmla="*/ 6037465 w 6037465"/>
              <a:gd name="connsiteY14" fmla="*/ 813740 h 1278126"/>
              <a:gd name="connsiteX15" fmla="*/ 6037465 w 6037465"/>
              <a:gd name="connsiteY15" fmla="*/ 1278126 h 1278126"/>
              <a:gd name="connsiteX16" fmla="*/ 5548979 w 6037465"/>
              <a:gd name="connsiteY16" fmla="*/ 1278126 h 1278126"/>
              <a:gd name="connsiteX17" fmla="*/ 4939744 w 6037465"/>
              <a:gd name="connsiteY17" fmla="*/ 1278126 h 1278126"/>
              <a:gd name="connsiteX18" fmla="*/ 4451258 w 6037465"/>
              <a:gd name="connsiteY18" fmla="*/ 1278126 h 1278126"/>
              <a:gd name="connsiteX19" fmla="*/ 4023147 w 6037465"/>
              <a:gd name="connsiteY19" fmla="*/ 1278126 h 1278126"/>
              <a:gd name="connsiteX20" fmla="*/ 3595036 w 6037465"/>
              <a:gd name="connsiteY20" fmla="*/ 1278126 h 1278126"/>
              <a:gd name="connsiteX21" fmla="*/ 3166925 w 6037465"/>
              <a:gd name="connsiteY21" fmla="*/ 1278126 h 1278126"/>
              <a:gd name="connsiteX22" fmla="*/ 2557690 w 6037465"/>
              <a:gd name="connsiteY22" fmla="*/ 1278126 h 1278126"/>
              <a:gd name="connsiteX23" fmla="*/ 2129579 w 6037465"/>
              <a:gd name="connsiteY23" fmla="*/ 1278126 h 1278126"/>
              <a:gd name="connsiteX24" fmla="*/ 1641093 w 6037465"/>
              <a:gd name="connsiteY24" fmla="*/ 1278126 h 1278126"/>
              <a:gd name="connsiteX25" fmla="*/ 1152607 w 6037465"/>
              <a:gd name="connsiteY25" fmla="*/ 1278126 h 1278126"/>
              <a:gd name="connsiteX26" fmla="*/ 664121 w 6037465"/>
              <a:gd name="connsiteY26" fmla="*/ 1278126 h 1278126"/>
              <a:gd name="connsiteX27" fmla="*/ 0 w 6037465"/>
              <a:gd name="connsiteY27" fmla="*/ 1278126 h 1278126"/>
              <a:gd name="connsiteX28" fmla="*/ 0 w 6037465"/>
              <a:gd name="connsiteY28" fmla="*/ 877647 h 1278126"/>
              <a:gd name="connsiteX29" fmla="*/ 0 w 6037465"/>
              <a:gd name="connsiteY29" fmla="*/ 438823 h 1278126"/>
              <a:gd name="connsiteX30" fmla="*/ 0 w 6037465"/>
              <a:gd name="connsiteY30" fmla="*/ 0 h 127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037465" h="1278126" fill="none" extrusionOk="0">
                <a:moveTo>
                  <a:pt x="0" y="0"/>
                </a:moveTo>
                <a:cubicBezTo>
                  <a:pt x="211900" y="-25062"/>
                  <a:pt x="319819" y="48232"/>
                  <a:pt x="428111" y="0"/>
                </a:cubicBezTo>
                <a:cubicBezTo>
                  <a:pt x="536403" y="-48232"/>
                  <a:pt x="869533" y="7264"/>
                  <a:pt x="1037346" y="0"/>
                </a:cubicBezTo>
                <a:cubicBezTo>
                  <a:pt x="1205160" y="-7264"/>
                  <a:pt x="1560284" y="31036"/>
                  <a:pt x="1706956" y="0"/>
                </a:cubicBezTo>
                <a:cubicBezTo>
                  <a:pt x="1853628" y="-31036"/>
                  <a:pt x="2154572" y="3423"/>
                  <a:pt x="2376566" y="0"/>
                </a:cubicBezTo>
                <a:cubicBezTo>
                  <a:pt x="2598560" y="-3423"/>
                  <a:pt x="2657759" y="22719"/>
                  <a:pt x="2804677" y="0"/>
                </a:cubicBezTo>
                <a:cubicBezTo>
                  <a:pt x="2951595" y="-22719"/>
                  <a:pt x="2994783" y="25867"/>
                  <a:pt x="3172413" y="0"/>
                </a:cubicBezTo>
                <a:cubicBezTo>
                  <a:pt x="3350043" y="-25867"/>
                  <a:pt x="3558037" y="56858"/>
                  <a:pt x="3721274" y="0"/>
                </a:cubicBezTo>
                <a:cubicBezTo>
                  <a:pt x="3884511" y="-56858"/>
                  <a:pt x="3951635" y="14337"/>
                  <a:pt x="4089010" y="0"/>
                </a:cubicBezTo>
                <a:cubicBezTo>
                  <a:pt x="4226385" y="-14337"/>
                  <a:pt x="4371609" y="14804"/>
                  <a:pt x="4456747" y="0"/>
                </a:cubicBezTo>
                <a:cubicBezTo>
                  <a:pt x="4541885" y="-14804"/>
                  <a:pt x="4642444" y="16854"/>
                  <a:pt x="4824483" y="0"/>
                </a:cubicBezTo>
                <a:cubicBezTo>
                  <a:pt x="5006522" y="-16854"/>
                  <a:pt x="5077112" y="10700"/>
                  <a:pt x="5192220" y="0"/>
                </a:cubicBezTo>
                <a:cubicBezTo>
                  <a:pt x="5307328" y="-10700"/>
                  <a:pt x="5678681" y="98992"/>
                  <a:pt x="6037465" y="0"/>
                </a:cubicBezTo>
                <a:cubicBezTo>
                  <a:pt x="6048617" y="114549"/>
                  <a:pt x="6014339" y="298764"/>
                  <a:pt x="6037465" y="400479"/>
                </a:cubicBezTo>
                <a:cubicBezTo>
                  <a:pt x="6060591" y="502194"/>
                  <a:pt x="5999806" y="638360"/>
                  <a:pt x="6037465" y="813740"/>
                </a:cubicBezTo>
                <a:cubicBezTo>
                  <a:pt x="6075124" y="989120"/>
                  <a:pt x="6036373" y="1108976"/>
                  <a:pt x="6037465" y="1278126"/>
                </a:cubicBezTo>
                <a:cubicBezTo>
                  <a:pt x="5833789" y="1331615"/>
                  <a:pt x="5674244" y="1232297"/>
                  <a:pt x="5548979" y="1278126"/>
                </a:cubicBezTo>
                <a:cubicBezTo>
                  <a:pt x="5423714" y="1323955"/>
                  <a:pt x="5115735" y="1239605"/>
                  <a:pt x="4939744" y="1278126"/>
                </a:cubicBezTo>
                <a:cubicBezTo>
                  <a:pt x="4763753" y="1316647"/>
                  <a:pt x="4561987" y="1258766"/>
                  <a:pt x="4451258" y="1278126"/>
                </a:cubicBezTo>
                <a:cubicBezTo>
                  <a:pt x="4340529" y="1297486"/>
                  <a:pt x="4125345" y="1251721"/>
                  <a:pt x="4023147" y="1278126"/>
                </a:cubicBezTo>
                <a:cubicBezTo>
                  <a:pt x="3920949" y="1304531"/>
                  <a:pt x="3711110" y="1277232"/>
                  <a:pt x="3595036" y="1278126"/>
                </a:cubicBezTo>
                <a:cubicBezTo>
                  <a:pt x="3478962" y="1279020"/>
                  <a:pt x="3328561" y="1264536"/>
                  <a:pt x="3166925" y="1278126"/>
                </a:cubicBezTo>
                <a:cubicBezTo>
                  <a:pt x="3005289" y="1291716"/>
                  <a:pt x="2813413" y="1219901"/>
                  <a:pt x="2557690" y="1278126"/>
                </a:cubicBezTo>
                <a:cubicBezTo>
                  <a:pt x="2301967" y="1336351"/>
                  <a:pt x="2284475" y="1268928"/>
                  <a:pt x="2129579" y="1278126"/>
                </a:cubicBezTo>
                <a:cubicBezTo>
                  <a:pt x="1974683" y="1287324"/>
                  <a:pt x="1820698" y="1252222"/>
                  <a:pt x="1641093" y="1278126"/>
                </a:cubicBezTo>
                <a:cubicBezTo>
                  <a:pt x="1461488" y="1304030"/>
                  <a:pt x="1279403" y="1256954"/>
                  <a:pt x="1152607" y="1278126"/>
                </a:cubicBezTo>
                <a:cubicBezTo>
                  <a:pt x="1025811" y="1299298"/>
                  <a:pt x="828246" y="1242421"/>
                  <a:pt x="664121" y="1278126"/>
                </a:cubicBezTo>
                <a:cubicBezTo>
                  <a:pt x="499996" y="1313831"/>
                  <a:pt x="197647" y="1221350"/>
                  <a:pt x="0" y="1278126"/>
                </a:cubicBezTo>
                <a:cubicBezTo>
                  <a:pt x="-31368" y="1103040"/>
                  <a:pt x="21699" y="1032283"/>
                  <a:pt x="0" y="877647"/>
                </a:cubicBezTo>
                <a:cubicBezTo>
                  <a:pt x="-21699" y="723011"/>
                  <a:pt x="34144" y="539387"/>
                  <a:pt x="0" y="438823"/>
                </a:cubicBezTo>
                <a:cubicBezTo>
                  <a:pt x="-34144" y="338259"/>
                  <a:pt x="52175" y="89036"/>
                  <a:pt x="0" y="0"/>
                </a:cubicBezTo>
                <a:close/>
              </a:path>
              <a:path w="6037465" h="1278126" stroke="0" extrusionOk="0">
                <a:moveTo>
                  <a:pt x="0" y="0"/>
                </a:moveTo>
                <a:cubicBezTo>
                  <a:pt x="211972" y="-3656"/>
                  <a:pt x="464884" y="50238"/>
                  <a:pt x="609235" y="0"/>
                </a:cubicBezTo>
                <a:cubicBezTo>
                  <a:pt x="753586" y="-50238"/>
                  <a:pt x="1070788" y="33792"/>
                  <a:pt x="1218470" y="0"/>
                </a:cubicBezTo>
                <a:cubicBezTo>
                  <a:pt x="1366153" y="-33792"/>
                  <a:pt x="1679958" y="62971"/>
                  <a:pt x="1827705" y="0"/>
                </a:cubicBezTo>
                <a:cubicBezTo>
                  <a:pt x="1975453" y="-62971"/>
                  <a:pt x="2092168" y="29209"/>
                  <a:pt x="2195442" y="0"/>
                </a:cubicBezTo>
                <a:cubicBezTo>
                  <a:pt x="2298716" y="-29209"/>
                  <a:pt x="2704287" y="44324"/>
                  <a:pt x="2865052" y="0"/>
                </a:cubicBezTo>
                <a:cubicBezTo>
                  <a:pt x="3025817" y="-44324"/>
                  <a:pt x="3173533" y="19625"/>
                  <a:pt x="3413912" y="0"/>
                </a:cubicBezTo>
                <a:cubicBezTo>
                  <a:pt x="3654291" y="-19625"/>
                  <a:pt x="3746832" y="52515"/>
                  <a:pt x="3902398" y="0"/>
                </a:cubicBezTo>
                <a:cubicBezTo>
                  <a:pt x="4057964" y="-52515"/>
                  <a:pt x="4195751" y="43815"/>
                  <a:pt x="4270134" y="0"/>
                </a:cubicBezTo>
                <a:cubicBezTo>
                  <a:pt x="4344517" y="-43815"/>
                  <a:pt x="4619641" y="51862"/>
                  <a:pt x="4758620" y="0"/>
                </a:cubicBezTo>
                <a:cubicBezTo>
                  <a:pt x="4897599" y="-51862"/>
                  <a:pt x="4986713" y="22918"/>
                  <a:pt x="5126357" y="0"/>
                </a:cubicBezTo>
                <a:cubicBezTo>
                  <a:pt x="5266001" y="-22918"/>
                  <a:pt x="5447115" y="21"/>
                  <a:pt x="5554468" y="0"/>
                </a:cubicBezTo>
                <a:cubicBezTo>
                  <a:pt x="5661821" y="-21"/>
                  <a:pt x="5902552" y="13630"/>
                  <a:pt x="6037465" y="0"/>
                </a:cubicBezTo>
                <a:cubicBezTo>
                  <a:pt x="6044827" y="96128"/>
                  <a:pt x="5994146" y="215552"/>
                  <a:pt x="6037465" y="387698"/>
                </a:cubicBezTo>
                <a:cubicBezTo>
                  <a:pt x="6080784" y="559844"/>
                  <a:pt x="6028255" y="638728"/>
                  <a:pt x="6037465" y="839303"/>
                </a:cubicBezTo>
                <a:cubicBezTo>
                  <a:pt x="6046675" y="1039878"/>
                  <a:pt x="6031556" y="1105410"/>
                  <a:pt x="6037465" y="1278126"/>
                </a:cubicBezTo>
                <a:cubicBezTo>
                  <a:pt x="5940323" y="1284016"/>
                  <a:pt x="5769708" y="1253099"/>
                  <a:pt x="5669728" y="1278126"/>
                </a:cubicBezTo>
                <a:cubicBezTo>
                  <a:pt x="5569748" y="1303153"/>
                  <a:pt x="5244106" y="1257506"/>
                  <a:pt x="5120868" y="1278126"/>
                </a:cubicBezTo>
                <a:cubicBezTo>
                  <a:pt x="4997630" y="1298746"/>
                  <a:pt x="4774757" y="1218844"/>
                  <a:pt x="4572008" y="1278126"/>
                </a:cubicBezTo>
                <a:cubicBezTo>
                  <a:pt x="4369259" y="1337408"/>
                  <a:pt x="4362906" y="1238194"/>
                  <a:pt x="4204271" y="1278126"/>
                </a:cubicBezTo>
                <a:cubicBezTo>
                  <a:pt x="4045636" y="1318058"/>
                  <a:pt x="3905558" y="1241634"/>
                  <a:pt x="3715785" y="1278126"/>
                </a:cubicBezTo>
                <a:cubicBezTo>
                  <a:pt x="3526012" y="1314618"/>
                  <a:pt x="3282617" y="1267641"/>
                  <a:pt x="3166925" y="1278126"/>
                </a:cubicBezTo>
                <a:cubicBezTo>
                  <a:pt x="3051233" y="1288611"/>
                  <a:pt x="2727700" y="1227560"/>
                  <a:pt x="2557690" y="1278126"/>
                </a:cubicBezTo>
                <a:cubicBezTo>
                  <a:pt x="2387680" y="1328692"/>
                  <a:pt x="2229813" y="1274211"/>
                  <a:pt x="2008829" y="1278126"/>
                </a:cubicBezTo>
                <a:cubicBezTo>
                  <a:pt x="1787845" y="1282041"/>
                  <a:pt x="1765915" y="1265437"/>
                  <a:pt x="1580718" y="1278126"/>
                </a:cubicBezTo>
                <a:cubicBezTo>
                  <a:pt x="1395521" y="1290815"/>
                  <a:pt x="1394397" y="1262495"/>
                  <a:pt x="1212982" y="1278126"/>
                </a:cubicBezTo>
                <a:cubicBezTo>
                  <a:pt x="1031567" y="1293757"/>
                  <a:pt x="917171" y="1263167"/>
                  <a:pt x="784870" y="1278126"/>
                </a:cubicBezTo>
                <a:cubicBezTo>
                  <a:pt x="652569" y="1293085"/>
                  <a:pt x="335153" y="1214610"/>
                  <a:pt x="0" y="1278126"/>
                </a:cubicBezTo>
                <a:cubicBezTo>
                  <a:pt x="-20439" y="1118757"/>
                  <a:pt x="26977" y="974815"/>
                  <a:pt x="0" y="877647"/>
                </a:cubicBezTo>
                <a:cubicBezTo>
                  <a:pt x="-26977" y="780479"/>
                  <a:pt x="10697" y="595737"/>
                  <a:pt x="0" y="489948"/>
                </a:cubicBezTo>
                <a:cubicBezTo>
                  <a:pt x="-10697" y="384159"/>
                  <a:pt x="8029" y="222342"/>
                  <a:pt x="0" y="0"/>
                </a:cubicBezTo>
                <a:close/>
              </a:path>
            </a:pathLst>
          </a:custGeom>
          <a:ln>
            <a:solidFill>
              <a:schemeClr val="tx1"/>
            </a:solidFill>
            <a:extLst>
              <a:ext uri="{C807C97D-BFC1-408E-A445-0C87EB9F89A2}">
                <ask:lineSketchStyleProps xmlns:ask="http://schemas.microsoft.com/office/drawing/2018/sketchyshapes" sd="288830626">
                  <a:prstGeom prst="rect">
                    <a:avLst/>
                  </a:prstGeom>
                  <ask:type>
                    <ask:lineSketchScribble/>
                  </ask:type>
                </ask:lineSketchStyleProps>
              </a:ext>
            </a:extLst>
          </a:ln>
        </p:spPr>
      </p:pic>
      <p:pic>
        <p:nvPicPr>
          <p:cNvPr id="4" name="Picture 17">
            <a:extLst>
              <a:ext uri="{FF2B5EF4-FFF2-40B4-BE49-F238E27FC236}">
                <a16:creationId xmlns:a16="http://schemas.microsoft.com/office/drawing/2014/main" id="{92C7EFCD-40A3-0FF5-8AC8-E4C04B208467}"/>
              </a:ext>
            </a:extLst>
          </p:cNvPr>
          <p:cNvPicPr>
            <a:picLocks noChangeAspect="1"/>
          </p:cNvPicPr>
          <p:nvPr/>
        </p:nvPicPr>
        <p:blipFill>
          <a:blip r:embed="rId4"/>
          <a:stretch>
            <a:fillRect/>
          </a:stretch>
        </p:blipFill>
        <p:spPr>
          <a:xfrm>
            <a:off x="10759871" y="6457355"/>
            <a:ext cx="1269162" cy="729768"/>
          </a:xfrm>
          <a:prstGeom prst="rect">
            <a:avLst/>
          </a:prstGeom>
        </p:spPr>
      </p:pic>
    </p:spTree>
    <p:extLst>
      <p:ext uri="{BB962C8B-B14F-4D97-AF65-F5344CB8AC3E}">
        <p14:creationId xmlns:p14="http://schemas.microsoft.com/office/powerpoint/2010/main" val="19710039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537</TotalTime>
  <Words>3963</Words>
  <Application>Microsoft Office PowerPoint</Application>
  <PresentationFormat>Niestandardowy</PresentationFormat>
  <Paragraphs>421</Paragraphs>
  <Slides>53</Slides>
  <Notes>3</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53</vt:i4>
      </vt:variant>
    </vt:vector>
  </HeadingPairs>
  <TitlesOfParts>
    <vt:vector size="61" baseType="lpstr">
      <vt:lpstr>Aptos</vt:lpstr>
      <vt:lpstr>Arial Unicode MS</vt:lpstr>
      <vt:lpstr>Arial</vt:lpstr>
      <vt:lpstr>Linux Libertine</vt:lpstr>
      <vt:lpstr>Bitter Medium</vt:lpstr>
      <vt:lpstr>Calibri </vt:lpstr>
      <vt:lpstr>Open Sans</vt:lpstr>
      <vt:lpstr>Office Theme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Magdalena Kuźmicz</cp:lastModifiedBy>
  <cp:revision>11</cp:revision>
  <dcterms:created xsi:type="dcterms:W3CDTF">2025-02-25T22:33:22Z</dcterms:created>
  <dcterms:modified xsi:type="dcterms:W3CDTF">2025-05-09T09:09:08Z</dcterms:modified>
</cp:coreProperties>
</file>