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9"/>
  </p:notesMasterIdLst>
  <p:sldIdLst>
    <p:sldId id="256" r:id="rId2"/>
    <p:sldId id="257" r:id="rId3"/>
    <p:sldId id="264" r:id="rId4"/>
    <p:sldId id="265" r:id="rId5"/>
    <p:sldId id="304" r:id="rId6"/>
    <p:sldId id="305" r:id="rId7"/>
    <p:sldId id="306" r:id="rId8"/>
    <p:sldId id="307" r:id="rId9"/>
    <p:sldId id="308" r:id="rId10"/>
    <p:sldId id="309" r:id="rId11"/>
    <p:sldId id="311" r:id="rId12"/>
    <p:sldId id="310" r:id="rId13"/>
    <p:sldId id="312" r:id="rId14"/>
    <p:sldId id="313" r:id="rId15"/>
    <p:sldId id="334" r:id="rId16"/>
    <p:sldId id="315" r:id="rId17"/>
    <p:sldId id="316" r:id="rId18"/>
    <p:sldId id="320" r:id="rId19"/>
    <p:sldId id="317" r:id="rId20"/>
    <p:sldId id="321" r:id="rId21"/>
    <p:sldId id="322" r:id="rId22"/>
    <p:sldId id="318" r:id="rId23"/>
    <p:sldId id="314" r:id="rId24"/>
    <p:sldId id="319" r:id="rId25"/>
    <p:sldId id="324" r:id="rId26"/>
    <p:sldId id="323" r:id="rId27"/>
    <p:sldId id="325" r:id="rId28"/>
    <p:sldId id="326" r:id="rId29"/>
    <p:sldId id="327" r:id="rId30"/>
    <p:sldId id="328" r:id="rId31"/>
    <p:sldId id="329" r:id="rId32"/>
    <p:sldId id="330" r:id="rId33"/>
    <p:sldId id="331" r:id="rId34"/>
    <p:sldId id="332" r:id="rId35"/>
    <p:sldId id="333" r:id="rId36"/>
    <p:sldId id="261" r:id="rId37"/>
    <p:sldId id="263" r:id="rId38"/>
  </p:sldIdLst>
  <p:sldSz cx="14630400" cy="8229600"/>
  <p:notesSz cx="8229600" cy="14630400"/>
  <p:embeddedFontLst>
    <p:embeddedFont>
      <p:font typeface="Open Sans" panose="020B0606030504020204" pitchFamily="34" charset="0"/>
      <p:regular r:id="rId40"/>
      <p:bold r:id="rId41"/>
      <p:italic r:id="rId42"/>
      <p:boldItalic r:id="rId43"/>
    </p:embeddedFont>
    <p:embeddedFont>
      <p:font typeface="Patrick Hand" panose="020F0502020204030204" pitchFamily="2" charset="-18"/>
      <p:regular r:id="rId44"/>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4610"/>
  </p:normalViewPr>
  <p:slideViewPr>
    <p:cSldViewPr snapToGrid="0" snapToObjects="1">
      <p:cViewPr varScale="1">
        <p:scale>
          <a:sx n="89" d="100"/>
          <a:sy n="89" d="100"/>
        </p:scale>
        <p:origin x="48"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476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txBody>
          <a:bodyPr/>
          <a:lstStyle/>
          <a:p>
            <a:endParaRPr lang="en-150"/>
          </a:p>
        </p:txBody>
      </p:sp>
      <p:sp>
        <p:nvSpPr>
          <p:cNvPr id="3" name="Shape 1"/>
          <p:cNvSpPr/>
          <p:nvPr/>
        </p:nvSpPr>
        <p:spPr>
          <a:xfrm>
            <a:off x="0" y="0"/>
            <a:ext cx="14630400" cy="8229600"/>
          </a:xfrm>
          <a:prstGeom prst="rect">
            <a:avLst/>
          </a:prstGeom>
          <a:solidFill>
            <a:srgbClr val="F7F7F7"/>
          </a:solidFill>
          <a:ln/>
        </p:spPr>
        <p:txBody>
          <a:bodyPr/>
          <a:lstStyle/>
          <a:p>
            <a:endParaRPr lang="en-1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hyperlink" Target="https://www.gov.pl/web/gov/zastrzez-swoj-numer-pesel-lub-cofnij-zastrzezenie"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passwords.google.com/" TargetMode="Externa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09363" y="398365"/>
            <a:ext cx="5058033" cy="7587049"/>
          </a:xfrm>
          <a:custGeom>
            <a:avLst/>
            <a:gdLst>
              <a:gd name="csX0" fmla="*/ 0 w 5058033"/>
              <a:gd name="csY0" fmla="*/ 0 h 7587049"/>
              <a:gd name="csX1" fmla="*/ 562004 w 5058033"/>
              <a:gd name="csY1" fmla="*/ 0 h 7587049"/>
              <a:gd name="csX2" fmla="*/ 1022847 w 5058033"/>
              <a:gd name="csY2" fmla="*/ 0 h 7587049"/>
              <a:gd name="csX3" fmla="*/ 1433109 w 5058033"/>
              <a:gd name="csY3" fmla="*/ 0 h 7587049"/>
              <a:gd name="csX4" fmla="*/ 1893952 w 5058033"/>
              <a:gd name="csY4" fmla="*/ 0 h 7587049"/>
              <a:gd name="csX5" fmla="*/ 2557117 w 5058033"/>
              <a:gd name="csY5" fmla="*/ 0 h 7587049"/>
              <a:gd name="csX6" fmla="*/ 3220281 w 5058033"/>
              <a:gd name="csY6" fmla="*/ 0 h 7587049"/>
              <a:gd name="csX7" fmla="*/ 3731704 w 5058033"/>
              <a:gd name="csY7" fmla="*/ 0 h 7587049"/>
              <a:gd name="csX8" fmla="*/ 4344288 w 5058033"/>
              <a:gd name="csY8" fmla="*/ 0 h 7587049"/>
              <a:gd name="csX9" fmla="*/ 5058033 w 5058033"/>
              <a:gd name="csY9" fmla="*/ 0 h 7587049"/>
              <a:gd name="csX10" fmla="*/ 5058033 w 5058033"/>
              <a:gd name="csY10" fmla="*/ 431878 h 7587049"/>
              <a:gd name="csX11" fmla="*/ 5058033 w 5058033"/>
              <a:gd name="csY11" fmla="*/ 787886 h 7587049"/>
              <a:gd name="csX12" fmla="*/ 5058033 w 5058033"/>
              <a:gd name="csY12" fmla="*/ 1143894 h 7587049"/>
              <a:gd name="csX13" fmla="*/ 5058033 w 5058033"/>
              <a:gd name="csY13" fmla="*/ 1803383 h 7587049"/>
              <a:gd name="csX14" fmla="*/ 5058033 w 5058033"/>
              <a:gd name="csY14" fmla="*/ 2235261 h 7587049"/>
              <a:gd name="csX15" fmla="*/ 5058033 w 5058033"/>
              <a:gd name="csY15" fmla="*/ 2667140 h 7587049"/>
              <a:gd name="csX16" fmla="*/ 5058033 w 5058033"/>
              <a:gd name="csY16" fmla="*/ 3174888 h 7587049"/>
              <a:gd name="csX17" fmla="*/ 5058033 w 5058033"/>
              <a:gd name="csY17" fmla="*/ 3910248 h 7587049"/>
              <a:gd name="csX18" fmla="*/ 5058033 w 5058033"/>
              <a:gd name="csY18" fmla="*/ 4493867 h 7587049"/>
              <a:gd name="csX19" fmla="*/ 5058033 w 5058033"/>
              <a:gd name="csY19" fmla="*/ 4849875 h 7587049"/>
              <a:gd name="csX20" fmla="*/ 5058033 w 5058033"/>
              <a:gd name="csY20" fmla="*/ 5205883 h 7587049"/>
              <a:gd name="csX21" fmla="*/ 5058033 w 5058033"/>
              <a:gd name="csY21" fmla="*/ 5713632 h 7587049"/>
              <a:gd name="csX22" fmla="*/ 5058033 w 5058033"/>
              <a:gd name="csY22" fmla="*/ 6145510 h 7587049"/>
              <a:gd name="csX23" fmla="*/ 5058033 w 5058033"/>
              <a:gd name="csY23" fmla="*/ 6880870 h 7587049"/>
              <a:gd name="csX24" fmla="*/ 5058033 w 5058033"/>
              <a:gd name="csY24" fmla="*/ 7587049 h 7587049"/>
              <a:gd name="csX25" fmla="*/ 4546610 w 5058033"/>
              <a:gd name="csY25" fmla="*/ 7587049 h 7587049"/>
              <a:gd name="csX26" fmla="*/ 4085767 w 5058033"/>
              <a:gd name="csY26" fmla="*/ 7587049 h 7587049"/>
              <a:gd name="csX27" fmla="*/ 3523763 w 5058033"/>
              <a:gd name="csY27" fmla="*/ 7587049 h 7587049"/>
              <a:gd name="csX28" fmla="*/ 2961759 w 5058033"/>
              <a:gd name="csY28" fmla="*/ 7587049 h 7587049"/>
              <a:gd name="csX29" fmla="*/ 2551497 w 5058033"/>
              <a:gd name="csY29" fmla="*/ 7587049 h 7587049"/>
              <a:gd name="csX30" fmla="*/ 1989493 w 5058033"/>
              <a:gd name="csY30" fmla="*/ 7587049 h 7587049"/>
              <a:gd name="csX31" fmla="*/ 1427489 w 5058033"/>
              <a:gd name="csY31" fmla="*/ 7587049 h 7587049"/>
              <a:gd name="csX32" fmla="*/ 764325 w 5058033"/>
              <a:gd name="csY32" fmla="*/ 7587049 h 7587049"/>
              <a:gd name="csX33" fmla="*/ 0 w 5058033"/>
              <a:gd name="csY33" fmla="*/ 7587049 h 7587049"/>
              <a:gd name="csX34" fmla="*/ 0 w 5058033"/>
              <a:gd name="csY34" fmla="*/ 7079300 h 7587049"/>
              <a:gd name="csX35" fmla="*/ 0 w 5058033"/>
              <a:gd name="csY35" fmla="*/ 6419811 h 7587049"/>
              <a:gd name="csX36" fmla="*/ 0 w 5058033"/>
              <a:gd name="csY36" fmla="*/ 5987933 h 7587049"/>
              <a:gd name="csX37" fmla="*/ 0 w 5058033"/>
              <a:gd name="csY37" fmla="*/ 5404313 h 7587049"/>
              <a:gd name="csX38" fmla="*/ 0 w 5058033"/>
              <a:gd name="csY38" fmla="*/ 4744824 h 7587049"/>
              <a:gd name="csX39" fmla="*/ 0 w 5058033"/>
              <a:gd name="csY39" fmla="*/ 4312946 h 7587049"/>
              <a:gd name="csX40" fmla="*/ 0 w 5058033"/>
              <a:gd name="csY40" fmla="*/ 3956938 h 7587049"/>
              <a:gd name="csX41" fmla="*/ 0 w 5058033"/>
              <a:gd name="csY41" fmla="*/ 3600930 h 7587049"/>
              <a:gd name="csX42" fmla="*/ 0 w 5058033"/>
              <a:gd name="csY42" fmla="*/ 3017311 h 7587049"/>
              <a:gd name="csX43" fmla="*/ 0 w 5058033"/>
              <a:gd name="csY43" fmla="*/ 2281951 h 7587049"/>
              <a:gd name="csX44" fmla="*/ 0 w 5058033"/>
              <a:gd name="csY44" fmla="*/ 1774202 h 7587049"/>
              <a:gd name="csX45" fmla="*/ 0 w 5058033"/>
              <a:gd name="csY45" fmla="*/ 1418195 h 7587049"/>
              <a:gd name="csX46" fmla="*/ 0 w 5058033"/>
              <a:gd name="csY46" fmla="*/ 834575 h 7587049"/>
              <a:gd name="csX47" fmla="*/ 0 w 5058033"/>
              <a:gd name="csY47" fmla="*/ 0 h 75870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5058033" h="7587049" fill="none" extrusionOk="0">
                <a:moveTo>
                  <a:pt x="0" y="0"/>
                </a:moveTo>
                <a:cubicBezTo>
                  <a:pt x="115571" y="-60834"/>
                  <a:pt x="378382" y="989"/>
                  <a:pt x="562004" y="0"/>
                </a:cubicBezTo>
                <a:cubicBezTo>
                  <a:pt x="745626" y="-989"/>
                  <a:pt x="837093" y="41597"/>
                  <a:pt x="1022847" y="0"/>
                </a:cubicBezTo>
                <a:cubicBezTo>
                  <a:pt x="1208601" y="-41597"/>
                  <a:pt x="1332059" y="41330"/>
                  <a:pt x="1433109" y="0"/>
                </a:cubicBezTo>
                <a:cubicBezTo>
                  <a:pt x="1534159" y="-41330"/>
                  <a:pt x="1777974" y="52710"/>
                  <a:pt x="1893952" y="0"/>
                </a:cubicBezTo>
                <a:cubicBezTo>
                  <a:pt x="2009930" y="-52710"/>
                  <a:pt x="2276835" y="67676"/>
                  <a:pt x="2557117" y="0"/>
                </a:cubicBezTo>
                <a:cubicBezTo>
                  <a:pt x="2837399" y="-67676"/>
                  <a:pt x="2991355" y="12796"/>
                  <a:pt x="3220281" y="0"/>
                </a:cubicBezTo>
                <a:cubicBezTo>
                  <a:pt x="3449207" y="-12796"/>
                  <a:pt x="3507662" y="8190"/>
                  <a:pt x="3731704" y="0"/>
                </a:cubicBezTo>
                <a:cubicBezTo>
                  <a:pt x="3955746" y="-8190"/>
                  <a:pt x="4176879" y="25243"/>
                  <a:pt x="4344288" y="0"/>
                </a:cubicBezTo>
                <a:cubicBezTo>
                  <a:pt x="4511697" y="-25243"/>
                  <a:pt x="4713577" y="73755"/>
                  <a:pt x="5058033" y="0"/>
                </a:cubicBezTo>
                <a:cubicBezTo>
                  <a:pt x="5076562" y="108182"/>
                  <a:pt x="5049945" y="314248"/>
                  <a:pt x="5058033" y="431878"/>
                </a:cubicBezTo>
                <a:cubicBezTo>
                  <a:pt x="5066121" y="549508"/>
                  <a:pt x="5047502" y="692526"/>
                  <a:pt x="5058033" y="787886"/>
                </a:cubicBezTo>
                <a:cubicBezTo>
                  <a:pt x="5068564" y="883246"/>
                  <a:pt x="5055861" y="1020311"/>
                  <a:pt x="5058033" y="1143894"/>
                </a:cubicBezTo>
                <a:cubicBezTo>
                  <a:pt x="5060205" y="1267477"/>
                  <a:pt x="5023062" y="1632058"/>
                  <a:pt x="5058033" y="1803383"/>
                </a:cubicBezTo>
                <a:cubicBezTo>
                  <a:pt x="5093004" y="1974708"/>
                  <a:pt x="5041467" y="2113374"/>
                  <a:pt x="5058033" y="2235261"/>
                </a:cubicBezTo>
                <a:cubicBezTo>
                  <a:pt x="5074599" y="2357148"/>
                  <a:pt x="5026066" y="2537335"/>
                  <a:pt x="5058033" y="2667140"/>
                </a:cubicBezTo>
                <a:cubicBezTo>
                  <a:pt x="5090000" y="2796945"/>
                  <a:pt x="5007019" y="3031649"/>
                  <a:pt x="5058033" y="3174888"/>
                </a:cubicBezTo>
                <a:cubicBezTo>
                  <a:pt x="5109047" y="3318127"/>
                  <a:pt x="5010142" y="3595695"/>
                  <a:pt x="5058033" y="3910248"/>
                </a:cubicBezTo>
                <a:cubicBezTo>
                  <a:pt x="5105924" y="4224801"/>
                  <a:pt x="5003981" y="4217484"/>
                  <a:pt x="5058033" y="4493867"/>
                </a:cubicBezTo>
                <a:cubicBezTo>
                  <a:pt x="5112085" y="4770250"/>
                  <a:pt x="5044576" y="4754178"/>
                  <a:pt x="5058033" y="4849875"/>
                </a:cubicBezTo>
                <a:cubicBezTo>
                  <a:pt x="5071490" y="4945572"/>
                  <a:pt x="5023223" y="5130753"/>
                  <a:pt x="5058033" y="5205883"/>
                </a:cubicBezTo>
                <a:cubicBezTo>
                  <a:pt x="5092843" y="5281013"/>
                  <a:pt x="5049734" y="5585503"/>
                  <a:pt x="5058033" y="5713632"/>
                </a:cubicBezTo>
                <a:cubicBezTo>
                  <a:pt x="5066332" y="5841761"/>
                  <a:pt x="5007617" y="5963345"/>
                  <a:pt x="5058033" y="6145510"/>
                </a:cubicBezTo>
                <a:cubicBezTo>
                  <a:pt x="5108449" y="6327675"/>
                  <a:pt x="5015597" y="6600820"/>
                  <a:pt x="5058033" y="6880870"/>
                </a:cubicBezTo>
                <a:cubicBezTo>
                  <a:pt x="5100469" y="7160920"/>
                  <a:pt x="5002032" y="7235742"/>
                  <a:pt x="5058033" y="7587049"/>
                </a:cubicBezTo>
                <a:cubicBezTo>
                  <a:pt x="4802362" y="7626030"/>
                  <a:pt x="4753351" y="7548337"/>
                  <a:pt x="4546610" y="7587049"/>
                </a:cubicBezTo>
                <a:cubicBezTo>
                  <a:pt x="4339869" y="7625761"/>
                  <a:pt x="4286612" y="7555243"/>
                  <a:pt x="4085767" y="7587049"/>
                </a:cubicBezTo>
                <a:cubicBezTo>
                  <a:pt x="3884922" y="7618855"/>
                  <a:pt x="3637176" y="7576137"/>
                  <a:pt x="3523763" y="7587049"/>
                </a:cubicBezTo>
                <a:cubicBezTo>
                  <a:pt x="3410350" y="7597961"/>
                  <a:pt x="3083924" y="7576508"/>
                  <a:pt x="2961759" y="7587049"/>
                </a:cubicBezTo>
                <a:cubicBezTo>
                  <a:pt x="2839594" y="7597590"/>
                  <a:pt x="2659388" y="7552381"/>
                  <a:pt x="2551497" y="7587049"/>
                </a:cubicBezTo>
                <a:cubicBezTo>
                  <a:pt x="2443606" y="7621717"/>
                  <a:pt x="2161817" y="7535140"/>
                  <a:pt x="1989493" y="7587049"/>
                </a:cubicBezTo>
                <a:cubicBezTo>
                  <a:pt x="1817169" y="7638958"/>
                  <a:pt x="1673956" y="7538510"/>
                  <a:pt x="1427489" y="7587049"/>
                </a:cubicBezTo>
                <a:cubicBezTo>
                  <a:pt x="1181022" y="7635588"/>
                  <a:pt x="973945" y="7508568"/>
                  <a:pt x="764325" y="7587049"/>
                </a:cubicBezTo>
                <a:cubicBezTo>
                  <a:pt x="554705" y="7665530"/>
                  <a:pt x="197050" y="7571666"/>
                  <a:pt x="0" y="7587049"/>
                </a:cubicBezTo>
                <a:cubicBezTo>
                  <a:pt x="-30739" y="7440839"/>
                  <a:pt x="59353" y="7216489"/>
                  <a:pt x="0" y="7079300"/>
                </a:cubicBezTo>
                <a:cubicBezTo>
                  <a:pt x="-59353" y="6942111"/>
                  <a:pt x="45977" y="6672476"/>
                  <a:pt x="0" y="6419811"/>
                </a:cubicBezTo>
                <a:cubicBezTo>
                  <a:pt x="-45977" y="6167146"/>
                  <a:pt x="13516" y="6135267"/>
                  <a:pt x="0" y="5987933"/>
                </a:cubicBezTo>
                <a:cubicBezTo>
                  <a:pt x="-13516" y="5840599"/>
                  <a:pt x="58296" y="5559462"/>
                  <a:pt x="0" y="5404313"/>
                </a:cubicBezTo>
                <a:cubicBezTo>
                  <a:pt x="-58296" y="5249164"/>
                  <a:pt x="22356" y="5046689"/>
                  <a:pt x="0" y="4744824"/>
                </a:cubicBezTo>
                <a:cubicBezTo>
                  <a:pt x="-22356" y="4442959"/>
                  <a:pt x="20364" y="4444258"/>
                  <a:pt x="0" y="4312946"/>
                </a:cubicBezTo>
                <a:cubicBezTo>
                  <a:pt x="-20364" y="4181634"/>
                  <a:pt x="41511" y="4051164"/>
                  <a:pt x="0" y="3956938"/>
                </a:cubicBezTo>
                <a:cubicBezTo>
                  <a:pt x="-41511" y="3862712"/>
                  <a:pt x="37266" y="3712714"/>
                  <a:pt x="0" y="3600930"/>
                </a:cubicBezTo>
                <a:cubicBezTo>
                  <a:pt x="-37266" y="3489146"/>
                  <a:pt x="40713" y="3215713"/>
                  <a:pt x="0" y="3017311"/>
                </a:cubicBezTo>
                <a:cubicBezTo>
                  <a:pt x="-40713" y="2818909"/>
                  <a:pt x="15132" y="2514236"/>
                  <a:pt x="0" y="2281951"/>
                </a:cubicBezTo>
                <a:cubicBezTo>
                  <a:pt x="-15132" y="2049666"/>
                  <a:pt x="45000" y="1926441"/>
                  <a:pt x="0" y="1774202"/>
                </a:cubicBezTo>
                <a:cubicBezTo>
                  <a:pt x="-45000" y="1621963"/>
                  <a:pt x="35433" y="1574988"/>
                  <a:pt x="0" y="1418195"/>
                </a:cubicBezTo>
                <a:cubicBezTo>
                  <a:pt x="-35433" y="1261402"/>
                  <a:pt x="50999" y="1126276"/>
                  <a:pt x="0" y="834575"/>
                </a:cubicBezTo>
                <a:cubicBezTo>
                  <a:pt x="-50999" y="542874"/>
                  <a:pt x="78048" y="167176"/>
                  <a:pt x="0" y="0"/>
                </a:cubicBezTo>
                <a:close/>
              </a:path>
              <a:path w="5058033" h="7587049" stroke="0" extrusionOk="0">
                <a:moveTo>
                  <a:pt x="0" y="0"/>
                </a:moveTo>
                <a:cubicBezTo>
                  <a:pt x="110515" y="-5001"/>
                  <a:pt x="211173" y="46570"/>
                  <a:pt x="410263" y="0"/>
                </a:cubicBezTo>
                <a:cubicBezTo>
                  <a:pt x="609353" y="-46570"/>
                  <a:pt x="807730" y="39560"/>
                  <a:pt x="1073427" y="0"/>
                </a:cubicBezTo>
                <a:cubicBezTo>
                  <a:pt x="1339124" y="-39560"/>
                  <a:pt x="1416601" y="22566"/>
                  <a:pt x="1584850" y="0"/>
                </a:cubicBezTo>
                <a:cubicBezTo>
                  <a:pt x="1753099" y="-22566"/>
                  <a:pt x="1898549" y="38581"/>
                  <a:pt x="1995113" y="0"/>
                </a:cubicBezTo>
                <a:cubicBezTo>
                  <a:pt x="2091677" y="-38581"/>
                  <a:pt x="2351651" y="55245"/>
                  <a:pt x="2455956" y="0"/>
                </a:cubicBezTo>
                <a:cubicBezTo>
                  <a:pt x="2560261" y="-55245"/>
                  <a:pt x="2784373" y="18188"/>
                  <a:pt x="2967379" y="0"/>
                </a:cubicBezTo>
                <a:cubicBezTo>
                  <a:pt x="3150385" y="-18188"/>
                  <a:pt x="3404902" y="45938"/>
                  <a:pt x="3529383" y="0"/>
                </a:cubicBezTo>
                <a:cubicBezTo>
                  <a:pt x="3653864" y="-45938"/>
                  <a:pt x="3784314" y="4978"/>
                  <a:pt x="3990226" y="0"/>
                </a:cubicBezTo>
                <a:cubicBezTo>
                  <a:pt x="4196138" y="-4978"/>
                  <a:pt x="4293689" y="48930"/>
                  <a:pt x="4501649" y="0"/>
                </a:cubicBezTo>
                <a:cubicBezTo>
                  <a:pt x="4709609" y="-48930"/>
                  <a:pt x="4837179" y="31198"/>
                  <a:pt x="5058033" y="0"/>
                </a:cubicBezTo>
                <a:cubicBezTo>
                  <a:pt x="5075065" y="146283"/>
                  <a:pt x="5038409" y="268311"/>
                  <a:pt x="5058033" y="431878"/>
                </a:cubicBezTo>
                <a:cubicBezTo>
                  <a:pt x="5077657" y="595445"/>
                  <a:pt x="5049545" y="657306"/>
                  <a:pt x="5058033" y="787886"/>
                </a:cubicBezTo>
                <a:cubicBezTo>
                  <a:pt x="5066521" y="918466"/>
                  <a:pt x="5017556" y="1004302"/>
                  <a:pt x="5058033" y="1143894"/>
                </a:cubicBezTo>
                <a:cubicBezTo>
                  <a:pt x="5098510" y="1283486"/>
                  <a:pt x="5020188" y="1383534"/>
                  <a:pt x="5058033" y="1499901"/>
                </a:cubicBezTo>
                <a:cubicBezTo>
                  <a:pt x="5095878" y="1616268"/>
                  <a:pt x="5041784" y="1894683"/>
                  <a:pt x="5058033" y="2235261"/>
                </a:cubicBezTo>
                <a:cubicBezTo>
                  <a:pt x="5074282" y="2575839"/>
                  <a:pt x="5022794" y="2598898"/>
                  <a:pt x="5058033" y="2894751"/>
                </a:cubicBezTo>
                <a:cubicBezTo>
                  <a:pt x="5093272" y="3190604"/>
                  <a:pt x="4998900" y="3297347"/>
                  <a:pt x="5058033" y="3554241"/>
                </a:cubicBezTo>
                <a:cubicBezTo>
                  <a:pt x="5117166" y="3811135"/>
                  <a:pt x="5026034" y="3815060"/>
                  <a:pt x="5058033" y="3986119"/>
                </a:cubicBezTo>
                <a:cubicBezTo>
                  <a:pt x="5090032" y="4157178"/>
                  <a:pt x="5055177" y="4438817"/>
                  <a:pt x="5058033" y="4721479"/>
                </a:cubicBezTo>
                <a:cubicBezTo>
                  <a:pt x="5060889" y="5004141"/>
                  <a:pt x="5008945" y="4992064"/>
                  <a:pt x="5058033" y="5153357"/>
                </a:cubicBezTo>
                <a:cubicBezTo>
                  <a:pt x="5107121" y="5314650"/>
                  <a:pt x="5044338" y="5361459"/>
                  <a:pt x="5058033" y="5509365"/>
                </a:cubicBezTo>
                <a:cubicBezTo>
                  <a:pt x="5071728" y="5657271"/>
                  <a:pt x="5050149" y="6036867"/>
                  <a:pt x="5058033" y="6168854"/>
                </a:cubicBezTo>
                <a:cubicBezTo>
                  <a:pt x="5065917" y="6300841"/>
                  <a:pt x="5031591" y="6426927"/>
                  <a:pt x="5058033" y="6524862"/>
                </a:cubicBezTo>
                <a:cubicBezTo>
                  <a:pt x="5084475" y="6622797"/>
                  <a:pt x="4988570" y="7298545"/>
                  <a:pt x="5058033" y="7587049"/>
                </a:cubicBezTo>
                <a:cubicBezTo>
                  <a:pt x="4860390" y="7598366"/>
                  <a:pt x="4775530" y="7546473"/>
                  <a:pt x="4647770" y="7587049"/>
                </a:cubicBezTo>
                <a:cubicBezTo>
                  <a:pt x="4520010" y="7627625"/>
                  <a:pt x="4230057" y="7573362"/>
                  <a:pt x="4085767" y="7587049"/>
                </a:cubicBezTo>
                <a:cubicBezTo>
                  <a:pt x="3941477" y="7600736"/>
                  <a:pt x="3625980" y="7517073"/>
                  <a:pt x="3473183" y="7587049"/>
                </a:cubicBezTo>
                <a:cubicBezTo>
                  <a:pt x="3320386" y="7657025"/>
                  <a:pt x="3205153" y="7537959"/>
                  <a:pt x="2961759" y="7587049"/>
                </a:cubicBezTo>
                <a:cubicBezTo>
                  <a:pt x="2718365" y="7636139"/>
                  <a:pt x="2434578" y="7580207"/>
                  <a:pt x="2298595" y="7587049"/>
                </a:cubicBezTo>
                <a:cubicBezTo>
                  <a:pt x="2162612" y="7593891"/>
                  <a:pt x="1992646" y="7549269"/>
                  <a:pt x="1736591" y="7587049"/>
                </a:cubicBezTo>
                <a:cubicBezTo>
                  <a:pt x="1480536" y="7624829"/>
                  <a:pt x="1345812" y="7525291"/>
                  <a:pt x="1124007" y="7587049"/>
                </a:cubicBezTo>
                <a:cubicBezTo>
                  <a:pt x="902202" y="7648807"/>
                  <a:pt x="914383" y="7586785"/>
                  <a:pt x="713745" y="7587049"/>
                </a:cubicBezTo>
                <a:cubicBezTo>
                  <a:pt x="513107" y="7587313"/>
                  <a:pt x="200890" y="7577418"/>
                  <a:pt x="0" y="7587049"/>
                </a:cubicBezTo>
                <a:cubicBezTo>
                  <a:pt x="-27126" y="7451869"/>
                  <a:pt x="1897" y="7280119"/>
                  <a:pt x="0" y="7079300"/>
                </a:cubicBezTo>
                <a:cubicBezTo>
                  <a:pt x="-1897" y="6878481"/>
                  <a:pt x="33980" y="6659469"/>
                  <a:pt x="0" y="6495681"/>
                </a:cubicBezTo>
                <a:cubicBezTo>
                  <a:pt x="-33980" y="6331893"/>
                  <a:pt x="2224" y="6138431"/>
                  <a:pt x="0" y="5987933"/>
                </a:cubicBezTo>
                <a:cubicBezTo>
                  <a:pt x="-2224" y="5837435"/>
                  <a:pt x="40888" y="5527470"/>
                  <a:pt x="0" y="5252572"/>
                </a:cubicBezTo>
                <a:cubicBezTo>
                  <a:pt x="-40888" y="4977674"/>
                  <a:pt x="33694" y="4838856"/>
                  <a:pt x="0" y="4517212"/>
                </a:cubicBezTo>
                <a:cubicBezTo>
                  <a:pt x="-33694" y="4195568"/>
                  <a:pt x="32420" y="4255489"/>
                  <a:pt x="0" y="4161205"/>
                </a:cubicBezTo>
                <a:cubicBezTo>
                  <a:pt x="-32420" y="4066921"/>
                  <a:pt x="9115" y="3829194"/>
                  <a:pt x="0" y="3653456"/>
                </a:cubicBezTo>
                <a:cubicBezTo>
                  <a:pt x="-9115" y="3477718"/>
                  <a:pt x="10961" y="3255154"/>
                  <a:pt x="0" y="3145707"/>
                </a:cubicBezTo>
                <a:cubicBezTo>
                  <a:pt x="-10961" y="3036260"/>
                  <a:pt x="30027" y="2725244"/>
                  <a:pt x="0" y="2486218"/>
                </a:cubicBezTo>
                <a:cubicBezTo>
                  <a:pt x="-30027" y="2247192"/>
                  <a:pt x="38984" y="2261529"/>
                  <a:pt x="0" y="2054339"/>
                </a:cubicBezTo>
                <a:cubicBezTo>
                  <a:pt x="-38984" y="1847149"/>
                  <a:pt x="71385" y="1604736"/>
                  <a:pt x="0" y="1394850"/>
                </a:cubicBezTo>
                <a:cubicBezTo>
                  <a:pt x="-71385" y="1184964"/>
                  <a:pt x="26319" y="858887"/>
                  <a:pt x="0" y="659490"/>
                </a:cubicBezTo>
                <a:cubicBezTo>
                  <a:pt x="-26319" y="460093"/>
                  <a:pt x="56414" y="296275"/>
                  <a:pt x="0" y="0"/>
                </a:cubicBezTo>
                <a:close/>
              </a:path>
            </a:pathLst>
          </a:custGeom>
          <a:ln>
            <a:solidFill>
              <a:schemeClr val="tx1"/>
            </a:solidFill>
            <a:extLst>
              <a:ext uri="{C807C97D-BFC1-408E-A445-0C87EB9F89A2}">
                <ask:lineSketchStyleProps xmlns:ask="http://schemas.microsoft.com/office/drawing/2018/sketchyshapes" sd="2098960134">
                  <a:prstGeom prst="rect">
                    <a:avLst/>
                  </a:prstGeom>
                  <ask:type>
                    <ask:lineSketchScribble/>
                  </ask:type>
                </ask:lineSketchStyleProps>
              </a:ext>
            </a:extLst>
          </a:ln>
        </p:spPr>
      </p:pic>
      <p:sp>
        <p:nvSpPr>
          <p:cNvPr id="3" name="Text 0"/>
          <p:cNvSpPr/>
          <p:nvPr/>
        </p:nvSpPr>
        <p:spPr>
          <a:xfrm>
            <a:off x="6350437" y="1004081"/>
            <a:ext cx="4937760" cy="617101"/>
          </a:xfrm>
          <a:prstGeom prst="rect">
            <a:avLst/>
          </a:prstGeom>
          <a:noFill/>
          <a:ln/>
        </p:spPr>
        <p:txBody>
          <a:bodyPr wrap="none" lIns="0" tIns="0" rIns="0" bIns="0" rtlCol="0" anchor="t"/>
          <a:lstStyle/>
          <a:p>
            <a:pPr marL="0" indent="0">
              <a:lnSpc>
                <a:spcPts val="4850"/>
              </a:lnSpc>
              <a:buNone/>
            </a:pPr>
            <a:r>
              <a:rPr lang="en-US" sz="4400" b="1" dirty="0">
                <a:solidFill>
                  <a:srgbClr val="FF0000"/>
                </a:solidFill>
                <a:ea typeface="Patrick Hand" pitchFamily="34" charset="-122"/>
                <a:cs typeface="Patrick Hand" pitchFamily="34" charset="-120"/>
              </a:rPr>
              <a:t>Bezpieczeństwo w sieci</a:t>
            </a:r>
            <a:endParaRPr lang="en-US" sz="4400" b="1" dirty="0">
              <a:solidFill>
                <a:srgbClr val="FF0000"/>
              </a:solidFill>
            </a:endParaRPr>
          </a:p>
        </p:txBody>
      </p:sp>
      <p:sp>
        <p:nvSpPr>
          <p:cNvPr id="4" name="Text 1"/>
          <p:cNvSpPr/>
          <p:nvPr/>
        </p:nvSpPr>
        <p:spPr>
          <a:xfrm>
            <a:off x="6350437" y="2002405"/>
            <a:ext cx="6852880" cy="493752"/>
          </a:xfrm>
          <a:prstGeom prst="rect">
            <a:avLst/>
          </a:prstGeom>
          <a:noFill/>
          <a:ln/>
        </p:spPr>
        <p:txBody>
          <a:bodyPr wrap="none" lIns="0" tIns="0" rIns="0" bIns="0" rtlCol="0" anchor="t"/>
          <a:lstStyle/>
          <a:p>
            <a:pPr marL="0" indent="0">
              <a:lnSpc>
                <a:spcPts val="3850"/>
              </a:lnSpc>
              <a:buNone/>
            </a:pPr>
            <a:r>
              <a:rPr lang="en-US" sz="3100" b="1" dirty="0">
                <a:solidFill>
                  <a:srgbClr val="00B050"/>
                </a:solidFill>
                <a:ea typeface="Patrick Hand" pitchFamily="34" charset="-122"/>
                <a:cs typeface="Patrick Hand" pitchFamily="34" charset="-120"/>
              </a:rPr>
              <a:t>Jak chronić swoje dane i unikać zagrożeń online?</a:t>
            </a:r>
            <a:endParaRPr lang="en-US" sz="3100" b="1" dirty="0">
              <a:solidFill>
                <a:srgbClr val="00B050"/>
              </a:solidFill>
            </a:endParaRPr>
          </a:p>
        </p:txBody>
      </p:sp>
      <p:sp>
        <p:nvSpPr>
          <p:cNvPr id="5" name="Text 2"/>
          <p:cNvSpPr/>
          <p:nvPr/>
        </p:nvSpPr>
        <p:spPr>
          <a:xfrm>
            <a:off x="6350437" y="3833823"/>
            <a:ext cx="7415927" cy="1580198"/>
          </a:xfrm>
          <a:prstGeom prst="rect">
            <a:avLst/>
          </a:prstGeom>
          <a:noFill/>
          <a:ln/>
        </p:spPr>
        <p:txBody>
          <a:bodyPr wrap="square" lIns="0" tIns="0" rIns="0" bIns="0" rtlCol="0" anchor="t"/>
          <a:lstStyle/>
          <a:p>
            <a:pPr marL="0" indent="0">
              <a:lnSpc>
                <a:spcPts val="3100"/>
              </a:lnSpc>
              <a:buNone/>
            </a:pPr>
            <a:r>
              <a:rPr lang="en-US" sz="2400">
                <a:solidFill>
                  <a:srgbClr val="383838"/>
                </a:solidFill>
                <a:ea typeface="Patrick Hand" pitchFamily="34" charset="-122"/>
                <a:cs typeface="Patrick Hand" pitchFamily="34" charset="-120"/>
              </a:rPr>
              <a:t>W </a:t>
            </a:r>
            <a:r>
              <a:rPr lang="en-US" sz="2400" dirty="0">
                <a:solidFill>
                  <a:srgbClr val="383838"/>
                </a:solidFill>
                <a:ea typeface="Patrick Hand" pitchFamily="34" charset="-122"/>
                <a:cs typeface="Patrick Hand" pitchFamily="34" charset="-120"/>
              </a:rPr>
              <a:t>dzisiejszym cyfrowym świecie, ochrona naszych danych i unikanie zagrożeń w sieci staje się coraz ważniejsze, szczególnie dla seniorów</a:t>
            </a:r>
            <a:r>
              <a:rPr lang="en-US" sz="2400">
                <a:solidFill>
                  <a:srgbClr val="383838"/>
                </a:solidFill>
                <a:ea typeface="Patrick Hand" pitchFamily="34" charset="-122"/>
                <a:cs typeface="Patrick Hand" pitchFamily="34" charset="-120"/>
              </a:rPr>
              <a:t>. </a:t>
            </a:r>
            <a:endParaRPr lang="en-US" sz="2400" dirty="0"/>
          </a:p>
        </p:txBody>
      </p:sp>
      <p:pic>
        <p:nvPicPr>
          <p:cNvPr id="9" name="Picture 8"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1051719" y="969231"/>
            <a:ext cx="3773319" cy="1526926"/>
          </a:xfrm>
          <a:prstGeom prst="rect">
            <a:avLst/>
          </a:prstGeom>
        </p:spPr>
      </p:pic>
      <p:sp>
        <p:nvSpPr>
          <p:cNvPr id="6" name="TextBox 6">
            <a:extLst>
              <a:ext uri="{FF2B5EF4-FFF2-40B4-BE49-F238E27FC236}">
                <a16:creationId xmlns:a16="http://schemas.microsoft.com/office/drawing/2014/main" id="{E3BA6053-6C1F-4757-1B70-DEA2DF3D38F2}"/>
              </a:ext>
            </a:extLst>
          </p:cNvPr>
          <p:cNvSpPr txBox="1"/>
          <p:nvPr/>
        </p:nvSpPr>
        <p:spPr>
          <a:xfrm>
            <a:off x="5764427" y="7163971"/>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939044-F367-50A2-3494-269850D425EB}"/>
              </a:ext>
            </a:extLst>
          </p:cNvPr>
          <p:cNvSpPr txBox="1"/>
          <p:nvPr/>
        </p:nvSpPr>
        <p:spPr>
          <a:xfrm>
            <a:off x="784654" y="1507796"/>
            <a:ext cx="13061091" cy="4708981"/>
          </a:xfrm>
          <a:prstGeom prst="rect">
            <a:avLst/>
          </a:prstGeom>
          <a:noFill/>
        </p:spPr>
        <p:txBody>
          <a:bodyPr wrap="square">
            <a:spAutoFit/>
          </a:bodyPr>
          <a:lstStyle/>
          <a:p>
            <a:pPr>
              <a:buNone/>
            </a:pPr>
            <a:r>
              <a:rPr lang="uk-UA" sz="4400">
                <a:solidFill>
                  <a:srgbClr val="00B050"/>
                </a:solidFill>
              </a:rPr>
              <a:t>🛡️ </a:t>
            </a:r>
            <a:r>
              <a:rPr lang="pl-PL" sz="4400">
                <a:solidFill>
                  <a:srgbClr val="00B050"/>
                </a:solidFill>
              </a:rPr>
              <a:t>Dobre oprogramowanie antywirusowe może wykrywać i blokować wirusy oraz inne zagrożenia.</a:t>
            </a:r>
            <a:endParaRPr lang="en-US" sz="4400">
              <a:solidFill>
                <a:srgbClr val="00B050"/>
              </a:solidFill>
            </a:endParaRPr>
          </a:p>
          <a:p>
            <a:pPr>
              <a:buNone/>
            </a:pPr>
            <a:endParaRPr lang="pl-PL" sz="4400">
              <a:solidFill>
                <a:srgbClr val="00B050"/>
              </a:solidFill>
            </a:endParaRPr>
          </a:p>
          <a:p>
            <a:pPr>
              <a:buNone/>
            </a:pPr>
            <a:r>
              <a:rPr lang="pl-PL" sz="2800"/>
              <a:t>➡️ Na telefonach i komputerach można zainstalować </a:t>
            </a:r>
            <a:endParaRPr lang="en-US" sz="2800"/>
          </a:p>
          <a:p>
            <a:pPr>
              <a:buNone/>
            </a:pPr>
            <a:r>
              <a:rPr lang="en-US" sz="2800" b="1"/>
              <a:t>       </a:t>
            </a:r>
            <a:r>
              <a:rPr lang="pl-PL" sz="2800" b="1"/>
              <a:t>darmowy lub płatny program antywirusowy</a:t>
            </a:r>
            <a:r>
              <a:rPr lang="pl-PL" sz="2800"/>
              <a:t>, </a:t>
            </a:r>
            <a:endParaRPr lang="en-US" sz="2800"/>
          </a:p>
          <a:p>
            <a:pPr>
              <a:buNone/>
            </a:pPr>
            <a:r>
              <a:rPr lang="en-US" sz="2800"/>
              <a:t>       </a:t>
            </a:r>
            <a:r>
              <a:rPr lang="pl-PL" sz="2800"/>
              <a:t>np.:</a:t>
            </a:r>
            <a:r>
              <a:rPr lang="en-US" sz="2800"/>
              <a:t> </a:t>
            </a:r>
            <a:r>
              <a:rPr lang="pl-PL" sz="2800" b="1"/>
              <a:t>ESET, Avast, Bitdefender, Microsoft Defender.</a:t>
            </a:r>
            <a:endParaRPr lang="en-US" sz="2800" b="1"/>
          </a:p>
          <a:p>
            <a:pPr>
              <a:buNone/>
            </a:pPr>
            <a:endParaRPr lang="pl-PL" sz="2800"/>
          </a:p>
          <a:p>
            <a:r>
              <a:rPr lang="pl-PL" sz="2800"/>
              <a:t>➡️ </a:t>
            </a:r>
            <a:r>
              <a:rPr lang="pl-PL" sz="2800" b="1"/>
              <a:t>Ważne:</a:t>
            </a:r>
            <a:r>
              <a:rPr lang="pl-PL" sz="2800"/>
              <a:t> aktualizuj go regularnie, </a:t>
            </a:r>
            <a:endParaRPr lang="en-US" sz="2800"/>
          </a:p>
          <a:p>
            <a:r>
              <a:rPr lang="en-US" sz="2800"/>
              <a:t>       </a:t>
            </a:r>
            <a:r>
              <a:rPr lang="pl-PL" sz="2800"/>
              <a:t>aby chronił przed nowymi zagrożeniami!</a:t>
            </a:r>
          </a:p>
        </p:txBody>
      </p:sp>
      <p:pic>
        <p:nvPicPr>
          <p:cNvPr id="9218" name="Picture 2" descr="password to email">
            <a:extLst>
              <a:ext uri="{FF2B5EF4-FFF2-40B4-BE49-F238E27FC236}">
                <a16:creationId xmlns:a16="http://schemas.microsoft.com/office/drawing/2014/main" id="{59C77942-96F2-5251-A7A4-5A31A29D9F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7847" y="3448109"/>
            <a:ext cx="3509319" cy="3509319"/>
          </a:xfrm>
          <a:custGeom>
            <a:avLst/>
            <a:gdLst>
              <a:gd name="csX0" fmla="*/ 0 w 3509319"/>
              <a:gd name="csY0" fmla="*/ 0 h 3509319"/>
              <a:gd name="csX1" fmla="*/ 514700 w 3509319"/>
              <a:gd name="csY1" fmla="*/ 0 h 3509319"/>
              <a:gd name="csX2" fmla="*/ 1134680 w 3509319"/>
              <a:gd name="csY2" fmla="*/ 0 h 3509319"/>
              <a:gd name="csX3" fmla="*/ 1614287 w 3509319"/>
              <a:gd name="csY3" fmla="*/ 0 h 3509319"/>
              <a:gd name="csX4" fmla="*/ 2128987 w 3509319"/>
              <a:gd name="csY4" fmla="*/ 0 h 3509319"/>
              <a:gd name="csX5" fmla="*/ 2748967 w 3509319"/>
              <a:gd name="csY5" fmla="*/ 0 h 3509319"/>
              <a:gd name="csX6" fmla="*/ 3509319 w 3509319"/>
              <a:gd name="csY6" fmla="*/ 0 h 3509319"/>
              <a:gd name="csX7" fmla="*/ 3509319 w 3509319"/>
              <a:gd name="csY7" fmla="*/ 514700 h 3509319"/>
              <a:gd name="csX8" fmla="*/ 3509319 w 3509319"/>
              <a:gd name="csY8" fmla="*/ 1169773 h 3509319"/>
              <a:gd name="csX9" fmla="*/ 3509319 w 3509319"/>
              <a:gd name="csY9" fmla="*/ 1649380 h 3509319"/>
              <a:gd name="csX10" fmla="*/ 3509319 w 3509319"/>
              <a:gd name="csY10" fmla="*/ 2304453 h 3509319"/>
              <a:gd name="csX11" fmla="*/ 3509319 w 3509319"/>
              <a:gd name="csY11" fmla="*/ 2819153 h 3509319"/>
              <a:gd name="csX12" fmla="*/ 3509319 w 3509319"/>
              <a:gd name="csY12" fmla="*/ 3509319 h 3509319"/>
              <a:gd name="csX13" fmla="*/ 2854246 w 3509319"/>
              <a:gd name="csY13" fmla="*/ 3509319 h 3509319"/>
              <a:gd name="csX14" fmla="*/ 2339546 w 3509319"/>
              <a:gd name="csY14" fmla="*/ 3509319 h 3509319"/>
              <a:gd name="csX15" fmla="*/ 1859939 w 3509319"/>
              <a:gd name="csY15" fmla="*/ 3509319 h 3509319"/>
              <a:gd name="csX16" fmla="*/ 1239959 w 3509319"/>
              <a:gd name="csY16" fmla="*/ 3509319 h 3509319"/>
              <a:gd name="csX17" fmla="*/ 655073 w 3509319"/>
              <a:gd name="csY17" fmla="*/ 3509319 h 3509319"/>
              <a:gd name="csX18" fmla="*/ 0 w 3509319"/>
              <a:gd name="csY18" fmla="*/ 3509319 h 3509319"/>
              <a:gd name="csX19" fmla="*/ 0 w 3509319"/>
              <a:gd name="csY19" fmla="*/ 2924433 h 3509319"/>
              <a:gd name="csX20" fmla="*/ 0 w 3509319"/>
              <a:gd name="csY20" fmla="*/ 2444826 h 3509319"/>
              <a:gd name="csX21" fmla="*/ 0 w 3509319"/>
              <a:gd name="csY21" fmla="*/ 1824846 h 3509319"/>
              <a:gd name="csX22" fmla="*/ 0 w 3509319"/>
              <a:gd name="csY22" fmla="*/ 1169773 h 3509319"/>
              <a:gd name="csX23" fmla="*/ 0 w 3509319"/>
              <a:gd name="csY23" fmla="*/ 584887 h 3509319"/>
              <a:gd name="csX24" fmla="*/ 0 w 3509319"/>
              <a:gd name="csY24" fmla="*/ 0 h 3509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509319" h="3509319" extrusionOk="0">
                <a:moveTo>
                  <a:pt x="0" y="0"/>
                </a:moveTo>
                <a:cubicBezTo>
                  <a:pt x="167212" y="-32484"/>
                  <a:pt x="360820" y="4060"/>
                  <a:pt x="514700" y="0"/>
                </a:cubicBezTo>
                <a:cubicBezTo>
                  <a:pt x="668580" y="-4060"/>
                  <a:pt x="908888" y="47703"/>
                  <a:pt x="1134680" y="0"/>
                </a:cubicBezTo>
                <a:cubicBezTo>
                  <a:pt x="1360472" y="-47703"/>
                  <a:pt x="1407954" y="42179"/>
                  <a:pt x="1614287" y="0"/>
                </a:cubicBezTo>
                <a:cubicBezTo>
                  <a:pt x="1820620" y="-42179"/>
                  <a:pt x="1958929" y="44275"/>
                  <a:pt x="2128987" y="0"/>
                </a:cubicBezTo>
                <a:cubicBezTo>
                  <a:pt x="2299045" y="-44275"/>
                  <a:pt x="2486091" y="38545"/>
                  <a:pt x="2748967" y="0"/>
                </a:cubicBezTo>
                <a:cubicBezTo>
                  <a:pt x="3011843" y="-38545"/>
                  <a:pt x="3323350" y="46408"/>
                  <a:pt x="3509319" y="0"/>
                </a:cubicBezTo>
                <a:cubicBezTo>
                  <a:pt x="3541972" y="177941"/>
                  <a:pt x="3462440" y="282447"/>
                  <a:pt x="3509319" y="514700"/>
                </a:cubicBezTo>
                <a:cubicBezTo>
                  <a:pt x="3556198" y="746953"/>
                  <a:pt x="3489895" y="1015194"/>
                  <a:pt x="3509319" y="1169773"/>
                </a:cubicBezTo>
                <a:cubicBezTo>
                  <a:pt x="3528743" y="1324352"/>
                  <a:pt x="3455589" y="1512077"/>
                  <a:pt x="3509319" y="1649380"/>
                </a:cubicBezTo>
                <a:cubicBezTo>
                  <a:pt x="3563049" y="1786683"/>
                  <a:pt x="3497198" y="2036098"/>
                  <a:pt x="3509319" y="2304453"/>
                </a:cubicBezTo>
                <a:cubicBezTo>
                  <a:pt x="3521440" y="2572808"/>
                  <a:pt x="3488405" y="2636586"/>
                  <a:pt x="3509319" y="2819153"/>
                </a:cubicBezTo>
                <a:cubicBezTo>
                  <a:pt x="3530233" y="3001720"/>
                  <a:pt x="3495986" y="3215176"/>
                  <a:pt x="3509319" y="3509319"/>
                </a:cubicBezTo>
                <a:cubicBezTo>
                  <a:pt x="3225901" y="3581921"/>
                  <a:pt x="3050108" y="3448905"/>
                  <a:pt x="2854246" y="3509319"/>
                </a:cubicBezTo>
                <a:cubicBezTo>
                  <a:pt x="2658384" y="3569733"/>
                  <a:pt x="2459995" y="3447858"/>
                  <a:pt x="2339546" y="3509319"/>
                </a:cubicBezTo>
                <a:cubicBezTo>
                  <a:pt x="2219097" y="3570780"/>
                  <a:pt x="1997579" y="3460376"/>
                  <a:pt x="1859939" y="3509319"/>
                </a:cubicBezTo>
                <a:cubicBezTo>
                  <a:pt x="1722299" y="3558262"/>
                  <a:pt x="1498729" y="3465769"/>
                  <a:pt x="1239959" y="3509319"/>
                </a:cubicBezTo>
                <a:cubicBezTo>
                  <a:pt x="981189" y="3552869"/>
                  <a:pt x="930968" y="3439886"/>
                  <a:pt x="655073" y="3509319"/>
                </a:cubicBezTo>
                <a:cubicBezTo>
                  <a:pt x="379178" y="3578752"/>
                  <a:pt x="300517" y="3435301"/>
                  <a:pt x="0" y="3509319"/>
                </a:cubicBezTo>
                <a:cubicBezTo>
                  <a:pt x="-44253" y="3285094"/>
                  <a:pt x="18881" y="3142260"/>
                  <a:pt x="0" y="2924433"/>
                </a:cubicBezTo>
                <a:cubicBezTo>
                  <a:pt x="-18881" y="2706606"/>
                  <a:pt x="43565" y="2585737"/>
                  <a:pt x="0" y="2444826"/>
                </a:cubicBezTo>
                <a:cubicBezTo>
                  <a:pt x="-43565" y="2303915"/>
                  <a:pt x="60966" y="2100528"/>
                  <a:pt x="0" y="1824846"/>
                </a:cubicBezTo>
                <a:cubicBezTo>
                  <a:pt x="-60966" y="1549164"/>
                  <a:pt x="12252" y="1476276"/>
                  <a:pt x="0" y="1169773"/>
                </a:cubicBezTo>
                <a:cubicBezTo>
                  <a:pt x="-12252" y="863270"/>
                  <a:pt x="37329" y="854715"/>
                  <a:pt x="0" y="584887"/>
                </a:cubicBezTo>
                <a:cubicBezTo>
                  <a:pt x="-37329" y="315059"/>
                  <a:pt x="11333" y="276024"/>
                  <a:pt x="0" y="0"/>
                </a:cubicBezTo>
                <a:close/>
              </a:path>
            </a:pathLst>
          </a:custGeom>
          <a:noFill/>
          <a:ln>
            <a:solidFill>
              <a:schemeClr val="tx1"/>
            </a:solidFill>
            <a:extLst>
              <a:ext uri="{C807C97D-BFC1-408E-A445-0C87EB9F89A2}">
                <ask:lineSketchStyleProps xmlns:ask="http://schemas.microsoft.com/office/drawing/2018/sketchyshapes" sd="392022255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392381A5-51AD-AC86-D903-9F0ABA5A9B81}"/>
              </a:ext>
            </a:extLst>
          </p:cNvPr>
          <p:cNvPicPr>
            <a:picLocks noChangeAspect="1"/>
          </p:cNvPicPr>
          <p:nvPr/>
        </p:nvPicPr>
        <p:blipFill>
          <a:blip r:embed="rId3"/>
          <a:stretch>
            <a:fillRect/>
          </a:stretch>
        </p:blipFill>
        <p:spPr>
          <a:xfrm>
            <a:off x="12424627" y="0"/>
            <a:ext cx="1764018" cy="1787280"/>
          </a:xfrm>
          <a:prstGeom prst="rect">
            <a:avLst/>
          </a:prstGeom>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396778" y="7069233"/>
            <a:ext cx="1269162" cy="729768"/>
          </a:xfrm>
          <a:prstGeom prst="rect">
            <a:avLst/>
          </a:prstGeom>
        </p:spPr>
      </p:pic>
    </p:spTree>
    <p:extLst>
      <p:ext uri="{BB962C8B-B14F-4D97-AF65-F5344CB8AC3E}">
        <p14:creationId xmlns:p14="http://schemas.microsoft.com/office/powerpoint/2010/main" val="2625043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BCC479-8BEE-0B08-2883-5A252C67B07C}"/>
              </a:ext>
            </a:extLst>
          </p:cNvPr>
          <p:cNvSpPr txBox="1"/>
          <p:nvPr/>
        </p:nvSpPr>
        <p:spPr>
          <a:xfrm>
            <a:off x="1079718" y="406092"/>
            <a:ext cx="13308227" cy="7417415"/>
          </a:xfrm>
          <a:prstGeom prst="rect">
            <a:avLst/>
          </a:prstGeom>
          <a:noFill/>
        </p:spPr>
        <p:txBody>
          <a:bodyPr wrap="square">
            <a:spAutoFit/>
          </a:bodyPr>
          <a:lstStyle/>
          <a:p>
            <a:r>
              <a:rPr lang="pl-PL" sz="2800" b="1">
                <a:solidFill>
                  <a:srgbClr val="00B050"/>
                </a:solidFill>
              </a:rPr>
              <a:t>ESET Internet Security</a:t>
            </a:r>
            <a:br>
              <a:rPr lang="pl-PL" sz="2800"/>
            </a:br>
            <a:r>
              <a:rPr lang="pl-PL" sz="2800"/>
              <a:t>✔ Polski interfejs</a:t>
            </a:r>
            <a:br>
              <a:rPr lang="pl-PL" sz="2800"/>
            </a:br>
            <a:r>
              <a:rPr lang="pl-PL" sz="2800"/>
              <a:t>✔ Bardzo dobra ochrona i lekkość działania</a:t>
            </a:r>
            <a:br>
              <a:rPr lang="pl-PL" sz="2800"/>
            </a:br>
            <a:r>
              <a:rPr lang="pl-PL" sz="2800"/>
              <a:t>✔ Popularny wśród użytkowników indywidualnych i firm</a:t>
            </a:r>
            <a:endParaRPr lang="en-US" sz="2800"/>
          </a:p>
          <a:p>
            <a:endParaRPr lang="en-US" sz="2800" b="1"/>
          </a:p>
          <a:p>
            <a:r>
              <a:rPr lang="pl-PL" sz="2800" b="1">
                <a:solidFill>
                  <a:srgbClr val="00B050"/>
                </a:solidFill>
              </a:rPr>
              <a:t>Bitdefender</a:t>
            </a:r>
            <a:br>
              <a:rPr lang="pl-PL" sz="2800"/>
            </a:br>
            <a:r>
              <a:rPr lang="pl-PL" sz="2800"/>
              <a:t>✔ Wysoka skuteczność wykrywania zagrożeń</a:t>
            </a:r>
            <a:br>
              <a:rPr lang="pl-PL" sz="2800"/>
            </a:br>
            <a:r>
              <a:rPr lang="pl-PL" sz="2800"/>
              <a:t>✔ Dostępny po polsku</a:t>
            </a:r>
            <a:br>
              <a:rPr lang="pl-PL" sz="2800"/>
            </a:br>
            <a:endParaRPr lang="en-US" sz="2800" b="1"/>
          </a:p>
          <a:p>
            <a:r>
              <a:rPr lang="pl-PL" sz="2800" b="1">
                <a:solidFill>
                  <a:srgbClr val="00B050"/>
                </a:solidFill>
              </a:rPr>
              <a:t>Avast Free Antivirus</a:t>
            </a:r>
            <a:br>
              <a:rPr lang="pl-PL" sz="2800"/>
            </a:br>
            <a:r>
              <a:rPr lang="pl-PL" sz="2800"/>
              <a:t>✔ Darmowa wersja</a:t>
            </a:r>
            <a:br>
              <a:rPr lang="pl-PL" sz="2800"/>
            </a:br>
            <a:r>
              <a:rPr lang="pl-PL" sz="2800"/>
              <a:t>✔ Polski język i łatwy interfejs</a:t>
            </a:r>
          </a:p>
          <a:p>
            <a:endParaRPr lang="en-US" sz="2800" b="1"/>
          </a:p>
          <a:p>
            <a:r>
              <a:rPr lang="pl-PL" sz="2800" b="1">
                <a:solidFill>
                  <a:srgbClr val="00B050"/>
                </a:solidFill>
              </a:rPr>
              <a:t>Microsoft Defender</a:t>
            </a:r>
            <a:br>
              <a:rPr lang="pl-PL" sz="2800"/>
            </a:br>
            <a:r>
              <a:rPr lang="pl-PL" sz="2800"/>
              <a:t>✔ Wbudowany w Windows 10 i 11</a:t>
            </a:r>
            <a:br>
              <a:rPr lang="pl-PL" sz="2800"/>
            </a:br>
            <a:r>
              <a:rPr lang="pl-PL" sz="2800"/>
              <a:t>✔ Bezpłatny, cichy w działaniu</a:t>
            </a:r>
            <a:br>
              <a:rPr lang="pl-PL" sz="2800"/>
            </a:br>
            <a:r>
              <a:rPr lang="pl-PL" sz="2800"/>
              <a:t>✔ Wystarczający dla użytkowników ostrożnych</a:t>
            </a:r>
          </a:p>
        </p:txBody>
      </p:sp>
      <p:sp>
        <p:nvSpPr>
          <p:cNvPr id="5" name="TextBox 4">
            <a:extLst>
              <a:ext uri="{FF2B5EF4-FFF2-40B4-BE49-F238E27FC236}">
                <a16:creationId xmlns:a16="http://schemas.microsoft.com/office/drawing/2014/main" id="{50DAB6D3-894B-BEC9-CAF5-C6D6E1C30BE6}"/>
              </a:ext>
            </a:extLst>
          </p:cNvPr>
          <p:cNvSpPr txBox="1"/>
          <p:nvPr/>
        </p:nvSpPr>
        <p:spPr>
          <a:xfrm>
            <a:off x="9687698" y="247821"/>
            <a:ext cx="4361934" cy="769441"/>
          </a:xfrm>
          <a:prstGeom prst="rect">
            <a:avLst/>
          </a:prstGeom>
          <a:noFill/>
        </p:spPr>
        <p:txBody>
          <a:bodyPr wrap="square">
            <a:spAutoFit/>
          </a:bodyPr>
          <a:lstStyle/>
          <a:p>
            <a:r>
              <a:rPr lang="uk-UA" sz="4400">
                <a:solidFill>
                  <a:srgbClr val="C00000"/>
                </a:solidFill>
              </a:rPr>
              <a:t>💻 </a:t>
            </a:r>
            <a:r>
              <a:rPr lang="en-US" sz="4400" b="1">
                <a:solidFill>
                  <a:srgbClr val="C00000"/>
                </a:solidFill>
              </a:rPr>
              <a:t>Na komputer</a:t>
            </a:r>
            <a:endParaRPr lang="uk-UA" sz="4400">
              <a:solidFill>
                <a:srgbClr val="C00000"/>
              </a:solidFill>
            </a:endParaRPr>
          </a:p>
        </p:txBody>
      </p:sp>
      <p:pic>
        <p:nvPicPr>
          <p:cNvPr id="10242" name="Picture 2" descr="ESET Internet Security 1 User - 1 Rok Box">
            <a:extLst>
              <a:ext uri="{FF2B5EF4-FFF2-40B4-BE49-F238E27FC236}">
                <a16:creationId xmlns:a16="http://schemas.microsoft.com/office/drawing/2014/main" id="{CC867B23-36CA-42BB-AFB9-6BB62446E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8407" y="1470454"/>
            <a:ext cx="2181225" cy="2262188"/>
          </a:xfrm>
          <a:custGeom>
            <a:avLst/>
            <a:gdLst>
              <a:gd name="csX0" fmla="*/ 0 w 2181225"/>
              <a:gd name="csY0" fmla="*/ 0 h 2262188"/>
              <a:gd name="csX1" fmla="*/ 501682 w 2181225"/>
              <a:gd name="csY1" fmla="*/ 0 h 2262188"/>
              <a:gd name="csX2" fmla="*/ 981551 w 2181225"/>
              <a:gd name="csY2" fmla="*/ 0 h 2262188"/>
              <a:gd name="csX3" fmla="*/ 1461421 w 2181225"/>
              <a:gd name="csY3" fmla="*/ 0 h 2262188"/>
              <a:gd name="csX4" fmla="*/ 2181225 w 2181225"/>
              <a:gd name="csY4" fmla="*/ 0 h 2262188"/>
              <a:gd name="csX5" fmla="*/ 2181225 w 2181225"/>
              <a:gd name="csY5" fmla="*/ 610791 h 2262188"/>
              <a:gd name="csX6" fmla="*/ 2181225 w 2181225"/>
              <a:gd name="csY6" fmla="*/ 1221582 h 2262188"/>
              <a:gd name="csX7" fmla="*/ 2181225 w 2181225"/>
              <a:gd name="csY7" fmla="*/ 1764507 h 2262188"/>
              <a:gd name="csX8" fmla="*/ 2181225 w 2181225"/>
              <a:gd name="csY8" fmla="*/ 2262188 h 2262188"/>
              <a:gd name="csX9" fmla="*/ 1614107 w 2181225"/>
              <a:gd name="csY9" fmla="*/ 2262188 h 2262188"/>
              <a:gd name="csX10" fmla="*/ 1090613 w 2181225"/>
              <a:gd name="csY10" fmla="*/ 2262188 h 2262188"/>
              <a:gd name="csX11" fmla="*/ 588931 w 2181225"/>
              <a:gd name="csY11" fmla="*/ 2262188 h 2262188"/>
              <a:gd name="csX12" fmla="*/ 0 w 2181225"/>
              <a:gd name="csY12" fmla="*/ 2262188 h 2262188"/>
              <a:gd name="csX13" fmla="*/ 0 w 2181225"/>
              <a:gd name="csY13" fmla="*/ 1719263 h 2262188"/>
              <a:gd name="csX14" fmla="*/ 0 w 2181225"/>
              <a:gd name="csY14" fmla="*/ 1108472 h 2262188"/>
              <a:gd name="csX15" fmla="*/ 0 w 2181225"/>
              <a:gd name="csY15" fmla="*/ 497681 h 2262188"/>
              <a:gd name="csX16" fmla="*/ 0 w 2181225"/>
              <a:gd name="csY16" fmla="*/ 0 h 2262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181225" h="2262188" extrusionOk="0">
                <a:moveTo>
                  <a:pt x="0" y="0"/>
                </a:moveTo>
                <a:cubicBezTo>
                  <a:pt x="125065" y="-48322"/>
                  <a:pt x="346966" y="21246"/>
                  <a:pt x="501682" y="0"/>
                </a:cubicBezTo>
                <a:cubicBezTo>
                  <a:pt x="656398" y="-21246"/>
                  <a:pt x="783455" y="43083"/>
                  <a:pt x="981551" y="0"/>
                </a:cubicBezTo>
                <a:cubicBezTo>
                  <a:pt x="1179647" y="-43083"/>
                  <a:pt x="1263689" y="3949"/>
                  <a:pt x="1461421" y="0"/>
                </a:cubicBezTo>
                <a:cubicBezTo>
                  <a:pt x="1659153" y="-3949"/>
                  <a:pt x="1851692" y="81264"/>
                  <a:pt x="2181225" y="0"/>
                </a:cubicBezTo>
                <a:cubicBezTo>
                  <a:pt x="2200866" y="215378"/>
                  <a:pt x="2141462" y="354525"/>
                  <a:pt x="2181225" y="610791"/>
                </a:cubicBezTo>
                <a:cubicBezTo>
                  <a:pt x="2220988" y="867057"/>
                  <a:pt x="2180607" y="958532"/>
                  <a:pt x="2181225" y="1221582"/>
                </a:cubicBezTo>
                <a:cubicBezTo>
                  <a:pt x="2181843" y="1484632"/>
                  <a:pt x="2154757" y="1559217"/>
                  <a:pt x="2181225" y="1764507"/>
                </a:cubicBezTo>
                <a:cubicBezTo>
                  <a:pt x="2207693" y="1969797"/>
                  <a:pt x="2127600" y="2065066"/>
                  <a:pt x="2181225" y="2262188"/>
                </a:cubicBezTo>
                <a:cubicBezTo>
                  <a:pt x="1918802" y="2326706"/>
                  <a:pt x="1896475" y="2241614"/>
                  <a:pt x="1614107" y="2262188"/>
                </a:cubicBezTo>
                <a:cubicBezTo>
                  <a:pt x="1331739" y="2282762"/>
                  <a:pt x="1228415" y="2215174"/>
                  <a:pt x="1090613" y="2262188"/>
                </a:cubicBezTo>
                <a:cubicBezTo>
                  <a:pt x="952811" y="2309202"/>
                  <a:pt x="751250" y="2255586"/>
                  <a:pt x="588931" y="2262188"/>
                </a:cubicBezTo>
                <a:cubicBezTo>
                  <a:pt x="426612" y="2268790"/>
                  <a:pt x="208741" y="2194427"/>
                  <a:pt x="0" y="2262188"/>
                </a:cubicBezTo>
                <a:cubicBezTo>
                  <a:pt x="-15688" y="2129395"/>
                  <a:pt x="27843" y="1897564"/>
                  <a:pt x="0" y="1719263"/>
                </a:cubicBezTo>
                <a:cubicBezTo>
                  <a:pt x="-27843" y="1540962"/>
                  <a:pt x="27519" y="1413755"/>
                  <a:pt x="0" y="1108472"/>
                </a:cubicBezTo>
                <a:cubicBezTo>
                  <a:pt x="-27519" y="803189"/>
                  <a:pt x="10585" y="684069"/>
                  <a:pt x="0" y="497681"/>
                </a:cubicBezTo>
                <a:cubicBezTo>
                  <a:pt x="-10585" y="311293"/>
                  <a:pt x="34799" y="143205"/>
                  <a:pt x="0" y="0"/>
                </a:cubicBezTo>
                <a:close/>
              </a:path>
            </a:pathLst>
          </a:custGeom>
          <a:noFill/>
          <a:ln>
            <a:solidFill>
              <a:schemeClr val="tx1"/>
            </a:solidFill>
            <a:extLst>
              <a:ext uri="{C807C97D-BFC1-408E-A445-0C87EB9F89A2}">
                <ask:lineSketchStyleProps xmlns:ask="http://schemas.microsoft.com/office/drawing/2018/sketchyshapes" sd="169885077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 name="Picture 5" descr="A logo with a star and a letter&#10;&#10;AI-generated content may be incorrect.">
            <a:extLst>
              <a:ext uri="{FF2B5EF4-FFF2-40B4-BE49-F238E27FC236}">
                <a16:creationId xmlns:a16="http://schemas.microsoft.com/office/drawing/2014/main" id="{28714A3A-1E24-7CA5-E6E5-3BD65FEED596}"/>
              </a:ext>
            </a:extLst>
          </p:cNvPr>
          <p:cNvPicPr>
            <a:picLocks noChangeAspect="1"/>
          </p:cNvPicPr>
          <p:nvPr/>
        </p:nvPicPr>
        <p:blipFill>
          <a:blip r:embed="rId3"/>
          <a:stretch>
            <a:fillRect/>
          </a:stretch>
        </p:blipFill>
        <p:spPr>
          <a:xfrm>
            <a:off x="7431418" y="3773033"/>
            <a:ext cx="2785873" cy="2669255"/>
          </a:xfrm>
          <a:custGeom>
            <a:avLst/>
            <a:gdLst>
              <a:gd name="csX0" fmla="*/ 0 w 2785873"/>
              <a:gd name="csY0" fmla="*/ 0 h 2669255"/>
              <a:gd name="csX1" fmla="*/ 473598 w 2785873"/>
              <a:gd name="csY1" fmla="*/ 0 h 2669255"/>
              <a:gd name="csX2" fmla="*/ 947197 w 2785873"/>
              <a:gd name="csY2" fmla="*/ 0 h 2669255"/>
              <a:gd name="csX3" fmla="*/ 1420795 w 2785873"/>
              <a:gd name="csY3" fmla="*/ 0 h 2669255"/>
              <a:gd name="csX4" fmla="*/ 1922252 w 2785873"/>
              <a:gd name="csY4" fmla="*/ 0 h 2669255"/>
              <a:gd name="csX5" fmla="*/ 2785873 w 2785873"/>
              <a:gd name="csY5" fmla="*/ 0 h 2669255"/>
              <a:gd name="csX6" fmla="*/ 2785873 w 2785873"/>
              <a:gd name="csY6" fmla="*/ 453773 h 2669255"/>
              <a:gd name="csX7" fmla="*/ 2785873 w 2785873"/>
              <a:gd name="csY7" fmla="*/ 907547 h 2669255"/>
              <a:gd name="csX8" fmla="*/ 2785873 w 2785873"/>
              <a:gd name="csY8" fmla="*/ 1414705 h 2669255"/>
              <a:gd name="csX9" fmla="*/ 2785873 w 2785873"/>
              <a:gd name="csY9" fmla="*/ 1948556 h 2669255"/>
              <a:gd name="csX10" fmla="*/ 2785873 w 2785873"/>
              <a:gd name="csY10" fmla="*/ 2669255 h 2669255"/>
              <a:gd name="csX11" fmla="*/ 2172981 w 2785873"/>
              <a:gd name="csY11" fmla="*/ 2669255 h 2669255"/>
              <a:gd name="csX12" fmla="*/ 1643665 w 2785873"/>
              <a:gd name="csY12" fmla="*/ 2669255 h 2669255"/>
              <a:gd name="csX13" fmla="*/ 1030773 w 2785873"/>
              <a:gd name="csY13" fmla="*/ 2669255 h 2669255"/>
              <a:gd name="csX14" fmla="*/ 0 w 2785873"/>
              <a:gd name="csY14" fmla="*/ 2669255 h 2669255"/>
              <a:gd name="csX15" fmla="*/ 0 w 2785873"/>
              <a:gd name="csY15" fmla="*/ 2162097 h 2669255"/>
              <a:gd name="csX16" fmla="*/ 0 w 2785873"/>
              <a:gd name="csY16" fmla="*/ 1574860 h 2669255"/>
              <a:gd name="csX17" fmla="*/ 0 w 2785873"/>
              <a:gd name="csY17" fmla="*/ 1121087 h 2669255"/>
              <a:gd name="csX18" fmla="*/ 0 w 2785873"/>
              <a:gd name="csY18" fmla="*/ 560544 h 2669255"/>
              <a:gd name="csX19" fmla="*/ 0 w 2785873"/>
              <a:gd name="csY19" fmla="*/ 0 h 26692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785873" h="2669255" fill="none" extrusionOk="0">
                <a:moveTo>
                  <a:pt x="0" y="0"/>
                </a:moveTo>
                <a:cubicBezTo>
                  <a:pt x="214231" y="-50567"/>
                  <a:pt x="266505" y="44624"/>
                  <a:pt x="473598" y="0"/>
                </a:cubicBezTo>
                <a:cubicBezTo>
                  <a:pt x="680691" y="-44624"/>
                  <a:pt x="764199" y="19760"/>
                  <a:pt x="947197" y="0"/>
                </a:cubicBezTo>
                <a:cubicBezTo>
                  <a:pt x="1130195" y="-19760"/>
                  <a:pt x="1299603" y="31438"/>
                  <a:pt x="1420795" y="0"/>
                </a:cubicBezTo>
                <a:cubicBezTo>
                  <a:pt x="1541987" y="-31438"/>
                  <a:pt x="1798482" y="57597"/>
                  <a:pt x="1922252" y="0"/>
                </a:cubicBezTo>
                <a:cubicBezTo>
                  <a:pt x="2046022" y="-57597"/>
                  <a:pt x="2610495" y="71703"/>
                  <a:pt x="2785873" y="0"/>
                </a:cubicBezTo>
                <a:cubicBezTo>
                  <a:pt x="2800457" y="165853"/>
                  <a:pt x="2732759" y="275244"/>
                  <a:pt x="2785873" y="453773"/>
                </a:cubicBezTo>
                <a:cubicBezTo>
                  <a:pt x="2838987" y="632302"/>
                  <a:pt x="2780936" y="735516"/>
                  <a:pt x="2785873" y="907547"/>
                </a:cubicBezTo>
                <a:cubicBezTo>
                  <a:pt x="2790810" y="1079578"/>
                  <a:pt x="2740196" y="1190640"/>
                  <a:pt x="2785873" y="1414705"/>
                </a:cubicBezTo>
                <a:cubicBezTo>
                  <a:pt x="2831550" y="1638770"/>
                  <a:pt x="2742724" y="1699157"/>
                  <a:pt x="2785873" y="1948556"/>
                </a:cubicBezTo>
                <a:cubicBezTo>
                  <a:pt x="2829022" y="2197955"/>
                  <a:pt x="2739588" y="2418146"/>
                  <a:pt x="2785873" y="2669255"/>
                </a:cubicBezTo>
                <a:cubicBezTo>
                  <a:pt x="2658944" y="2692034"/>
                  <a:pt x="2319307" y="2600246"/>
                  <a:pt x="2172981" y="2669255"/>
                </a:cubicBezTo>
                <a:cubicBezTo>
                  <a:pt x="2026655" y="2738264"/>
                  <a:pt x="1849899" y="2657587"/>
                  <a:pt x="1643665" y="2669255"/>
                </a:cubicBezTo>
                <a:cubicBezTo>
                  <a:pt x="1437431" y="2680923"/>
                  <a:pt x="1301449" y="2614920"/>
                  <a:pt x="1030773" y="2669255"/>
                </a:cubicBezTo>
                <a:cubicBezTo>
                  <a:pt x="760097" y="2723590"/>
                  <a:pt x="239959" y="2603296"/>
                  <a:pt x="0" y="2669255"/>
                </a:cubicBezTo>
                <a:cubicBezTo>
                  <a:pt x="-28113" y="2558454"/>
                  <a:pt x="55264" y="2271269"/>
                  <a:pt x="0" y="2162097"/>
                </a:cubicBezTo>
                <a:cubicBezTo>
                  <a:pt x="-55264" y="2052925"/>
                  <a:pt x="31206" y="1728041"/>
                  <a:pt x="0" y="1574860"/>
                </a:cubicBezTo>
                <a:cubicBezTo>
                  <a:pt x="-31206" y="1421679"/>
                  <a:pt x="25427" y="1309091"/>
                  <a:pt x="0" y="1121087"/>
                </a:cubicBezTo>
                <a:cubicBezTo>
                  <a:pt x="-25427" y="933083"/>
                  <a:pt x="59643" y="707470"/>
                  <a:pt x="0" y="560544"/>
                </a:cubicBezTo>
                <a:cubicBezTo>
                  <a:pt x="-59643" y="413618"/>
                  <a:pt x="29820" y="132020"/>
                  <a:pt x="0" y="0"/>
                </a:cubicBezTo>
                <a:close/>
              </a:path>
              <a:path w="2785873" h="2669255" stroke="0" extrusionOk="0">
                <a:moveTo>
                  <a:pt x="0" y="0"/>
                </a:moveTo>
                <a:cubicBezTo>
                  <a:pt x="118829" y="-6474"/>
                  <a:pt x="251821" y="41463"/>
                  <a:pt x="501457" y="0"/>
                </a:cubicBezTo>
                <a:cubicBezTo>
                  <a:pt x="751093" y="-41463"/>
                  <a:pt x="847975" y="51376"/>
                  <a:pt x="1030773" y="0"/>
                </a:cubicBezTo>
                <a:cubicBezTo>
                  <a:pt x="1213571" y="-51376"/>
                  <a:pt x="1387704" y="62302"/>
                  <a:pt x="1560089" y="0"/>
                </a:cubicBezTo>
                <a:cubicBezTo>
                  <a:pt x="1732474" y="-62302"/>
                  <a:pt x="1869702" y="41178"/>
                  <a:pt x="2145122" y="0"/>
                </a:cubicBezTo>
                <a:cubicBezTo>
                  <a:pt x="2420542" y="-41178"/>
                  <a:pt x="2509738" y="73921"/>
                  <a:pt x="2785873" y="0"/>
                </a:cubicBezTo>
                <a:cubicBezTo>
                  <a:pt x="2814579" y="168797"/>
                  <a:pt x="2742102" y="336528"/>
                  <a:pt x="2785873" y="480466"/>
                </a:cubicBezTo>
                <a:cubicBezTo>
                  <a:pt x="2829644" y="624404"/>
                  <a:pt x="2755168" y="764690"/>
                  <a:pt x="2785873" y="1041009"/>
                </a:cubicBezTo>
                <a:cubicBezTo>
                  <a:pt x="2816578" y="1317328"/>
                  <a:pt x="2752623" y="1446067"/>
                  <a:pt x="2785873" y="1574860"/>
                </a:cubicBezTo>
                <a:cubicBezTo>
                  <a:pt x="2819123" y="1703653"/>
                  <a:pt x="2750241" y="1954638"/>
                  <a:pt x="2785873" y="2162097"/>
                </a:cubicBezTo>
                <a:cubicBezTo>
                  <a:pt x="2821505" y="2369556"/>
                  <a:pt x="2742640" y="2541581"/>
                  <a:pt x="2785873" y="2669255"/>
                </a:cubicBezTo>
                <a:cubicBezTo>
                  <a:pt x="2550863" y="2734965"/>
                  <a:pt x="2497610" y="2614211"/>
                  <a:pt x="2228698" y="2669255"/>
                </a:cubicBezTo>
                <a:cubicBezTo>
                  <a:pt x="1959787" y="2724299"/>
                  <a:pt x="1873929" y="2609392"/>
                  <a:pt x="1615806" y="2669255"/>
                </a:cubicBezTo>
                <a:cubicBezTo>
                  <a:pt x="1357683" y="2729118"/>
                  <a:pt x="1166670" y="2608031"/>
                  <a:pt x="1030773" y="2669255"/>
                </a:cubicBezTo>
                <a:cubicBezTo>
                  <a:pt x="894876" y="2730479"/>
                  <a:pt x="401165" y="2546631"/>
                  <a:pt x="0" y="2669255"/>
                </a:cubicBezTo>
                <a:cubicBezTo>
                  <a:pt x="-12007" y="2532289"/>
                  <a:pt x="34334" y="2356288"/>
                  <a:pt x="0" y="2135404"/>
                </a:cubicBezTo>
                <a:cubicBezTo>
                  <a:pt x="-34334" y="1914520"/>
                  <a:pt x="26573" y="1841403"/>
                  <a:pt x="0" y="1574860"/>
                </a:cubicBezTo>
                <a:cubicBezTo>
                  <a:pt x="-26573" y="1308317"/>
                  <a:pt x="13981" y="1337217"/>
                  <a:pt x="0" y="1121087"/>
                </a:cubicBezTo>
                <a:cubicBezTo>
                  <a:pt x="-13981" y="904957"/>
                  <a:pt x="28923" y="743699"/>
                  <a:pt x="0" y="533851"/>
                </a:cubicBezTo>
                <a:cubicBezTo>
                  <a:pt x="-28923" y="324003"/>
                  <a:pt x="56713" y="137682"/>
                  <a:pt x="0" y="0"/>
                </a:cubicBezTo>
                <a:close/>
              </a:path>
            </a:pathLst>
          </a:custGeom>
          <a:ln>
            <a:solidFill>
              <a:schemeClr val="tx1"/>
            </a:solidFill>
            <a:extLst>
              <a:ext uri="{C807C97D-BFC1-408E-A445-0C87EB9F89A2}">
                <ask:lineSketchStyleProps xmlns:ask="http://schemas.microsoft.com/office/drawing/2018/sketchyshapes" sd="582625522">
                  <a:prstGeom prst="rect">
                    <a:avLst/>
                  </a:prstGeom>
                  <ask:type>
                    <ask:lineSketchScribble/>
                  </ask:type>
                </ask:lineSketchStyleProps>
              </a:ext>
            </a:extLst>
          </a:ln>
        </p:spPr>
      </p:pic>
      <p:pic>
        <p:nvPicPr>
          <p:cNvPr id="7" name="Picture 6" descr="A blue flag with yellow stars&#10;&#10;Description automatically generated">
            <a:extLst>
              <a:ext uri="{FF2B5EF4-FFF2-40B4-BE49-F238E27FC236}">
                <a16:creationId xmlns:a16="http://schemas.microsoft.com/office/drawing/2014/main" id="{1BB1CD1C-E1E3-8AED-D2F8-1EA07DE8BA3D}"/>
              </a:ext>
            </a:extLst>
          </p:cNvPr>
          <p:cNvPicPr>
            <a:picLocks noChangeAspect="1"/>
          </p:cNvPicPr>
          <p:nvPr/>
        </p:nvPicPr>
        <p:blipFill>
          <a:blip r:embed="rId4"/>
          <a:stretch>
            <a:fillRect/>
          </a:stretch>
        </p:blipFill>
        <p:spPr>
          <a:xfrm>
            <a:off x="12623927" y="6342779"/>
            <a:ext cx="1764018" cy="1787280"/>
          </a:xfrm>
          <a:prstGeom prst="rect">
            <a:avLst/>
          </a:prstGeom>
        </p:spPr>
      </p:pic>
      <p:pic>
        <p:nvPicPr>
          <p:cNvPr id="2" name="Picture 17">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12871355" y="5613011"/>
            <a:ext cx="1269162" cy="729768"/>
          </a:xfrm>
          <a:prstGeom prst="rect">
            <a:avLst/>
          </a:prstGeom>
        </p:spPr>
      </p:pic>
    </p:spTree>
    <p:extLst>
      <p:ext uri="{BB962C8B-B14F-4D97-AF65-F5344CB8AC3E}">
        <p14:creationId xmlns:p14="http://schemas.microsoft.com/office/powerpoint/2010/main" val="820706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16B176D-29BD-6837-8DD5-790C36ADC893}"/>
              </a:ext>
            </a:extLst>
          </p:cNvPr>
          <p:cNvSpPr>
            <a:spLocks noChangeArrowheads="1"/>
          </p:cNvSpPr>
          <p:nvPr/>
        </p:nvSpPr>
        <p:spPr bwMode="auto">
          <a:xfrm>
            <a:off x="1495167" y="867758"/>
            <a:ext cx="10761279"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3200" b="1" i="0" u="none" strike="noStrike" cap="none" normalizeH="0" baseline="0">
                <a:ln>
                  <a:noFill/>
                </a:ln>
                <a:solidFill>
                  <a:srgbClr val="C00000"/>
                </a:solidFill>
                <a:effectLst/>
                <a:latin typeface="Arial" panose="020B0604020202020204" pitchFamily="34" charset="0"/>
              </a:rPr>
              <a:t> </a:t>
            </a:r>
            <a:r>
              <a:rPr kumimoji="0" lang="uk-UA" altLang="uk-UA" sz="3200" b="1" i="0" u="none" strike="noStrike" cap="none" normalizeH="0" baseline="0">
                <a:ln>
                  <a:noFill/>
                </a:ln>
                <a:solidFill>
                  <a:srgbClr val="C00000"/>
                </a:solidFill>
                <a:effectLst/>
                <a:latin typeface="Arial" panose="020B0604020202020204" pitchFamily="34" charset="0"/>
              </a:rPr>
              <a:t>ESET Mobile Security</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Bardzo dobrze oceniany</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Wersja darmowa i płatna</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Polski interfejs</a:t>
            </a:r>
            <a:endParaRPr kumimoji="0" lang="en-US" altLang="uk-UA" sz="32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uk-UA" altLang="uk-UA" sz="32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3200" b="1" i="0" u="none" strike="noStrike" cap="none" normalizeH="0" baseline="0">
                <a:ln>
                  <a:noFill/>
                </a:ln>
                <a:solidFill>
                  <a:srgbClr val="C00000"/>
                </a:solidFill>
                <a:effectLst/>
                <a:latin typeface="Arial" panose="020B0604020202020204" pitchFamily="34" charset="0"/>
              </a:rPr>
              <a:t> </a:t>
            </a:r>
            <a:r>
              <a:rPr kumimoji="0" lang="uk-UA" altLang="uk-UA" sz="3200" b="1" i="0" u="none" strike="noStrike" cap="none" normalizeH="0" baseline="0">
                <a:ln>
                  <a:noFill/>
                </a:ln>
                <a:solidFill>
                  <a:srgbClr val="C00000"/>
                </a:solidFill>
                <a:effectLst/>
                <a:latin typeface="Arial" panose="020B0604020202020204" pitchFamily="34" charset="0"/>
              </a:rPr>
              <a:t>Avast Mobile Security</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Darmowy</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Intuicyjny interfejs</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Funkcje dodatkowe (np. blokada aplikacji, antykradzież)</a:t>
            </a:r>
            <a:endParaRPr kumimoji="0" lang="en-US" altLang="uk-UA" sz="32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uk-UA" altLang="uk-UA" sz="32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uk-UA" sz="3200" b="1" i="0" u="none" strike="noStrike" cap="none" normalizeH="0" baseline="0">
                <a:ln>
                  <a:noFill/>
                </a:ln>
                <a:solidFill>
                  <a:srgbClr val="C00000"/>
                </a:solidFill>
                <a:effectLst/>
                <a:latin typeface="Arial" panose="020B0604020202020204" pitchFamily="34" charset="0"/>
              </a:rPr>
              <a:t> </a:t>
            </a:r>
            <a:r>
              <a:rPr kumimoji="0" lang="uk-UA" altLang="uk-UA" sz="3200" b="1" i="0" u="none" strike="noStrike" cap="none" normalizeH="0" baseline="0">
                <a:ln>
                  <a:noFill/>
                </a:ln>
                <a:solidFill>
                  <a:srgbClr val="C00000"/>
                </a:solidFill>
                <a:effectLst/>
                <a:latin typeface="Arial" panose="020B0604020202020204" pitchFamily="34" charset="0"/>
              </a:rPr>
              <a:t>Bitdefender Mobile Security</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Niezawodna ochrona i małe zużycie baterii</a:t>
            </a:r>
            <a:br>
              <a:rPr kumimoji="0" lang="uk-UA" altLang="uk-UA" sz="3200" b="0" i="0" u="none" strike="noStrike" cap="none" normalizeH="0" baseline="0">
                <a:ln>
                  <a:noFill/>
                </a:ln>
                <a:solidFill>
                  <a:schemeClr val="tx1"/>
                </a:solidFill>
                <a:effectLst/>
                <a:latin typeface="Arial" panose="020B0604020202020204" pitchFamily="34" charset="0"/>
              </a:rPr>
            </a:br>
            <a:r>
              <a:rPr kumimoji="0" lang="uk-UA" altLang="uk-UA" sz="3200" b="0" i="0" u="none" strike="noStrike" cap="none" normalizeH="0" baseline="0">
                <a:ln>
                  <a:noFill/>
                </a:ln>
                <a:solidFill>
                  <a:schemeClr val="tx1"/>
                </a:solidFill>
                <a:effectLst/>
                <a:latin typeface="Arial" panose="020B0604020202020204" pitchFamily="34" charset="0"/>
              </a:rPr>
              <a:t>✔ Wersja testowa za darmo</a:t>
            </a:r>
          </a:p>
        </p:txBody>
      </p:sp>
      <p:sp>
        <p:nvSpPr>
          <p:cNvPr id="6" name="TextBox 5">
            <a:extLst>
              <a:ext uri="{FF2B5EF4-FFF2-40B4-BE49-F238E27FC236}">
                <a16:creationId xmlns:a16="http://schemas.microsoft.com/office/drawing/2014/main" id="{B52AA3E3-BE65-F792-FB34-C0009B4F56F4}"/>
              </a:ext>
            </a:extLst>
          </p:cNvPr>
          <p:cNvSpPr txBox="1"/>
          <p:nvPr/>
        </p:nvSpPr>
        <p:spPr>
          <a:xfrm>
            <a:off x="9712410" y="173580"/>
            <a:ext cx="4683211" cy="769441"/>
          </a:xfrm>
          <a:prstGeom prst="rect">
            <a:avLst/>
          </a:prstGeom>
          <a:noFill/>
        </p:spPr>
        <p:txBody>
          <a:bodyPr wrap="square">
            <a:spAutoFit/>
          </a:bodyPr>
          <a:lstStyle/>
          <a:p>
            <a:r>
              <a:rPr lang="uk-UA" sz="4400">
                <a:solidFill>
                  <a:srgbClr val="00B050"/>
                </a:solidFill>
              </a:rPr>
              <a:t>📱 </a:t>
            </a:r>
            <a:r>
              <a:rPr lang="en-US" sz="4400" b="1">
                <a:solidFill>
                  <a:srgbClr val="00B050"/>
                </a:solidFill>
              </a:rPr>
              <a:t>Na smartfon</a:t>
            </a:r>
            <a:endParaRPr lang="uk-UA" sz="4400">
              <a:solidFill>
                <a:srgbClr val="00B050"/>
              </a:solidFill>
            </a:endParaRPr>
          </a:p>
        </p:txBody>
      </p:sp>
      <p:pic>
        <p:nvPicPr>
          <p:cNvPr id="2" name="Picture 1" descr="A blue flag with yellow stars&#10;&#10;Description automatically generated">
            <a:extLst>
              <a:ext uri="{FF2B5EF4-FFF2-40B4-BE49-F238E27FC236}">
                <a16:creationId xmlns:a16="http://schemas.microsoft.com/office/drawing/2014/main" id="{980CC2FE-96C7-5F67-B588-4E6717A91037}"/>
              </a:ext>
            </a:extLst>
          </p:cNvPr>
          <p:cNvPicPr>
            <a:picLocks noChangeAspect="1"/>
          </p:cNvPicPr>
          <p:nvPr/>
        </p:nvPicPr>
        <p:blipFill>
          <a:blip r:embed="rId2"/>
          <a:stretch>
            <a:fillRect/>
          </a:stretch>
        </p:blipFill>
        <p:spPr>
          <a:xfrm>
            <a:off x="12535838" y="6091881"/>
            <a:ext cx="1764018" cy="1787280"/>
          </a:xfrm>
          <a:prstGeom prst="rect">
            <a:avLst/>
          </a:prstGeom>
        </p:spPr>
      </p:pic>
      <p:pic>
        <p:nvPicPr>
          <p:cNvPr id="33794" name="Picture 2" descr="Bezpłatne Fotografowanie Z Selektywną Ostrością Osoby Używającej Iphone X. Zdjęcie z galerii">
            <a:extLst>
              <a:ext uri="{FF2B5EF4-FFF2-40B4-BE49-F238E27FC236}">
                <a16:creationId xmlns:a16="http://schemas.microsoft.com/office/drawing/2014/main" id="{D1532A7A-E971-CB48-EC2B-0A198CE5A3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0297" y="1571661"/>
            <a:ext cx="3703423" cy="2466480"/>
          </a:xfrm>
          <a:custGeom>
            <a:avLst/>
            <a:gdLst>
              <a:gd name="csX0" fmla="*/ 0 w 3703423"/>
              <a:gd name="csY0" fmla="*/ 0 h 2466480"/>
              <a:gd name="csX1" fmla="*/ 566095 w 3703423"/>
              <a:gd name="csY1" fmla="*/ 0 h 2466480"/>
              <a:gd name="csX2" fmla="*/ 1021087 w 3703423"/>
              <a:gd name="csY2" fmla="*/ 0 h 2466480"/>
              <a:gd name="csX3" fmla="*/ 1550147 w 3703423"/>
              <a:gd name="csY3" fmla="*/ 0 h 2466480"/>
              <a:gd name="csX4" fmla="*/ 2005139 w 3703423"/>
              <a:gd name="csY4" fmla="*/ 0 h 2466480"/>
              <a:gd name="csX5" fmla="*/ 2497165 w 3703423"/>
              <a:gd name="csY5" fmla="*/ 0 h 2466480"/>
              <a:gd name="csX6" fmla="*/ 3026226 w 3703423"/>
              <a:gd name="csY6" fmla="*/ 0 h 2466480"/>
              <a:gd name="csX7" fmla="*/ 3703423 w 3703423"/>
              <a:gd name="csY7" fmla="*/ 0 h 2466480"/>
              <a:gd name="csX8" fmla="*/ 3703423 w 3703423"/>
              <a:gd name="csY8" fmla="*/ 542626 h 2466480"/>
              <a:gd name="csX9" fmla="*/ 3703423 w 3703423"/>
              <a:gd name="csY9" fmla="*/ 961927 h 2466480"/>
              <a:gd name="csX10" fmla="*/ 3703423 w 3703423"/>
              <a:gd name="csY10" fmla="*/ 1430558 h 2466480"/>
              <a:gd name="csX11" fmla="*/ 3703423 w 3703423"/>
              <a:gd name="csY11" fmla="*/ 1973184 h 2466480"/>
              <a:gd name="csX12" fmla="*/ 3703423 w 3703423"/>
              <a:gd name="csY12" fmla="*/ 2466480 h 2466480"/>
              <a:gd name="csX13" fmla="*/ 3174363 w 3703423"/>
              <a:gd name="csY13" fmla="*/ 2466480 h 2466480"/>
              <a:gd name="csX14" fmla="*/ 2645302 w 3703423"/>
              <a:gd name="csY14" fmla="*/ 2466480 h 2466480"/>
              <a:gd name="csX15" fmla="*/ 2042173 w 3703423"/>
              <a:gd name="csY15" fmla="*/ 2466480 h 2466480"/>
              <a:gd name="csX16" fmla="*/ 1513113 w 3703423"/>
              <a:gd name="csY16" fmla="*/ 2466480 h 2466480"/>
              <a:gd name="csX17" fmla="*/ 1058121 w 3703423"/>
              <a:gd name="csY17" fmla="*/ 2466480 h 2466480"/>
              <a:gd name="csX18" fmla="*/ 603129 w 3703423"/>
              <a:gd name="csY18" fmla="*/ 2466480 h 2466480"/>
              <a:gd name="csX19" fmla="*/ 0 w 3703423"/>
              <a:gd name="csY19" fmla="*/ 2466480 h 2466480"/>
              <a:gd name="csX20" fmla="*/ 0 w 3703423"/>
              <a:gd name="csY20" fmla="*/ 1997849 h 2466480"/>
              <a:gd name="csX21" fmla="*/ 0 w 3703423"/>
              <a:gd name="csY21" fmla="*/ 1455223 h 2466480"/>
              <a:gd name="csX22" fmla="*/ 0 w 3703423"/>
              <a:gd name="csY22" fmla="*/ 912598 h 2466480"/>
              <a:gd name="csX23" fmla="*/ 0 w 3703423"/>
              <a:gd name="csY23" fmla="*/ 0 h 24664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703423" h="2466480" extrusionOk="0">
                <a:moveTo>
                  <a:pt x="0" y="0"/>
                </a:moveTo>
                <a:cubicBezTo>
                  <a:pt x="128638" y="-27127"/>
                  <a:pt x="317312" y="26997"/>
                  <a:pt x="566095" y="0"/>
                </a:cubicBezTo>
                <a:cubicBezTo>
                  <a:pt x="814878" y="-26997"/>
                  <a:pt x="879899" y="29073"/>
                  <a:pt x="1021087" y="0"/>
                </a:cubicBezTo>
                <a:cubicBezTo>
                  <a:pt x="1162275" y="-29073"/>
                  <a:pt x="1365204" y="49062"/>
                  <a:pt x="1550147" y="0"/>
                </a:cubicBezTo>
                <a:cubicBezTo>
                  <a:pt x="1735090" y="-49062"/>
                  <a:pt x="1903136" y="13718"/>
                  <a:pt x="2005139" y="0"/>
                </a:cubicBezTo>
                <a:cubicBezTo>
                  <a:pt x="2107142" y="-13718"/>
                  <a:pt x="2293956" y="26551"/>
                  <a:pt x="2497165" y="0"/>
                </a:cubicBezTo>
                <a:cubicBezTo>
                  <a:pt x="2700374" y="-26551"/>
                  <a:pt x="2778299" y="32150"/>
                  <a:pt x="3026226" y="0"/>
                </a:cubicBezTo>
                <a:cubicBezTo>
                  <a:pt x="3274153" y="-32150"/>
                  <a:pt x="3482140" y="50830"/>
                  <a:pt x="3703423" y="0"/>
                </a:cubicBezTo>
                <a:cubicBezTo>
                  <a:pt x="3710443" y="130650"/>
                  <a:pt x="3659938" y="337245"/>
                  <a:pt x="3703423" y="542626"/>
                </a:cubicBezTo>
                <a:cubicBezTo>
                  <a:pt x="3746908" y="748007"/>
                  <a:pt x="3684561" y="825877"/>
                  <a:pt x="3703423" y="961927"/>
                </a:cubicBezTo>
                <a:cubicBezTo>
                  <a:pt x="3722285" y="1097977"/>
                  <a:pt x="3660357" y="1246233"/>
                  <a:pt x="3703423" y="1430558"/>
                </a:cubicBezTo>
                <a:cubicBezTo>
                  <a:pt x="3746489" y="1614883"/>
                  <a:pt x="3657347" y="1800656"/>
                  <a:pt x="3703423" y="1973184"/>
                </a:cubicBezTo>
                <a:cubicBezTo>
                  <a:pt x="3749499" y="2145712"/>
                  <a:pt x="3665425" y="2262113"/>
                  <a:pt x="3703423" y="2466480"/>
                </a:cubicBezTo>
                <a:cubicBezTo>
                  <a:pt x="3511928" y="2487141"/>
                  <a:pt x="3288555" y="2407086"/>
                  <a:pt x="3174363" y="2466480"/>
                </a:cubicBezTo>
                <a:cubicBezTo>
                  <a:pt x="3060171" y="2525874"/>
                  <a:pt x="2840225" y="2405036"/>
                  <a:pt x="2645302" y="2466480"/>
                </a:cubicBezTo>
                <a:cubicBezTo>
                  <a:pt x="2450379" y="2527924"/>
                  <a:pt x="2284980" y="2409793"/>
                  <a:pt x="2042173" y="2466480"/>
                </a:cubicBezTo>
                <a:cubicBezTo>
                  <a:pt x="1799366" y="2523167"/>
                  <a:pt x="1697074" y="2416083"/>
                  <a:pt x="1513113" y="2466480"/>
                </a:cubicBezTo>
                <a:cubicBezTo>
                  <a:pt x="1329152" y="2516877"/>
                  <a:pt x="1247472" y="2435314"/>
                  <a:pt x="1058121" y="2466480"/>
                </a:cubicBezTo>
                <a:cubicBezTo>
                  <a:pt x="868770" y="2497646"/>
                  <a:pt x="697345" y="2425484"/>
                  <a:pt x="603129" y="2466480"/>
                </a:cubicBezTo>
                <a:cubicBezTo>
                  <a:pt x="508913" y="2507476"/>
                  <a:pt x="178387" y="2405957"/>
                  <a:pt x="0" y="2466480"/>
                </a:cubicBezTo>
                <a:cubicBezTo>
                  <a:pt x="-47435" y="2284620"/>
                  <a:pt x="15938" y="2113592"/>
                  <a:pt x="0" y="1997849"/>
                </a:cubicBezTo>
                <a:cubicBezTo>
                  <a:pt x="-15938" y="1882106"/>
                  <a:pt x="38872" y="1592770"/>
                  <a:pt x="0" y="1455223"/>
                </a:cubicBezTo>
                <a:cubicBezTo>
                  <a:pt x="-38872" y="1317676"/>
                  <a:pt x="3931" y="1039647"/>
                  <a:pt x="0" y="912598"/>
                </a:cubicBezTo>
                <a:cubicBezTo>
                  <a:pt x="-3931" y="785549"/>
                  <a:pt x="54307" y="282517"/>
                  <a:pt x="0" y="0"/>
                </a:cubicBezTo>
                <a:close/>
              </a:path>
            </a:pathLst>
          </a:custGeom>
          <a:noFill/>
          <a:ln>
            <a:solidFill>
              <a:schemeClr val="tx1"/>
            </a:solidFill>
            <a:extLst>
              <a:ext uri="{C807C97D-BFC1-408E-A445-0C87EB9F89A2}">
                <ask:lineSketchStyleProps xmlns:ask="http://schemas.microsoft.com/office/drawing/2018/sketchyshapes" sd="217716370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12691452" y="5185312"/>
            <a:ext cx="1269162" cy="729768"/>
          </a:xfrm>
          <a:prstGeom prst="rect">
            <a:avLst/>
          </a:prstGeom>
        </p:spPr>
      </p:pic>
    </p:spTree>
    <p:extLst>
      <p:ext uri="{BB962C8B-B14F-4D97-AF65-F5344CB8AC3E}">
        <p14:creationId xmlns:p14="http://schemas.microsoft.com/office/powerpoint/2010/main" val="2096827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7D64633-8D43-A201-93E4-1A775754DFE3}"/>
              </a:ext>
            </a:extLst>
          </p:cNvPr>
          <p:cNvSpPr>
            <a:spLocks noChangeArrowheads="1"/>
          </p:cNvSpPr>
          <p:nvPr/>
        </p:nvSpPr>
        <p:spPr bwMode="auto">
          <a:xfrm>
            <a:off x="914401" y="1595902"/>
            <a:ext cx="941636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Wersja bezpłatna ESET Mobile Security zawiera:</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Skanowanie aplikacji i plików w poszukiwaniu wirusów</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Ochronę przed zagrożeniami w czasie rzeczywistym</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Powiadomienia o zagrożeniach</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Prosty, czytelny interfejs – dobry dla seniorów</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7EC7B998-0812-3FD3-D0EC-5FA442F28A10}"/>
              </a:ext>
            </a:extLst>
          </p:cNvPr>
          <p:cNvSpPr>
            <a:spLocks noChangeArrowheads="1"/>
          </p:cNvSpPr>
          <p:nvPr/>
        </p:nvSpPr>
        <p:spPr bwMode="auto">
          <a:xfrm>
            <a:off x="914401" y="4480125"/>
            <a:ext cx="11454714"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Wersja płatna (Premium) dodaje:</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Blokowanie aplikacji PIN-em</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Lokalizowanie zgubionego telefonu</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Zdjęcie złodzieja po 3 błędnych próbach logowania</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Ochronę przeglądania stron internetowych</a:t>
            </a:r>
            <a:endParaRPr kumimoji="0" lang="en-US"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Koszt: ok. </a:t>
            </a:r>
            <a:r>
              <a:rPr kumimoji="0" lang="uk-UA" altLang="uk-UA" sz="2800" b="1" i="0" u="none" strike="noStrike" cap="none" normalizeH="0" baseline="0">
                <a:ln>
                  <a:noFill/>
                </a:ln>
                <a:solidFill>
                  <a:schemeClr val="tx1"/>
                </a:solidFill>
                <a:effectLst/>
                <a:latin typeface="Arial" panose="020B0604020202020204" pitchFamily="34" charset="0"/>
              </a:rPr>
              <a:t>50–70 zł/rok</a:t>
            </a:r>
            <a:r>
              <a:rPr kumimoji="0" lang="uk-UA" altLang="uk-UA" sz="2800" b="0" i="0" u="none" strike="noStrike" cap="none" normalizeH="0" baseline="0">
                <a:ln>
                  <a:noFill/>
                </a:ln>
                <a:solidFill>
                  <a:schemeClr val="tx1"/>
                </a:solidFill>
                <a:effectLst/>
                <a:latin typeface="Arial" panose="020B0604020202020204" pitchFamily="34" charset="0"/>
              </a:rPr>
              <a:t>, ale wersja darmowa jest </a:t>
            </a:r>
            <a:endParaRPr kumimoji="0" lang="en-US"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uk-UA" sz="2800">
                <a:latin typeface="Arial" panose="020B0604020202020204" pitchFamily="34" charset="0"/>
              </a:rPr>
              <a:t>      </a:t>
            </a:r>
            <a:r>
              <a:rPr kumimoji="0" lang="uk-UA" altLang="uk-UA" sz="2800" b="1" i="0" u="none" strike="noStrike" cap="none" normalizeH="0" baseline="0">
                <a:ln>
                  <a:noFill/>
                </a:ln>
                <a:solidFill>
                  <a:schemeClr val="tx1"/>
                </a:solidFill>
                <a:effectLst/>
                <a:latin typeface="Arial" panose="020B0604020202020204" pitchFamily="34" charset="0"/>
              </a:rPr>
              <a:t>wystarczająca dla większości seniorów</a:t>
            </a:r>
            <a:r>
              <a:rPr kumimoji="0" lang="uk-UA" altLang="uk-UA" sz="2800" b="0" i="0" u="none" strike="noStrike" cap="none" normalizeH="0" baseline="0">
                <a:ln>
                  <a:noFill/>
                </a:ln>
                <a:solidFill>
                  <a:schemeClr val="tx1"/>
                </a:solidFill>
                <a:effectLst/>
                <a:latin typeface="Arial" panose="020B0604020202020204" pitchFamily="34" charset="0"/>
              </a:rPr>
              <a:t>.</a:t>
            </a:r>
          </a:p>
        </p:txBody>
      </p:sp>
      <p:sp>
        <p:nvSpPr>
          <p:cNvPr id="8" name="TextBox 7">
            <a:extLst>
              <a:ext uri="{FF2B5EF4-FFF2-40B4-BE49-F238E27FC236}">
                <a16:creationId xmlns:a16="http://schemas.microsoft.com/office/drawing/2014/main" id="{179E1CB9-48F1-0891-3894-C5942E5F75CF}"/>
              </a:ext>
            </a:extLst>
          </p:cNvPr>
          <p:cNvSpPr txBox="1"/>
          <p:nvPr/>
        </p:nvSpPr>
        <p:spPr>
          <a:xfrm>
            <a:off x="1408670" y="441333"/>
            <a:ext cx="12517395" cy="584775"/>
          </a:xfrm>
          <a:prstGeom prst="rect">
            <a:avLst/>
          </a:prstGeom>
          <a:noFill/>
        </p:spPr>
        <p:txBody>
          <a:bodyPr wrap="square">
            <a:spAutoFit/>
          </a:bodyPr>
          <a:lstStyle/>
          <a:p>
            <a:pPr>
              <a:buNone/>
            </a:pPr>
            <a:r>
              <a:rPr lang="pl-PL" sz="3200" b="1">
                <a:solidFill>
                  <a:srgbClr val="C00000"/>
                </a:solidFill>
              </a:rPr>
              <a:t>ESET</a:t>
            </a:r>
            <a:r>
              <a:rPr lang="en-US" sz="3200" b="1">
                <a:solidFill>
                  <a:srgbClr val="C00000"/>
                </a:solidFill>
              </a:rPr>
              <a:t> m</a:t>
            </a:r>
            <a:r>
              <a:rPr lang="pl-PL" sz="3200" b="1">
                <a:solidFill>
                  <a:srgbClr val="C00000"/>
                </a:solidFill>
              </a:rPr>
              <a:t>a bardzo dobrą reputację w Europie i jest łatwy w obsłudze.</a:t>
            </a:r>
          </a:p>
        </p:txBody>
      </p:sp>
      <p:pic>
        <p:nvPicPr>
          <p:cNvPr id="2" name="Picture 1" descr="A blue flag with yellow stars&#10;&#10;Description automatically generated">
            <a:extLst>
              <a:ext uri="{FF2B5EF4-FFF2-40B4-BE49-F238E27FC236}">
                <a16:creationId xmlns:a16="http://schemas.microsoft.com/office/drawing/2014/main" id="{CCABCED0-F35F-0959-A45E-E6B3FE5E36E2}"/>
              </a:ext>
            </a:extLst>
          </p:cNvPr>
          <p:cNvPicPr>
            <a:picLocks noChangeAspect="1"/>
          </p:cNvPicPr>
          <p:nvPr/>
        </p:nvPicPr>
        <p:blipFill>
          <a:blip r:embed="rId2"/>
          <a:stretch>
            <a:fillRect/>
          </a:stretch>
        </p:blipFill>
        <p:spPr>
          <a:xfrm>
            <a:off x="12721189" y="6178378"/>
            <a:ext cx="1764018" cy="1787280"/>
          </a:xfrm>
          <a:prstGeom prst="rect">
            <a:avLst/>
          </a:prstGeom>
        </p:spPr>
      </p:pic>
      <p:pic>
        <p:nvPicPr>
          <p:cNvPr id="3" name="Picture 2" descr="ESET Internet Security 1 User - 1 Rok Box">
            <a:extLst>
              <a:ext uri="{FF2B5EF4-FFF2-40B4-BE49-F238E27FC236}">
                <a16:creationId xmlns:a16="http://schemas.microsoft.com/office/drawing/2014/main" id="{EDAA5689-EBD6-1D88-87ED-72B789C895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52612" y="1622022"/>
            <a:ext cx="2181225" cy="2262188"/>
          </a:xfrm>
          <a:custGeom>
            <a:avLst/>
            <a:gdLst>
              <a:gd name="csX0" fmla="*/ 0 w 2181225"/>
              <a:gd name="csY0" fmla="*/ 0 h 2262188"/>
              <a:gd name="csX1" fmla="*/ 501682 w 2181225"/>
              <a:gd name="csY1" fmla="*/ 0 h 2262188"/>
              <a:gd name="csX2" fmla="*/ 981551 w 2181225"/>
              <a:gd name="csY2" fmla="*/ 0 h 2262188"/>
              <a:gd name="csX3" fmla="*/ 1461421 w 2181225"/>
              <a:gd name="csY3" fmla="*/ 0 h 2262188"/>
              <a:gd name="csX4" fmla="*/ 2181225 w 2181225"/>
              <a:gd name="csY4" fmla="*/ 0 h 2262188"/>
              <a:gd name="csX5" fmla="*/ 2181225 w 2181225"/>
              <a:gd name="csY5" fmla="*/ 610791 h 2262188"/>
              <a:gd name="csX6" fmla="*/ 2181225 w 2181225"/>
              <a:gd name="csY6" fmla="*/ 1221582 h 2262188"/>
              <a:gd name="csX7" fmla="*/ 2181225 w 2181225"/>
              <a:gd name="csY7" fmla="*/ 1764507 h 2262188"/>
              <a:gd name="csX8" fmla="*/ 2181225 w 2181225"/>
              <a:gd name="csY8" fmla="*/ 2262188 h 2262188"/>
              <a:gd name="csX9" fmla="*/ 1614107 w 2181225"/>
              <a:gd name="csY9" fmla="*/ 2262188 h 2262188"/>
              <a:gd name="csX10" fmla="*/ 1090613 w 2181225"/>
              <a:gd name="csY10" fmla="*/ 2262188 h 2262188"/>
              <a:gd name="csX11" fmla="*/ 588931 w 2181225"/>
              <a:gd name="csY11" fmla="*/ 2262188 h 2262188"/>
              <a:gd name="csX12" fmla="*/ 0 w 2181225"/>
              <a:gd name="csY12" fmla="*/ 2262188 h 2262188"/>
              <a:gd name="csX13" fmla="*/ 0 w 2181225"/>
              <a:gd name="csY13" fmla="*/ 1719263 h 2262188"/>
              <a:gd name="csX14" fmla="*/ 0 w 2181225"/>
              <a:gd name="csY14" fmla="*/ 1108472 h 2262188"/>
              <a:gd name="csX15" fmla="*/ 0 w 2181225"/>
              <a:gd name="csY15" fmla="*/ 497681 h 2262188"/>
              <a:gd name="csX16" fmla="*/ 0 w 2181225"/>
              <a:gd name="csY16" fmla="*/ 0 h 2262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181225" h="2262188" extrusionOk="0">
                <a:moveTo>
                  <a:pt x="0" y="0"/>
                </a:moveTo>
                <a:cubicBezTo>
                  <a:pt x="125065" y="-48322"/>
                  <a:pt x="346966" y="21246"/>
                  <a:pt x="501682" y="0"/>
                </a:cubicBezTo>
                <a:cubicBezTo>
                  <a:pt x="656398" y="-21246"/>
                  <a:pt x="783455" y="43083"/>
                  <a:pt x="981551" y="0"/>
                </a:cubicBezTo>
                <a:cubicBezTo>
                  <a:pt x="1179647" y="-43083"/>
                  <a:pt x="1263689" y="3949"/>
                  <a:pt x="1461421" y="0"/>
                </a:cubicBezTo>
                <a:cubicBezTo>
                  <a:pt x="1659153" y="-3949"/>
                  <a:pt x="1851692" y="81264"/>
                  <a:pt x="2181225" y="0"/>
                </a:cubicBezTo>
                <a:cubicBezTo>
                  <a:pt x="2200866" y="215378"/>
                  <a:pt x="2141462" y="354525"/>
                  <a:pt x="2181225" y="610791"/>
                </a:cubicBezTo>
                <a:cubicBezTo>
                  <a:pt x="2220988" y="867057"/>
                  <a:pt x="2180607" y="958532"/>
                  <a:pt x="2181225" y="1221582"/>
                </a:cubicBezTo>
                <a:cubicBezTo>
                  <a:pt x="2181843" y="1484632"/>
                  <a:pt x="2154757" y="1559217"/>
                  <a:pt x="2181225" y="1764507"/>
                </a:cubicBezTo>
                <a:cubicBezTo>
                  <a:pt x="2207693" y="1969797"/>
                  <a:pt x="2127600" y="2065066"/>
                  <a:pt x="2181225" y="2262188"/>
                </a:cubicBezTo>
                <a:cubicBezTo>
                  <a:pt x="1918802" y="2326706"/>
                  <a:pt x="1896475" y="2241614"/>
                  <a:pt x="1614107" y="2262188"/>
                </a:cubicBezTo>
                <a:cubicBezTo>
                  <a:pt x="1331739" y="2282762"/>
                  <a:pt x="1228415" y="2215174"/>
                  <a:pt x="1090613" y="2262188"/>
                </a:cubicBezTo>
                <a:cubicBezTo>
                  <a:pt x="952811" y="2309202"/>
                  <a:pt x="751250" y="2255586"/>
                  <a:pt x="588931" y="2262188"/>
                </a:cubicBezTo>
                <a:cubicBezTo>
                  <a:pt x="426612" y="2268790"/>
                  <a:pt x="208741" y="2194427"/>
                  <a:pt x="0" y="2262188"/>
                </a:cubicBezTo>
                <a:cubicBezTo>
                  <a:pt x="-15688" y="2129395"/>
                  <a:pt x="27843" y="1897564"/>
                  <a:pt x="0" y="1719263"/>
                </a:cubicBezTo>
                <a:cubicBezTo>
                  <a:pt x="-27843" y="1540962"/>
                  <a:pt x="27519" y="1413755"/>
                  <a:pt x="0" y="1108472"/>
                </a:cubicBezTo>
                <a:cubicBezTo>
                  <a:pt x="-27519" y="803189"/>
                  <a:pt x="10585" y="684069"/>
                  <a:pt x="0" y="497681"/>
                </a:cubicBezTo>
                <a:cubicBezTo>
                  <a:pt x="-10585" y="311293"/>
                  <a:pt x="34799" y="143205"/>
                  <a:pt x="0" y="0"/>
                </a:cubicBezTo>
                <a:close/>
              </a:path>
            </a:pathLst>
          </a:custGeom>
          <a:noFill/>
          <a:ln>
            <a:solidFill>
              <a:schemeClr val="tx1"/>
            </a:solidFill>
            <a:extLst>
              <a:ext uri="{C807C97D-BFC1-408E-A445-0C87EB9F89A2}">
                <ask:lineSketchStyleProps xmlns:ask="http://schemas.microsoft.com/office/drawing/2018/sketchyshapes" sd="169885077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5"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12868768" y="5304628"/>
            <a:ext cx="1269162" cy="729768"/>
          </a:xfrm>
          <a:prstGeom prst="rect">
            <a:avLst/>
          </a:prstGeom>
        </p:spPr>
      </p:pic>
    </p:spTree>
    <p:extLst>
      <p:ext uri="{BB962C8B-B14F-4D97-AF65-F5344CB8AC3E}">
        <p14:creationId xmlns:p14="http://schemas.microsoft.com/office/powerpoint/2010/main" val="1886846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4FE436-2BDD-1BEF-A2AF-A543890D4F13}"/>
              </a:ext>
            </a:extLst>
          </p:cNvPr>
          <p:cNvSpPr txBox="1"/>
          <p:nvPr/>
        </p:nvSpPr>
        <p:spPr>
          <a:xfrm>
            <a:off x="630195" y="1883420"/>
            <a:ext cx="13753070" cy="4462760"/>
          </a:xfrm>
          <a:prstGeom prst="rect">
            <a:avLst/>
          </a:prstGeom>
          <a:noFill/>
        </p:spPr>
        <p:txBody>
          <a:bodyPr wrap="square">
            <a:spAutoFit/>
          </a:bodyPr>
          <a:lstStyle/>
          <a:p>
            <a:pPr>
              <a:buNone/>
            </a:pPr>
            <a:r>
              <a:rPr lang="pl-PL" sz="4400" b="1"/>
              <a:t>🧩 </a:t>
            </a:r>
            <a:r>
              <a:rPr lang="pl-PL" sz="4400" b="1">
                <a:solidFill>
                  <a:srgbClr val="C00000"/>
                </a:solidFill>
              </a:rPr>
              <a:t>Inżynieria społeczna (Social Engineering)</a:t>
            </a:r>
            <a:endParaRPr lang="en-US" sz="4400" b="1">
              <a:solidFill>
                <a:srgbClr val="C00000"/>
              </a:solidFill>
            </a:endParaRPr>
          </a:p>
          <a:p>
            <a:pPr>
              <a:buNone/>
            </a:pPr>
            <a:endParaRPr lang="pl-PL" sz="4400" b="1"/>
          </a:p>
          <a:p>
            <a:pPr>
              <a:buNone/>
            </a:pPr>
            <a:r>
              <a:rPr lang="pl-PL" sz="2800"/>
              <a:t>🧠 </a:t>
            </a:r>
            <a:r>
              <a:rPr lang="pl-PL" sz="2800" b="1"/>
              <a:t>To manipulacja – oszust próbuje wzbudzić Twoje zaufanie</a:t>
            </a:r>
            <a:r>
              <a:rPr lang="pl-PL" sz="2800"/>
              <a:t>, byś sam podał mu dane.</a:t>
            </a:r>
            <a:endParaRPr lang="en-US" sz="2800"/>
          </a:p>
          <a:p>
            <a:pPr>
              <a:buNone/>
            </a:pPr>
            <a:endParaRPr lang="pl-PL" sz="2800"/>
          </a:p>
          <a:p>
            <a:pPr>
              <a:buNone/>
            </a:pPr>
            <a:r>
              <a:rPr lang="pl-PL" sz="2800"/>
              <a:t>📞 Przykład: dzwoni „z banku” i prosi o numer karty lub kod SMS.</a:t>
            </a:r>
            <a:endParaRPr lang="en-US" sz="2800"/>
          </a:p>
          <a:p>
            <a:pPr>
              <a:buNone/>
            </a:pPr>
            <a:endParaRPr lang="pl-PL" sz="2800"/>
          </a:p>
          <a:p>
            <a:pPr>
              <a:buNone/>
            </a:pPr>
            <a:r>
              <a:rPr lang="pl-PL" sz="2800"/>
              <a:t>🚫 </a:t>
            </a:r>
            <a:r>
              <a:rPr lang="pl-PL" sz="2800" b="1"/>
              <a:t>Jak się bronić:</a:t>
            </a:r>
            <a:endParaRPr lang="pl-PL" sz="2800"/>
          </a:p>
          <a:p>
            <a:pPr>
              <a:buFont typeface="Arial" panose="020B0604020202020204" pitchFamily="34" charset="0"/>
              <a:buChar char="•"/>
            </a:pPr>
            <a:r>
              <a:rPr lang="en-US" sz="2800"/>
              <a:t> </a:t>
            </a:r>
            <a:r>
              <a:rPr lang="pl-PL" sz="2800"/>
              <a:t>Nigdy nie podawaj danych przez telefon</a:t>
            </a:r>
          </a:p>
          <a:p>
            <a:pPr>
              <a:buFont typeface="Arial" panose="020B0604020202020204" pitchFamily="34" charset="0"/>
              <a:buChar char="•"/>
            </a:pPr>
            <a:r>
              <a:rPr lang="en-US" sz="2800"/>
              <a:t> </a:t>
            </a:r>
            <a:r>
              <a:rPr lang="pl-PL" sz="2800"/>
              <a:t>Zakończ rozmowę i zadzwoń do banku samodzielnie</a:t>
            </a:r>
          </a:p>
        </p:txBody>
      </p:sp>
      <p:sp>
        <p:nvSpPr>
          <p:cNvPr id="5" name="TextBox 4">
            <a:extLst>
              <a:ext uri="{FF2B5EF4-FFF2-40B4-BE49-F238E27FC236}">
                <a16:creationId xmlns:a16="http://schemas.microsoft.com/office/drawing/2014/main" id="{346C7122-70AF-29B6-748A-13D0470C5476}"/>
              </a:ext>
            </a:extLst>
          </p:cNvPr>
          <p:cNvSpPr txBox="1"/>
          <p:nvPr/>
        </p:nvSpPr>
        <p:spPr>
          <a:xfrm>
            <a:off x="753763" y="556738"/>
            <a:ext cx="4658497" cy="646331"/>
          </a:xfrm>
          <a:prstGeom prst="rect">
            <a:avLst/>
          </a:prstGeom>
          <a:noFill/>
        </p:spPr>
        <p:txBody>
          <a:bodyPr wrap="square">
            <a:spAutoFit/>
          </a:bodyPr>
          <a:lstStyle/>
          <a:p>
            <a:r>
              <a:rPr lang="en-US" sz="3600" b="1">
                <a:solidFill>
                  <a:schemeClr val="accent1">
                    <a:lumMod val="75000"/>
                  </a:schemeClr>
                </a:solidFill>
              </a:rPr>
              <a:t>Kolejne zagro</a:t>
            </a:r>
            <a:r>
              <a:rPr lang="pl-PL" sz="3600" b="1">
                <a:solidFill>
                  <a:schemeClr val="accent1">
                    <a:lumMod val="75000"/>
                  </a:schemeClr>
                </a:solidFill>
              </a:rPr>
              <a:t>żenie…</a:t>
            </a:r>
            <a:endParaRPr lang="uk-UA" sz="3600">
              <a:solidFill>
                <a:schemeClr val="accent1">
                  <a:lumMod val="75000"/>
                </a:schemeClr>
              </a:solidFill>
            </a:endParaRPr>
          </a:p>
        </p:txBody>
      </p:sp>
      <p:pic>
        <p:nvPicPr>
          <p:cNvPr id="2" name="Picture 1" descr="A blue flag with yellow stars&#10;&#10;Description automatically generated">
            <a:extLst>
              <a:ext uri="{FF2B5EF4-FFF2-40B4-BE49-F238E27FC236}">
                <a16:creationId xmlns:a16="http://schemas.microsoft.com/office/drawing/2014/main" id="{36195238-AB03-9D03-8965-3DF55FD8AF05}"/>
              </a:ext>
            </a:extLst>
          </p:cNvPr>
          <p:cNvPicPr>
            <a:picLocks noChangeAspect="1"/>
          </p:cNvPicPr>
          <p:nvPr/>
        </p:nvPicPr>
        <p:blipFill>
          <a:blip r:embed="rId2"/>
          <a:stretch>
            <a:fillRect/>
          </a:stretch>
        </p:blipFill>
        <p:spPr>
          <a:xfrm>
            <a:off x="12619247" y="96140"/>
            <a:ext cx="1764018" cy="1787280"/>
          </a:xfrm>
          <a:prstGeom prst="rect">
            <a:avLst/>
          </a:prstGeom>
        </p:spPr>
      </p:pic>
      <p:pic>
        <p:nvPicPr>
          <p:cNvPr id="31748" name="Picture 4" descr="dzwoni „z banku” i prosi o numer karty lub kod SMS.">
            <a:extLst>
              <a:ext uri="{FF2B5EF4-FFF2-40B4-BE49-F238E27FC236}">
                <a16:creationId xmlns:a16="http://schemas.microsoft.com/office/drawing/2014/main" id="{48EB4A45-63DB-C015-7C3F-A5B6FBBAA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5308" y="4972520"/>
            <a:ext cx="2747319" cy="2747319"/>
          </a:xfrm>
          <a:custGeom>
            <a:avLst/>
            <a:gdLst>
              <a:gd name="csX0" fmla="*/ 0 w 2747319"/>
              <a:gd name="csY0" fmla="*/ 0 h 2747319"/>
              <a:gd name="csX1" fmla="*/ 467044 w 2747319"/>
              <a:gd name="csY1" fmla="*/ 0 h 2747319"/>
              <a:gd name="csX2" fmla="*/ 1016508 w 2747319"/>
              <a:gd name="csY2" fmla="*/ 0 h 2747319"/>
              <a:gd name="csX3" fmla="*/ 1511025 w 2747319"/>
              <a:gd name="csY3" fmla="*/ 0 h 2747319"/>
              <a:gd name="csX4" fmla="*/ 2087962 w 2747319"/>
              <a:gd name="csY4" fmla="*/ 0 h 2747319"/>
              <a:gd name="csX5" fmla="*/ 2747319 w 2747319"/>
              <a:gd name="csY5" fmla="*/ 0 h 2747319"/>
              <a:gd name="csX6" fmla="*/ 2747319 w 2747319"/>
              <a:gd name="csY6" fmla="*/ 467044 h 2747319"/>
              <a:gd name="csX7" fmla="*/ 2747319 w 2747319"/>
              <a:gd name="csY7" fmla="*/ 1016508 h 2747319"/>
              <a:gd name="csX8" fmla="*/ 2747319 w 2747319"/>
              <a:gd name="csY8" fmla="*/ 1620918 h 2747319"/>
              <a:gd name="csX9" fmla="*/ 2747319 w 2747319"/>
              <a:gd name="csY9" fmla="*/ 2087962 h 2747319"/>
              <a:gd name="csX10" fmla="*/ 2747319 w 2747319"/>
              <a:gd name="csY10" fmla="*/ 2747319 h 2747319"/>
              <a:gd name="csX11" fmla="*/ 2197855 w 2747319"/>
              <a:gd name="csY11" fmla="*/ 2747319 h 2747319"/>
              <a:gd name="csX12" fmla="*/ 1620918 w 2747319"/>
              <a:gd name="csY12" fmla="*/ 2747319 h 2747319"/>
              <a:gd name="csX13" fmla="*/ 1126401 w 2747319"/>
              <a:gd name="csY13" fmla="*/ 2747319 h 2747319"/>
              <a:gd name="csX14" fmla="*/ 576937 w 2747319"/>
              <a:gd name="csY14" fmla="*/ 2747319 h 2747319"/>
              <a:gd name="csX15" fmla="*/ 0 w 2747319"/>
              <a:gd name="csY15" fmla="*/ 2747319 h 2747319"/>
              <a:gd name="csX16" fmla="*/ 0 w 2747319"/>
              <a:gd name="csY16" fmla="*/ 2225328 h 2747319"/>
              <a:gd name="csX17" fmla="*/ 0 w 2747319"/>
              <a:gd name="csY17" fmla="*/ 1758284 h 2747319"/>
              <a:gd name="csX18" fmla="*/ 0 w 2747319"/>
              <a:gd name="csY18" fmla="*/ 1236294 h 2747319"/>
              <a:gd name="csX19" fmla="*/ 0 w 2747319"/>
              <a:gd name="csY19" fmla="*/ 741776 h 2747319"/>
              <a:gd name="csX20" fmla="*/ 0 w 2747319"/>
              <a:gd name="csY20" fmla="*/ 0 h 27473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747319" h="2747319" extrusionOk="0">
                <a:moveTo>
                  <a:pt x="0" y="0"/>
                </a:moveTo>
                <a:cubicBezTo>
                  <a:pt x="164231" y="-36412"/>
                  <a:pt x="288158" y="41914"/>
                  <a:pt x="467044" y="0"/>
                </a:cubicBezTo>
                <a:cubicBezTo>
                  <a:pt x="645930" y="-41914"/>
                  <a:pt x="774498" y="34081"/>
                  <a:pt x="1016508" y="0"/>
                </a:cubicBezTo>
                <a:cubicBezTo>
                  <a:pt x="1258518" y="-34081"/>
                  <a:pt x="1275380" y="45786"/>
                  <a:pt x="1511025" y="0"/>
                </a:cubicBezTo>
                <a:cubicBezTo>
                  <a:pt x="1746670" y="-45786"/>
                  <a:pt x="1911612" y="50055"/>
                  <a:pt x="2087962" y="0"/>
                </a:cubicBezTo>
                <a:cubicBezTo>
                  <a:pt x="2264312" y="-50055"/>
                  <a:pt x="2573041" y="7919"/>
                  <a:pt x="2747319" y="0"/>
                </a:cubicBezTo>
                <a:cubicBezTo>
                  <a:pt x="2801289" y="175153"/>
                  <a:pt x="2705214" y="261461"/>
                  <a:pt x="2747319" y="467044"/>
                </a:cubicBezTo>
                <a:cubicBezTo>
                  <a:pt x="2789424" y="672627"/>
                  <a:pt x="2708446" y="858213"/>
                  <a:pt x="2747319" y="1016508"/>
                </a:cubicBezTo>
                <a:cubicBezTo>
                  <a:pt x="2786192" y="1174803"/>
                  <a:pt x="2708291" y="1378624"/>
                  <a:pt x="2747319" y="1620918"/>
                </a:cubicBezTo>
                <a:cubicBezTo>
                  <a:pt x="2786347" y="1863212"/>
                  <a:pt x="2696558" y="1918550"/>
                  <a:pt x="2747319" y="2087962"/>
                </a:cubicBezTo>
                <a:cubicBezTo>
                  <a:pt x="2798080" y="2257374"/>
                  <a:pt x="2685556" y="2489710"/>
                  <a:pt x="2747319" y="2747319"/>
                </a:cubicBezTo>
                <a:cubicBezTo>
                  <a:pt x="2510980" y="2794059"/>
                  <a:pt x="2465513" y="2712482"/>
                  <a:pt x="2197855" y="2747319"/>
                </a:cubicBezTo>
                <a:cubicBezTo>
                  <a:pt x="1930197" y="2782156"/>
                  <a:pt x="1737496" y="2710158"/>
                  <a:pt x="1620918" y="2747319"/>
                </a:cubicBezTo>
                <a:cubicBezTo>
                  <a:pt x="1504340" y="2784480"/>
                  <a:pt x="1356363" y="2731072"/>
                  <a:pt x="1126401" y="2747319"/>
                </a:cubicBezTo>
                <a:cubicBezTo>
                  <a:pt x="896439" y="2763566"/>
                  <a:pt x="755296" y="2694543"/>
                  <a:pt x="576937" y="2747319"/>
                </a:cubicBezTo>
                <a:cubicBezTo>
                  <a:pt x="398578" y="2800095"/>
                  <a:pt x="177076" y="2681635"/>
                  <a:pt x="0" y="2747319"/>
                </a:cubicBezTo>
                <a:cubicBezTo>
                  <a:pt x="-30476" y="2521573"/>
                  <a:pt x="4943" y="2475447"/>
                  <a:pt x="0" y="2225328"/>
                </a:cubicBezTo>
                <a:cubicBezTo>
                  <a:pt x="-4943" y="1975209"/>
                  <a:pt x="35487" y="1983970"/>
                  <a:pt x="0" y="1758284"/>
                </a:cubicBezTo>
                <a:cubicBezTo>
                  <a:pt x="-35487" y="1532598"/>
                  <a:pt x="51813" y="1379112"/>
                  <a:pt x="0" y="1236294"/>
                </a:cubicBezTo>
                <a:cubicBezTo>
                  <a:pt x="-51813" y="1093476"/>
                  <a:pt x="56670" y="986846"/>
                  <a:pt x="0" y="741776"/>
                </a:cubicBezTo>
                <a:cubicBezTo>
                  <a:pt x="-56670" y="496706"/>
                  <a:pt x="83193" y="227855"/>
                  <a:pt x="0" y="0"/>
                </a:cubicBezTo>
                <a:close/>
              </a:path>
            </a:pathLst>
          </a:custGeom>
          <a:noFill/>
          <a:ln>
            <a:solidFill>
              <a:schemeClr val="tx1"/>
            </a:solidFill>
            <a:extLst>
              <a:ext uri="{C807C97D-BFC1-408E-A445-0C87EB9F89A2}">
                <ask:lineSketchStyleProps xmlns:ask="http://schemas.microsoft.com/office/drawing/2018/sketchyshapes" sd="68508202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385359" y="7127225"/>
            <a:ext cx="1269162" cy="729768"/>
          </a:xfrm>
          <a:prstGeom prst="rect">
            <a:avLst/>
          </a:prstGeom>
        </p:spPr>
      </p:pic>
    </p:spTree>
    <p:extLst>
      <p:ext uri="{BB962C8B-B14F-4D97-AF65-F5344CB8AC3E}">
        <p14:creationId xmlns:p14="http://schemas.microsoft.com/office/powerpoint/2010/main" val="3899833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video game&#10;&#10;AI-generated content may be incorrect.">
            <a:extLst>
              <a:ext uri="{FF2B5EF4-FFF2-40B4-BE49-F238E27FC236}">
                <a16:creationId xmlns:a16="http://schemas.microsoft.com/office/drawing/2014/main" id="{FEC0F398-866D-E708-31AA-21C9D4607C85}"/>
              </a:ext>
            </a:extLst>
          </p:cNvPr>
          <p:cNvPicPr>
            <a:picLocks noChangeAspect="1"/>
          </p:cNvPicPr>
          <p:nvPr/>
        </p:nvPicPr>
        <p:blipFill>
          <a:blip r:embed="rId2"/>
          <a:stretch>
            <a:fillRect/>
          </a:stretch>
        </p:blipFill>
        <p:spPr>
          <a:xfrm>
            <a:off x="6030097" y="935952"/>
            <a:ext cx="7895967" cy="6172261"/>
          </a:xfrm>
          <a:prstGeom prst="rect">
            <a:avLst/>
          </a:prstGeom>
        </p:spPr>
      </p:pic>
      <p:sp>
        <p:nvSpPr>
          <p:cNvPr id="5" name="TextBox 4">
            <a:extLst>
              <a:ext uri="{FF2B5EF4-FFF2-40B4-BE49-F238E27FC236}">
                <a16:creationId xmlns:a16="http://schemas.microsoft.com/office/drawing/2014/main" id="{88880BE7-9FD8-3CDC-A6DD-74200DDFDC58}"/>
              </a:ext>
            </a:extLst>
          </p:cNvPr>
          <p:cNvSpPr txBox="1"/>
          <p:nvPr/>
        </p:nvSpPr>
        <p:spPr>
          <a:xfrm>
            <a:off x="704335" y="2177530"/>
            <a:ext cx="4213653" cy="4524315"/>
          </a:xfrm>
          <a:prstGeom prst="rect">
            <a:avLst/>
          </a:prstGeom>
          <a:noFill/>
        </p:spPr>
        <p:txBody>
          <a:bodyPr wrap="square">
            <a:spAutoFit/>
          </a:bodyPr>
          <a:lstStyle/>
          <a:p>
            <a:pPr>
              <a:buNone/>
            </a:pPr>
            <a:r>
              <a:rPr lang="pl-PL" sz="2400"/>
              <a:t>No właśnie – wygląda znajomo, prawda? Taki sympatyczny quiz, kolorowe postacie M&amp;M’sów, zabawne pytanie: </a:t>
            </a:r>
            <a:r>
              <a:rPr lang="pl-PL" sz="2400" i="1"/>
              <a:t>‘Jakim typem bohatera filmu jesteś?’</a:t>
            </a:r>
            <a:r>
              <a:rPr lang="pl-PL" sz="2400"/>
              <a:t>. Kliknąć, rozwiązać i pośmiać się z wyniku...</a:t>
            </a:r>
          </a:p>
          <a:p>
            <a:pPr>
              <a:buNone/>
            </a:pPr>
            <a:endParaRPr lang="pl-PL" sz="2400"/>
          </a:p>
          <a:p>
            <a:r>
              <a:rPr lang="pl-PL" sz="2400"/>
              <a:t>Ale tu </a:t>
            </a:r>
            <a:r>
              <a:rPr lang="pl-PL" sz="2400" b="1"/>
              <a:t>zaczyna się pułapka</a:t>
            </a:r>
            <a:r>
              <a:rPr lang="pl-PL" sz="2400"/>
              <a:t>. Ten slajd pokazuje </a:t>
            </a:r>
            <a:r>
              <a:rPr lang="pl-PL" sz="2400" b="1"/>
              <a:t>kolejny przykład inżynierii społecznej i phishingu w jednym</a:t>
            </a:r>
            <a:endParaRPr lang="pl-PL" sz="2400"/>
          </a:p>
        </p:txBody>
      </p:sp>
      <p:pic>
        <p:nvPicPr>
          <p:cNvPr id="2" name="Picture 17">
            <a:extLst>
              <a:ext uri="{FF2B5EF4-FFF2-40B4-BE49-F238E27FC236}">
                <a16:creationId xmlns:a16="http://schemas.microsoft.com/office/drawing/2014/main" id="{5BAEF21E-E57D-CDB9-102B-ABAE880C5B6E}"/>
              </a:ext>
            </a:extLst>
          </p:cNvPr>
          <p:cNvPicPr>
            <a:picLocks noChangeAspect="1"/>
          </p:cNvPicPr>
          <p:nvPr/>
        </p:nvPicPr>
        <p:blipFill>
          <a:blip r:embed="rId3"/>
          <a:stretch>
            <a:fillRect/>
          </a:stretch>
        </p:blipFill>
        <p:spPr>
          <a:xfrm>
            <a:off x="13092051" y="7293648"/>
            <a:ext cx="1269162" cy="729768"/>
          </a:xfrm>
          <a:prstGeom prst="rect">
            <a:avLst/>
          </a:prstGeom>
        </p:spPr>
      </p:pic>
      <p:pic>
        <p:nvPicPr>
          <p:cNvPr id="4" name="Picture 1" descr="A blue flag with yellow stars&#10;&#10;Description automatically generated">
            <a:extLst>
              <a:ext uri="{FF2B5EF4-FFF2-40B4-BE49-F238E27FC236}">
                <a16:creationId xmlns:a16="http://schemas.microsoft.com/office/drawing/2014/main" id="{22A249BE-F3EB-A86A-05BC-CC1D4744F4B1}"/>
              </a:ext>
            </a:extLst>
          </p:cNvPr>
          <p:cNvPicPr>
            <a:picLocks noChangeAspect="1"/>
          </p:cNvPicPr>
          <p:nvPr/>
        </p:nvPicPr>
        <p:blipFill>
          <a:blip r:embed="rId4"/>
          <a:stretch>
            <a:fillRect/>
          </a:stretch>
        </p:blipFill>
        <p:spPr>
          <a:xfrm>
            <a:off x="232317" y="42312"/>
            <a:ext cx="1764018" cy="1787280"/>
          </a:xfrm>
          <a:prstGeom prst="rect">
            <a:avLst/>
          </a:prstGeom>
        </p:spPr>
      </p:pic>
    </p:spTree>
    <p:extLst>
      <p:ext uri="{BB962C8B-B14F-4D97-AF65-F5344CB8AC3E}">
        <p14:creationId xmlns:p14="http://schemas.microsoft.com/office/powerpoint/2010/main" val="2348123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76B5-87B7-1726-4BD8-E5A61A76DB1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49DD31B-F008-22F6-21EB-B6A057810A44}"/>
              </a:ext>
            </a:extLst>
          </p:cNvPr>
          <p:cNvSpPr txBox="1"/>
          <p:nvPr/>
        </p:nvSpPr>
        <p:spPr>
          <a:xfrm>
            <a:off x="630195" y="1883420"/>
            <a:ext cx="13753070" cy="4462760"/>
          </a:xfrm>
          <a:prstGeom prst="rect">
            <a:avLst/>
          </a:prstGeom>
          <a:noFill/>
        </p:spPr>
        <p:txBody>
          <a:bodyPr wrap="square">
            <a:spAutoFit/>
          </a:bodyPr>
          <a:lstStyle/>
          <a:p>
            <a:pPr>
              <a:buNone/>
            </a:pPr>
            <a:r>
              <a:rPr lang="pl-PL" sz="4400" b="1">
                <a:solidFill>
                  <a:srgbClr val="C00000"/>
                </a:solidFill>
              </a:rPr>
              <a:t>🧩 Ataki „Man-in-the-Middle” (MITM)</a:t>
            </a:r>
          </a:p>
          <a:p>
            <a:pPr>
              <a:buNone/>
            </a:pPr>
            <a:endParaRPr lang="pl-PL" sz="4400" b="1"/>
          </a:p>
          <a:p>
            <a:pPr>
              <a:buNone/>
            </a:pPr>
            <a:r>
              <a:rPr lang="pl-PL" sz="2800"/>
              <a:t>🔎 Oszust </a:t>
            </a:r>
            <a:r>
              <a:rPr lang="pl-PL" sz="2800" b="1"/>
              <a:t>przechwytuje dane </a:t>
            </a:r>
            <a:r>
              <a:rPr lang="pl-PL" sz="2800"/>
              <a:t>przesyłane między Tobą a np. stroną banku.</a:t>
            </a:r>
          </a:p>
          <a:p>
            <a:pPr>
              <a:buNone/>
            </a:pPr>
            <a:endParaRPr lang="pl-PL" sz="2800"/>
          </a:p>
          <a:p>
            <a:pPr>
              <a:buNone/>
            </a:pPr>
            <a:r>
              <a:rPr lang="pl-PL" sz="2800"/>
              <a:t>📶 Zdarza się na </a:t>
            </a:r>
            <a:r>
              <a:rPr lang="pl-PL" sz="2800" b="1"/>
              <a:t>publicznych sieciach Wi-Fi</a:t>
            </a:r>
            <a:r>
              <a:rPr lang="pl-PL" sz="2800"/>
              <a:t> (np. w kawiarni, na dworcu).</a:t>
            </a:r>
          </a:p>
          <a:p>
            <a:pPr>
              <a:buNone/>
            </a:pPr>
            <a:endParaRPr lang="pl-PL" sz="2800"/>
          </a:p>
          <a:p>
            <a:pPr>
              <a:buNone/>
            </a:pPr>
            <a:r>
              <a:rPr lang="pl-PL" sz="2800"/>
              <a:t>💡 </a:t>
            </a:r>
            <a:r>
              <a:rPr lang="pl-PL" sz="2800" b="1"/>
              <a:t>Jak się chronić:</a:t>
            </a:r>
          </a:p>
          <a:p>
            <a:pPr marL="1371600" lvl="2" indent="-457200">
              <a:buFont typeface="Arial" panose="020B0604020202020204" pitchFamily="34" charset="0"/>
              <a:buChar char="•"/>
            </a:pPr>
            <a:r>
              <a:rPr lang="pl-PL" sz="2800"/>
              <a:t>Nie loguj się do banku na publicznym Wi-Fi</a:t>
            </a:r>
          </a:p>
          <a:p>
            <a:pPr marL="1371600" lvl="2" indent="-457200">
              <a:buFont typeface="Arial" panose="020B0604020202020204" pitchFamily="34" charset="0"/>
              <a:buChar char="•"/>
            </a:pPr>
            <a:r>
              <a:rPr lang="pl-PL" sz="2800"/>
              <a:t>Korzystaj tylko ze stron zaczynających się od https://</a:t>
            </a:r>
          </a:p>
        </p:txBody>
      </p:sp>
      <p:sp>
        <p:nvSpPr>
          <p:cNvPr id="5" name="TextBox 4">
            <a:extLst>
              <a:ext uri="{FF2B5EF4-FFF2-40B4-BE49-F238E27FC236}">
                <a16:creationId xmlns:a16="http://schemas.microsoft.com/office/drawing/2014/main" id="{A6F62A38-5624-CBC0-F8BB-816269CD42D9}"/>
              </a:ext>
            </a:extLst>
          </p:cNvPr>
          <p:cNvSpPr txBox="1"/>
          <p:nvPr/>
        </p:nvSpPr>
        <p:spPr>
          <a:xfrm>
            <a:off x="753763" y="556738"/>
            <a:ext cx="4658497" cy="646331"/>
          </a:xfrm>
          <a:prstGeom prst="rect">
            <a:avLst/>
          </a:prstGeom>
          <a:noFill/>
        </p:spPr>
        <p:txBody>
          <a:bodyPr wrap="square">
            <a:spAutoFit/>
          </a:bodyPr>
          <a:lstStyle/>
          <a:p>
            <a:r>
              <a:rPr lang="en-US" sz="3600" b="1">
                <a:solidFill>
                  <a:schemeClr val="accent1">
                    <a:lumMod val="75000"/>
                  </a:schemeClr>
                </a:solidFill>
              </a:rPr>
              <a:t>Kolejne zagro</a:t>
            </a:r>
            <a:r>
              <a:rPr lang="pl-PL" sz="3600" b="1">
                <a:solidFill>
                  <a:schemeClr val="accent1">
                    <a:lumMod val="75000"/>
                  </a:schemeClr>
                </a:solidFill>
              </a:rPr>
              <a:t>żenie…</a:t>
            </a:r>
            <a:endParaRPr lang="uk-UA" sz="3600">
              <a:solidFill>
                <a:schemeClr val="accent1">
                  <a:lumMod val="75000"/>
                </a:schemeClr>
              </a:solidFill>
            </a:endParaRPr>
          </a:p>
        </p:txBody>
      </p:sp>
      <p:pic>
        <p:nvPicPr>
          <p:cNvPr id="2" name="Picture 1" descr="A blue flag with yellow stars&#10;&#10;Description automatically generated">
            <a:extLst>
              <a:ext uri="{FF2B5EF4-FFF2-40B4-BE49-F238E27FC236}">
                <a16:creationId xmlns:a16="http://schemas.microsoft.com/office/drawing/2014/main" id="{E8704064-65B5-8082-1F4A-8F9F8BE2C4F7}"/>
              </a:ext>
            </a:extLst>
          </p:cNvPr>
          <p:cNvPicPr>
            <a:picLocks noChangeAspect="1"/>
          </p:cNvPicPr>
          <p:nvPr/>
        </p:nvPicPr>
        <p:blipFill>
          <a:blip r:embed="rId2"/>
          <a:stretch>
            <a:fillRect/>
          </a:stretch>
        </p:blipFill>
        <p:spPr>
          <a:xfrm>
            <a:off x="12424627" y="0"/>
            <a:ext cx="1764018" cy="1787280"/>
          </a:xfrm>
          <a:prstGeom prst="rect">
            <a:avLst/>
          </a:prstGeom>
        </p:spPr>
      </p:pic>
      <p:pic>
        <p:nvPicPr>
          <p:cNvPr id="30722" name="Picture 2" descr="SSL Certificates vs. Man-in-the-middle attacks | by Dinu Gitlan | Medium">
            <a:extLst>
              <a:ext uri="{FF2B5EF4-FFF2-40B4-BE49-F238E27FC236}">
                <a16:creationId xmlns:a16="http://schemas.microsoft.com/office/drawing/2014/main" id="{AF1EAA8D-D434-8457-E966-3A722F00C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3069" y="5721179"/>
            <a:ext cx="3185576" cy="2125234"/>
          </a:xfrm>
          <a:custGeom>
            <a:avLst/>
            <a:gdLst>
              <a:gd name="csX0" fmla="*/ 0 w 3185576"/>
              <a:gd name="csY0" fmla="*/ 0 h 2125234"/>
              <a:gd name="csX1" fmla="*/ 594641 w 3185576"/>
              <a:gd name="csY1" fmla="*/ 0 h 2125234"/>
              <a:gd name="csX2" fmla="*/ 1030003 w 3185576"/>
              <a:gd name="csY2" fmla="*/ 0 h 2125234"/>
              <a:gd name="csX3" fmla="*/ 1529076 w 3185576"/>
              <a:gd name="csY3" fmla="*/ 0 h 2125234"/>
              <a:gd name="csX4" fmla="*/ 2060006 w 3185576"/>
              <a:gd name="csY4" fmla="*/ 0 h 2125234"/>
              <a:gd name="csX5" fmla="*/ 2527224 w 3185576"/>
              <a:gd name="csY5" fmla="*/ 0 h 2125234"/>
              <a:gd name="csX6" fmla="*/ 3185576 w 3185576"/>
              <a:gd name="csY6" fmla="*/ 0 h 2125234"/>
              <a:gd name="csX7" fmla="*/ 3185576 w 3185576"/>
              <a:gd name="csY7" fmla="*/ 467551 h 2125234"/>
              <a:gd name="csX8" fmla="*/ 3185576 w 3185576"/>
              <a:gd name="csY8" fmla="*/ 956355 h 2125234"/>
              <a:gd name="csX9" fmla="*/ 3185576 w 3185576"/>
              <a:gd name="csY9" fmla="*/ 1445159 h 2125234"/>
              <a:gd name="csX10" fmla="*/ 3185576 w 3185576"/>
              <a:gd name="csY10" fmla="*/ 2125234 h 2125234"/>
              <a:gd name="csX11" fmla="*/ 2718358 w 3185576"/>
              <a:gd name="csY11" fmla="*/ 2125234 h 2125234"/>
              <a:gd name="csX12" fmla="*/ 2219285 w 3185576"/>
              <a:gd name="csY12" fmla="*/ 2125234 h 2125234"/>
              <a:gd name="csX13" fmla="*/ 1720211 w 3185576"/>
              <a:gd name="csY13" fmla="*/ 2125234 h 2125234"/>
              <a:gd name="csX14" fmla="*/ 1189282 w 3185576"/>
              <a:gd name="csY14" fmla="*/ 2125234 h 2125234"/>
              <a:gd name="csX15" fmla="*/ 658352 w 3185576"/>
              <a:gd name="csY15" fmla="*/ 2125234 h 2125234"/>
              <a:gd name="csX16" fmla="*/ 0 w 3185576"/>
              <a:gd name="csY16" fmla="*/ 2125234 h 2125234"/>
              <a:gd name="csX17" fmla="*/ 0 w 3185576"/>
              <a:gd name="csY17" fmla="*/ 1657683 h 2125234"/>
              <a:gd name="csX18" fmla="*/ 0 w 3185576"/>
              <a:gd name="csY18" fmla="*/ 1147626 h 2125234"/>
              <a:gd name="csX19" fmla="*/ 0 w 3185576"/>
              <a:gd name="csY19" fmla="*/ 658823 h 2125234"/>
              <a:gd name="csX20" fmla="*/ 0 w 3185576"/>
              <a:gd name="csY20" fmla="*/ 0 h 21252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185576" h="2125234" extrusionOk="0">
                <a:moveTo>
                  <a:pt x="0" y="0"/>
                </a:moveTo>
                <a:cubicBezTo>
                  <a:pt x="217958" y="-8995"/>
                  <a:pt x="343617" y="30821"/>
                  <a:pt x="594641" y="0"/>
                </a:cubicBezTo>
                <a:cubicBezTo>
                  <a:pt x="845665" y="-30821"/>
                  <a:pt x="814182" y="3537"/>
                  <a:pt x="1030003" y="0"/>
                </a:cubicBezTo>
                <a:cubicBezTo>
                  <a:pt x="1245824" y="-3537"/>
                  <a:pt x="1382805" y="48164"/>
                  <a:pt x="1529076" y="0"/>
                </a:cubicBezTo>
                <a:cubicBezTo>
                  <a:pt x="1675347" y="-48164"/>
                  <a:pt x="1889376" y="44558"/>
                  <a:pt x="2060006" y="0"/>
                </a:cubicBezTo>
                <a:cubicBezTo>
                  <a:pt x="2230636" y="-44558"/>
                  <a:pt x="2356507" y="11338"/>
                  <a:pt x="2527224" y="0"/>
                </a:cubicBezTo>
                <a:cubicBezTo>
                  <a:pt x="2697941" y="-11338"/>
                  <a:pt x="3005970" y="45701"/>
                  <a:pt x="3185576" y="0"/>
                </a:cubicBezTo>
                <a:cubicBezTo>
                  <a:pt x="3218987" y="180426"/>
                  <a:pt x="3139971" y="255957"/>
                  <a:pt x="3185576" y="467551"/>
                </a:cubicBezTo>
                <a:cubicBezTo>
                  <a:pt x="3231181" y="679145"/>
                  <a:pt x="3176839" y="722627"/>
                  <a:pt x="3185576" y="956355"/>
                </a:cubicBezTo>
                <a:cubicBezTo>
                  <a:pt x="3194313" y="1190083"/>
                  <a:pt x="3183329" y="1266777"/>
                  <a:pt x="3185576" y="1445159"/>
                </a:cubicBezTo>
                <a:cubicBezTo>
                  <a:pt x="3187823" y="1623541"/>
                  <a:pt x="3181539" y="1859351"/>
                  <a:pt x="3185576" y="2125234"/>
                </a:cubicBezTo>
                <a:cubicBezTo>
                  <a:pt x="3035993" y="2165764"/>
                  <a:pt x="2882180" y="2080329"/>
                  <a:pt x="2718358" y="2125234"/>
                </a:cubicBezTo>
                <a:cubicBezTo>
                  <a:pt x="2554536" y="2170139"/>
                  <a:pt x="2403909" y="2086317"/>
                  <a:pt x="2219285" y="2125234"/>
                </a:cubicBezTo>
                <a:cubicBezTo>
                  <a:pt x="2034661" y="2164151"/>
                  <a:pt x="1923438" y="2069547"/>
                  <a:pt x="1720211" y="2125234"/>
                </a:cubicBezTo>
                <a:cubicBezTo>
                  <a:pt x="1516984" y="2180921"/>
                  <a:pt x="1316255" y="2077530"/>
                  <a:pt x="1189282" y="2125234"/>
                </a:cubicBezTo>
                <a:cubicBezTo>
                  <a:pt x="1062309" y="2172938"/>
                  <a:pt x="857589" y="2109899"/>
                  <a:pt x="658352" y="2125234"/>
                </a:cubicBezTo>
                <a:cubicBezTo>
                  <a:pt x="459115" y="2140569"/>
                  <a:pt x="238322" y="2098837"/>
                  <a:pt x="0" y="2125234"/>
                </a:cubicBezTo>
                <a:cubicBezTo>
                  <a:pt x="-43665" y="1953949"/>
                  <a:pt x="53893" y="1755937"/>
                  <a:pt x="0" y="1657683"/>
                </a:cubicBezTo>
                <a:cubicBezTo>
                  <a:pt x="-53893" y="1559429"/>
                  <a:pt x="2946" y="1315514"/>
                  <a:pt x="0" y="1147626"/>
                </a:cubicBezTo>
                <a:cubicBezTo>
                  <a:pt x="-2946" y="979738"/>
                  <a:pt x="13490" y="821829"/>
                  <a:pt x="0" y="658823"/>
                </a:cubicBezTo>
                <a:cubicBezTo>
                  <a:pt x="-13490" y="495817"/>
                  <a:pt x="65017" y="189793"/>
                  <a:pt x="0" y="0"/>
                </a:cubicBezTo>
                <a:close/>
              </a:path>
            </a:pathLst>
          </a:custGeom>
          <a:noFill/>
          <a:ln>
            <a:solidFill>
              <a:schemeClr val="tx1"/>
            </a:solidFill>
            <a:extLst>
              <a:ext uri="{C807C97D-BFC1-408E-A445-0C87EB9F89A2}">
                <ask:lineSketchStyleProps xmlns:ask="http://schemas.microsoft.com/office/drawing/2018/sketchyshapes" sd="37724001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E265931A-C67B-CE65-6CF9-828B28943947}"/>
              </a:ext>
            </a:extLst>
          </p:cNvPr>
          <p:cNvPicPr>
            <a:picLocks noChangeAspect="1"/>
          </p:cNvPicPr>
          <p:nvPr/>
        </p:nvPicPr>
        <p:blipFill>
          <a:blip r:embed="rId4"/>
          <a:stretch>
            <a:fillRect/>
          </a:stretch>
        </p:blipFill>
        <p:spPr>
          <a:xfrm>
            <a:off x="493769" y="7026531"/>
            <a:ext cx="1269162" cy="729768"/>
          </a:xfrm>
          <a:prstGeom prst="rect">
            <a:avLst/>
          </a:prstGeom>
        </p:spPr>
      </p:pic>
    </p:spTree>
    <p:extLst>
      <p:ext uri="{BB962C8B-B14F-4D97-AF65-F5344CB8AC3E}">
        <p14:creationId xmlns:p14="http://schemas.microsoft.com/office/powerpoint/2010/main" val="3962654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222AA3-4E63-03B8-7217-0E9E1B777B54}"/>
              </a:ext>
            </a:extLst>
          </p:cNvPr>
          <p:cNvSpPr>
            <a:spLocks noChangeArrowheads="1"/>
          </p:cNvSpPr>
          <p:nvPr/>
        </p:nvSpPr>
        <p:spPr bwMode="auto">
          <a:xfrm>
            <a:off x="1223319" y="1360202"/>
            <a:ext cx="10899138"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a:ln>
                  <a:noFill/>
                </a:ln>
                <a:solidFill>
                  <a:srgbClr val="00B050"/>
                </a:solidFill>
                <a:effectLst/>
                <a:latin typeface="Arial" panose="020B0604020202020204" pitchFamily="34" charset="0"/>
              </a:rPr>
              <a:t>🔐 Co oznacza </a:t>
            </a:r>
            <a:r>
              <a:rPr kumimoji="0" lang="uk-UA" altLang="uk-UA" sz="4400" b="1" i="0" u="none" strike="noStrike" cap="none" normalizeH="0" baseline="0">
                <a:ln>
                  <a:noFill/>
                </a:ln>
                <a:solidFill>
                  <a:srgbClr val="00B050"/>
                </a:solidFill>
                <a:effectLst/>
                <a:latin typeface="Arial Unicode MS"/>
              </a:rPr>
              <a:t>https://</a:t>
            </a:r>
            <a:r>
              <a:rPr kumimoji="0" lang="uk-UA" altLang="uk-UA" sz="4400" b="1" i="0" u="none" strike="noStrike" cap="none" normalizeH="0" baseline="0">
                <a:ln>
                  <a:noFill/>
                </a:ln>
                <a:solidFill>
                  <a:srgbClr val="00B050"/>
                </a:solidFill>
                <a:effectLst/>
              </a:rPr>
              <a:t>?</a:t>
            </a:r>
            <a:endParaRPr kumimoji="0" lang="pl-PL" altLang="uk-UA" sz="4400" b="1" i="0" u="none" strike="noStrike" cap="none" normalizeH="0" baseline="0">
              <a:ln>
                <a:noFill/>
              </a:ln>
              <a:solidFill>
                <a:srgbClr val="00B05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To skrót od </a:t>
            </a:r>
            <a:r>
              <a:rPr kumimoji="0" lang="uk-UA" altLang="uk-UA" sz="2800" b="1" i="0" u="none" strike="noStrike" cap="none" normalizeH="0" baseline="0">
                <a:ln>
                  <a:noFill/>
                </a:ln>
                <a:solidFill>
                  <a:schemeClr val="tx1"/>
                </a:solidFill>
                <a:effectLst/>
                <a:latin typeface="Arial" panose="020B0604020202020204" pitchFamily="34" charset="0"/>
              </a:rPr>
              <a:t>HyperText Transfer Protocol Secure</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Gwarantuje, że </a:t>
            </a:r>
            <a:r>
              <a:rPr kumimoji="0" lang="uk-UA" altLang="uk-UA" sz="2800" b="1" i="0" u="none" strike="noStrike" cap="none" normalizeH="0" baseline="0">
                <a:ln>
                  <a:noFill/>
                </a:ln>
                <a:solidFill>
                  <a:schemeClr val="tx1"/>
                </a:solidFill>
                <a:effectLst/>
                <a:latin typeface="Arial" panose="020B0604020202020204" pitchFamily="34" charset="0"/>
              </a:rPr>
              <a:t>dane są szyfrowane</a:t>
            </a:r>
            <a:r>
              <a:rPr kumimoji="0" lang="uk-UA" altLang="uk-UA" sz="2800" b="0" i="0" u="none" strike="noStrike" cap="none" normalizeH="0" baseline="0">
                <a:ln>
                  <a:noFill/>
                </a:ln>
                <a:solidFill>
                  <a:schemeClr val="tx1"/>
                </a:solidFill>
                <a:effectLst/>
                <a:latin typeface="Arial" panose="020B0604020202020204" pitchFamily="34" charset="0"/>
              </a:rPr>
              <a:t> i </a:t>
            </a:r>
            <a:r>
              <a:rPr kumimoji="0" lang="uk-UA" altLang="uk-UA" sz="2800" b="1" i="0" u="none" strike="noStrike" cap="none" normalizeH="0" baseline="0">
                <a:ln>
                  <a:noFill/>
                </a:ln>
                <a:solidFill>
                  <a:schemeClr val="tx1"/>
                </a:solidFill>
                <a:effectLst/>
                <a:latin typeface="Arial" panose="020B0604020202020204" pitchFamily="34" charset="0"/>
              </a:rPr>
              <a:t>nie mogą być podejrzane</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Strona z </a:t>
            </a:r>
            <a:r>
              <a:rPr kumimoji="0" lang="uk-UA" altLang="uk-UA" sz="2800" b="0" i="0" u="none" strike="noStrike" cap="none" normalizeH="0" baseline="0">
                <a:ln>
                  <a:noFill/>
                </a:ln>
                <a:solidFill>
                  <a:schemeClr val="tx1"/>
                </a:solidFill>
                <a:effectLst/>
                <a:latin typeface="Arial Unicode MS"/>
              </a:rPr>
              <a:t>https://</a:t>
            </a:r>
            <a:r>
              <a:rPr kumimoji="0" lang="uk-UA" altLang="uk-UA" sz="2800" b="0" i="0" u="none" strike="noStrike" cap="none" normalizeH="0" baseline="0">
                <a:ln>
                  <a:noFill/>
                </a:ln>
                <a:solidFill>
                  <a:schemeClr val="tx1"/>
                </a:solidFill>
                <a:effectLst/>
              </a:rPr>
              <a:t> i ikoną </a:t>
            </a:r>
            <a:r>
              <a:rPr kumimoji="0" lang="uk-UA" altLang="uk-UA" sz="2800" b="1" i="0" u="none" strike="noStrike" cap="none" normalizeH="0" baseline="0">
                <a:ln>
                  <a:noFill/>
                </a:ln>
                <a:solidFill>
                  <a:schemeClr val="tx1"/>
                </a:solidFill>
                <a:effectLst/>
                <a:latin typeface="Arial" panose="020B0604020202020204" pitchFamily="34" charset="0"/>
              </a:rPr>
              <a:t>kłódki 🔒</a:t>
            </a:r>
            <a:r>
              <a:rPr kumimoji="0" lang="uk-UA" altLang="uk-UA" sz="2800" b="0" i="0" u="none" strike="noStrike" cap="none" normalizeH="0" baseline="0">
                <a:ln>
                  <a:noFill/>
                </a:ln>
                <a:solidFill>
                  <a:schemeClr val="tx1"/>
                </a:solidFill>
                <a:effectLst/>
                <a:latin typeface="Arial" panose="020B0604020202020204" pitchFamily="34" charset="0"/>
              </a:rPr>
              <a:t> jest </a:t>
            </a:r>
            <a:r>
              <a:rPr kumimoji="0" lang="uk-UA" altLang="uk-UA" sz="2800" b="1" i="0" u="none" strike="noStrike" cap="none" normalizeH="0" baseline="0">
                <a:ln>
                  <a:noFill/>
                </a:ln>
                <a:solidFill>
                  <a:schemeClr val="tx1"/>
                </a:solidFill>
                <a:effectLst/>
                <a:latin typeface="Arial" panose="020B0604020202020204" pitchFamily="34" charset="0"/>
              </a:rPr>
              <a:t>bezpieczna</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l-PL" altLang="uk-UA" sz="280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Przykład:</a:t>
            </a: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Bezpiecznie: </a:t>
            </a:r>
            <a:r>
              <a:rPr kumimoji="0" lang="uk-UA" altLang="uk-UA" sz="2800" b="0" i="0" u="none" strike="noStrike" cap="none" normalizeH="0" baseline="0">
                <a:ln>
                  <a:noFill/>
                </a:ln>
                <a:solidFill>
                  <a:schemeClr val="tx1"/>
                </a:solidFill>
                <a:effectLst/>
                <a:latin typeface="Arial Unicode MS"/>
              </a:rPr>
              <a:t>https://www.bank.pl</a:t>
            </a:r>
            <a:r>
              <a:rPr kumimoji="0" lang="uk-UA" altLang="uk-UA" sz="2800" b="0" i="0" u="none" strike="noStrike" cap="none" normalizeH="0" baseline="0">
                <a:ln>
                  <a:noFill/>
                </a:ln>
                <a:solidFill>
                  <a:schemeClr val="tx1"/>
                </a:solidFill>
                <a:effectLst/>
              </a:rPr>
              <a:t> 🔒</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800" b="0" i="0" u="none" strike="noStrike" cap="none" normalizeH="0" baseline="0">
                <a:ln>
                  <a:noFill/>
                </a:ln>
                <a:solidFill>
                  <a:schemeClr val="tx1"/>
                </a:solidFill>
                <a:effectLst/>
                <a:latin typeface="Arial" panose="020B0604020202020204" pitchFamily="34" charset="0"/>
              </a:rPr>
              <a:t>❌ Niebezpiecznie: </a:t>
            </a:r>
            <a:r>
              <a:rPr kumimoji="0" lang="uk-UA" altLang="uk-UA" sz="2800" b="0" i="0" u="none" strike="noStrike" cap="none" normalizeH="0" baseline="0">
                <a:ln>
                  <a:noFill/>
                </a:ln>
                <a:solidFill>
                  <a:schemeClr val="tx1"/>
                </a:solidFill>
                <a:effectLst/>
                <a:latin typeface="Arial Unicode MS"/>
              </a:rPr>
              <a:t>http://www.bank.pl</a:t>
            </a:r>
            <a:r>
              <a:rPr kumimoji="0" lang="uk-UA" altLang="uk-UA" sz="2800" b="0" i="0" u="none" strike="noStrike" cap="none" normalizeH="0" baseline="0">
                <a:ln>
                  <a:noFill/>
                </a:ln>
                <a:solidFill>
                  <a:schemeClr val="tx1"/>
                </a:solidFill>
                <a:effectLst/>
              </a:rPr>
              <a:t> </a:t>
            </a:r>
            <a:endParaRPr kumimoji="0" lang="en-US"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lang="en-US" altLang="uk-UA" sz="2800"/>
              <a:t>       </a:t>
            </a:r>
            <a:r>
              <a:rPr kumimoji="0" lang="uk-UA" altLang="uk-UA" sz="2800" b="0" i="0" u="none" strike="noStrike" cap="none" normalizeH="0" baseline="0">
                <a:ln>
                  <a:noFill/>
                </a:ln>
                <a:solidFill>
                  <a:schemeClr val="tx1"/>
                </a:solidFill>
                <a:effectLst/>
              </a:rPr>
              <a:t>(brakuje „s” i kłódki!)</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0" i="0" u="none" strike="noStrike" cap="none" normalizeH="0" baseline="0">
              <a:ln>
                <a:noFill/>
              </a:ln>
              <a:solidFill>
                <a:schemeClr val="tx1"/>
              </a:solidFill>
              <a:effectLst/>
              <a:latin typeface="Arial" panose="020B0604020202020204" pitchFamily="34" charset="0"/>
            </a:endParaRPr>
          </a:p>
        </p:txBody>
      </p:sp>
      <p:pic>
        <p:nvPicPr>
          <p:cNvPr id="3" name="Picture 2" descr="A blue flag with yellow stars&#10;&#10;Description automatically generated">
            <a:extLst>
              <a:ext uri="{FF2B5EF4-FFF2-40B4-BE49-F238E27FC236}">
                <a16:creationId xmlns:a16="http://schemas.microsoft.com/office/drawing/2014/main" id="{78D0135E-D4D2-EBF2-01F8-F219263CA9B8}"/>
              </a:ext>
            </a:extLst>
          </p:cNvPr>
          <p:cNvPicPr>
            <a:picLocks noChangeAspect="1"/>
          </p:cNvPicPr>
          <p:nvPr/>
        </p:nvPicPr>
        <p:blipFill>
          <a:blip r:embed="rId2"/>
          <a:stretch>
            <a:fillRect/>
          </a:stretch>
        </p:blipFill>
        <p:spPr>
          <a:xfrm>
            <a:off x="12424627" y="0"/>
            <a:ext cx="1764018" cy="1787280"/>
          </a:xfrm>
          <a:prstGeom prst="rect">
            <a:avLst/>
          </a:prstGeom>
        </p:spPr>
      </p:pic>
      <p:pic>
        <p:nvPicPr>
          <p:cNvPr id="29700" name="Picture 4">
            <a:extLst>
              <a:ext uri="{FF2B5EF4-FFF2-40B4-BE49-F238E27FC236}">
                <a16:creationId xmlns:a16="http://schemas.microsoft.com/office/drawing/2014/main" id="{53917F8C-A91B-0BFC-A392-8A6149F402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1738" y="4998451"/>
            <a:ext cx="4362454" cy="2835732"/>
          </a:xfrm>
          <a:custGeom>
            <a:avLst/>
            <a:gdLst>
              <a:gd name="csX0" fmla="*/ 0 w 4362454"/>
              <a:gd name="csY0" fmla="*/ 0 h 2835732"/>
              <a:gd name="csX1" fmla="*/ 414433 w 4362454"/>
              <a:gd name="csY1" fmla="*/ 0 h 2835732"/>
              <a:gd name="csX2" fmla="*/ 1003364 w 4362454"/>
              <a:gd name="csY2" fmla="*/ 0 h 2835732"/>
              <a:gd name="csX3" fmla="*/ 1592296 w 4362454"/>
              <a:gd name="csY3" fmla="*/ 0 h 2835732"/>
              <a:gd name="csX4" fmla="*/ 2137602 w 4362454"/>
              <a:gd name="csY4" fmla="*/ 0 h 2835732"/>
              <a:gd name="csX5" fmla="*/ 2552036 w 4362454"/>
              <a:gd name="csY5" fmla="*/ 0 h 2835732"/>
              <a:gd name="csX6" fmla="*/ 3097342 w 4362454"/>
              <a:gd name="csY6" fmla="*/ 0 h 2835732"/>
              <a:gd name="csX7" fmla="*/ 3642649 w 4362454"/>
              <a:gd name="csY7" fmla="*/ 0 h 2835732"/>
              <a:gd name="csX8" fmla="*/ 4362454 w 4362454"/>
              <a:gd name="csY8" fmla="*/ 0 h 2835732"/>
              <a:gd name="csX9" fmla="*/ 4362454 w 4362454"/>
              <a:gd name="csY9" fmla="*/ 595504 h 2835732"/>
              <a:gd name="csX10" fmla="*/ 4362454 w 4362454"/>
              <a:gd name="csY10" fmla="*/ 1191007 h 2835732"/>
              <a:gd name="csX11" fmla="*/ 4362454 w 4362454"/>
              <a:gd name="csY11" fmla="*/ 1673082 h 2835732"/>
              <a:gd name="csX12" fmla="*/ 4362454 w 4362454"/>
              <a:gd name="csY12" fmla="*/ 2183514 h 2835732"/>
              <a:gd name="csX13" fmla="*/ 4362454 w 4362454"/>
              <a:gd name="csY13" fmla="*/ 2835732 h 2835732"/>
              <a:gd name="csX14" fmla="*/ 3904396 w 4362454"/>
              <a:gd name="csY14" fmla="*/ 2835732 h 2835732"/>
              <a:gd name="csX15" fmla="*/ 3359090 w 4362454"/>
              <a:gd name="csY15" fmla="*/ 2835732 h 2835732"/>
              <a:gd name="csX16" fmla="*/ 2770158 w 4362454"/>
              <a:gd name="csY16" fmla="*/ 2835732 h 2835732"/>
              <a:gd name="csX17" fmla="*/ 2355725 w 4362454"/>
              <a:gd name="csY17" fmla="*/ 2835732 h 2835732"/>
              <a:gd name="csX18" fmla="*/ 1897667 w 4362454"/>
              <a:gd name="csY18" fmla="*/ 2835732 h 2835732"/>
              <a:gd name="csX19" fmla="*/ 1439610 w 4362454"/>
              <a:gd name="csY19" fmla="*/ 2835732 h 2835732"/>
              <a:gd name="csX20" fmla="*/ 850679 w 4362454"/>
              <a:gd name="csY20" fmla="*/ 2835732 h 2835732"/>
              <a:gd name="csX21" fmla="*/ 0 w 4362454"/>
              <a:gd name="csY21" fmla="*/ 2835732 h 2835732"/>
              <a:gd name="csX22" fmla="*/ 0 w 4362454"/>
              <a:gd name="csY22" fmla="*/ 2296943 h 2835732"/>
              <a:gd name="csX23" fmla="*/ 0 w 4362454"/>
              <a:gd name="csY23" fmla="*/ 1701439 h 2835732"/>
              <a:gd name="csX24" fmla="*/ 0 w 4362454"/>
              <a:gd name="csY24" fmla="*/ 1219365 h 2835732"/>
              <a:gd name="csX25" fmla="*/ 0 w 4362454"/>
              <a:gd name="csY25" fmla="*/ 708933 h 2835732"/>
              <a:gd name="csX26" fmla="*/ 0 w 4362454"/>
              <a:gd name="csY26" fmla="*/ 0 h 28357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362454" h="2835732" extrusionOk="0">
                <a:moveTo>
                  <a:pt x="0" y="0"/>
                </a:moveTo>
                <a:cubicBezTo>
                  <a:pt x="176294" y="-19658"/>
                  <a:pt x="234708" y="1845"/>
                  <a:pt x="414433" y="0"/>
                </a:cubicBezTo>
                <a:cubicBezTo>
                  <a:pt x="594158" y="-1845"/>
                  <a:pt x="872749" y="38547"/>
                  <a:pt x="1003364" y="0"/>
                </a:cubicBezTo>
                <a:cubicBezTo>
                  <a:pt x="1133979" y="-38547"/>
                  <a:pt x="1403086" y="7626"/>
                  <a:pt x="1592296" y="0"/>
                </a:cubicBezTo>
                <a:cubicBezTo>
                  <a:pt x="1781506" y="-7626"/>
                  <a:pt x="1946946" y="54531"/>
                  <a:pt x="2137602" y="0"/>
                </a:cubicBezTo>
                <a:cubicBezTo>
                  <a:pt x="2328258" y="-54531"/>
                  <a:pt x="2391347" y="48022"/>
                  <a:pt x="2552036" y="0"/>
                </a:cubicBezTo>
                <a:cubicBezTo>
                  <a:pt x="2712725" y="-48022"/>
                  <a:pt x="2887004" y="6034"/>
                  <a:pt x="3097342" y="0"/>
                </a:cubicBezTo>
                <a:cubicBezTo>
                  <a:pt x="3307680" y="-6034"/>
                  <a:pt x="3486287" y="64039"/>
                  <a:pt x="3642649" y="0"/>
                </a:cubicBezTo>
                <a:cubicBezTo>
                  <a:pt x="3799011" y="-64039"/>
                  <a:pt x="4159001" y="20373"/>
                  <a:pt x="4362454" y="0"/>
                </a:cubicBezTo>
                <a:cubicBezTo>
                  <a:pt x="4403265" y="289251"/>
                  <a:pt x="4347278" y="401015"/>
                  <a:pt x="4362454" y="595504"/>
                </a:cubicBezTo>
                <a:cubicBezTo>
                  <a:pt x="4377630" y="789993"/>
                  <a:pt x="4300413" y="1052728"/>
                  <a:pt x="4362454" y="1191007"/>
                </a:cubicBezTo>
                <a:cubicBezTo>
                  <a:pt x="4424495" y="1329286"/>
                  <a:pt x="4305269" y="1519504"/>
                  <a:pt x="4362454" y="1673082"/>
                </a:cubicBezTo>
                <a:cubicBezTo>
                  <a:pt x="4419639" y="1826660"/>
                  <a:pt x="4318620" y="1986181"/>
                  <a:pt x="4362454" y="2183514"/>
                </a:cubicBezTo>
                <a:cubicBezTo>
                  <a:pt x="4406288" y="2380847"/>
                  <a:pt x="4348124" y="2534330"/>
                  <a:pt x="4362454" y="2835732"/>
                </a:cubicBezTo>
                <a:cubicBezTo>
                  <a:pt x="4158766" y="2839333"/>
                  <a:pt x="4124934" y="2786392"/>
                  <a:pt x="3904396" y="2835732"/>
                </a:cubicBezTo>
                <a:cubicBezTo>
                  <a:pt x="3683858" y="2885072"/>
                  <a:pt x="3538481" y="2823440"/>
                  <a:pt x="3359090" y="2835732"/>
                </a:cubicBezTo>
                <a:cubicBezTo>
                  <a:pt x="3179699" y="2848024"/>
                  <a:pt x="3041272" y="2786686"/>
                  <a:pt x="2770158" y="2835732"/>
                </a:cubicBezTo>
                <a:cubicBezTo>
                  <a:pt x="2499044" y="2884778"/>
                  <a:pt x="2502815" y="2817778"/>
                  <a:pt x="2355725" y="2835732"/>
                </a:cubicBezTo>
                <a:cubicBezTo>
                  <a:pt x="2208635" y="2853686"/>
                  <a:pt x="2066603" y="2801575"/>
                  <a:pt x="1897667" y="2835732"/>
                </a:cubicBezTo>
                <a:cubicBezTo>
                  <a:pt x="1728731" y="2869889"/>
                  <a:pt x="1544862" y="2790124"/>
                  <a:pt x="1439610" y="2835732"/>
                </a:cubicBezTo>
                <a:cubicBezTo>
                  <a:pt x="1334358" y="2881340"/>
                  <a:pt x="1124718" y="2768633"/>
                  <a:pt x="850679" y="2835732"/>
                </a:cubicBezTo>
                <a:cubicBezTo>
                  <a:pt x="576640" y="2902831"/>
                  <a:pt x="221623" y="2761115"/>
                  <a:pt x="0" y="2835732"/>
                </a:cubicBezTo>
                <a:cubicBezTo>
                  <a:pt x="-50044" y="2678642"/>
                  <a:pt x="31700" y="2472156"/>
                  <a:pt x="0" y="2296943"/>
                </a:cubicBezTo>
                <a:cubicBezTo>
                  <a:pt x="-31700" y="2121730"/>
                  <a:pt x="64468" y="1903249"/>
                  <a:pt x="0" y="1701439"/>
                </a:cubicBezTo>
                <a:cubicBezTo>
                  <a:pt x="-64468" y="1499629"/>
                  <a:pt x="52663" y="1319437"/>
                  <a:pt x="0" y="1219365"/>
                </a:cubicBezTo>
                <a:cubicBezTo>
                  <a:pt x="-52663" y="1119293"/>
                  <a:pt x="1746" y="836997"/>
                  <a:pt x="0" y="708933"/>
                </a:cubicBezTo>
                <a:cubicBezTo>
                  <a:pt x="-1746" y="580869"/>
                  <a:pt x="5670" y="224601"/>
                  <a:pt x="0" y="0"/>
                </a:cubicBezTo>
                <a:close/>
              </a:path>
            </a:pathLst>
          </a:custGeom>
          <a:noFill/>
          <a:ln>
            <a:solidFill>
              <a:schemeClr val="tx1"/>
            </a:solidFill>
            <a:extLst>
              <a:ext uri="{C807C97D-BFC1-408E-A445-0C87EB9F89A2}">
                <ask:lineSketchStyleProps xmlns:ask="http://schemas.microsoft.com/office/drawing/2018/sketchyshapes" sd="303946136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E8560CB5-2369-D3CB-CC85-B654AA572DD9}"/>
              </a:ext>
            </a:extLst>
          </p:cNvPr>
          <p:cNvPicPr>
            <a:picLocks noChangeAspect="1"/>
          </p:cNvPicPr>
          <p:nvPr/>
        </p:nvPicPr>
        <p:blipFill>
          <a:blip r:embed="rId4"/>
          <a:stretch>
            <a:fillRect/>
          </a:stretch>
        </p:blipFill>
        <p:spPr>
          <a:xfrm>
            <a:off x="460573" y="7104415"/>
            <a:ext cx="1269162" cy="729768"/>
          </a:xfrm>
          <a:prstGeom prst="rect">
            <a:avLst/>
          </a:prstGeom>
        </p:spPr>
      </p:pic>
    </p:spTree>
    <p:extLst>
      <p:ext uri="{BB962C8B-B14F-4D97-AF65-F5344CB8AC3E}">
        <p14:creationId xmlns:p14="http://schemas.microsoft.com/office/powerpoint/2010/main" val="1612573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CD54744C-9E6D-1EAE-BEF8-3BF10246A1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691" y="556132"/>
            <a:ext cx="9209731" cy="71173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9E966F-DE83-D68D-4DBC-9BA1D29047ED}"/>
              </a:ext>
            </a:extLst>
          </p:cNvPr>
          <p:cNvPicPr>
            <a:picLocks noChangeAspect="1"/>
          </p:cNvPicPr>
          <p:nvPr/>
        </p:nvPicPr>
        <p:blipFill>
          <a:blip r:embed="rId3"/>
          <a:stretch>
            <a:fillRect/>
          </a:stretch>
        </p:blipFill>
        <p:spPr>
          <a:xfrm>
            <a:off x="5984335" y="2399452"/>
            <a:ext cx="2001808" cy="561112"/>
          </a:xfrm>
          <a:prstGeom prst="rect">
            <a:avLst/>
          </a:prstGeom>
        </p:spPr>
      </p:pic>
      <p:pic>
        <p:nvPicPr>
          <p:cNvPr id="7" name="Picture 6" descr="A close up of black text&#10;&#10;AI-generated content may be incorrect.">
            <a:extLst>
              <a:ext uri="{FF2B5EF4-FFF2-40B4-BE49-F238E27FC236}">
                <a16:creationId xmlns:a16="http://schemas.microsoft.com/office/drawing/2014/main" id="{56709ACF-39B1-8199-9395-997F8406938D}"/>
              </a:ext>
            </a:extLst>
          </p:cNvPr>
          <p:cNvPicPr>
            <a:picLocks noChangeAspect="1"/>
          </p:cNvPicPr>
          <p:nvPr/>
        </p:nvPicPr>
        <p:blipFill>
          <a:blip r:embed="rId4"/>
          <a:stretch>
            <a:fillRect/>
          </a:stretch>
        </p:blipFill>
        <p:spPr>
          <a:xfrm>
            <a:off x="7577886" y="2990928"/>
            <a:ext cx="2925883" cy="846966"/>
          </a:xfrm>
          <a:prstGeom prst="rect">
            <a:avLst/>
          </a:prstGeom>
        </p:spPr>
      </p:pic>
      <p:pic>
        <p:nvPicPr>
          <p:cNvPr id="8" name="Picture 7">
            <a:extLst>
              <a:ext uri="{FF2B5EF4-FFF2-40B4-BE49-F238E27FC236}">
                <a16:creationId xmlns:a16="http://schemas.microsoft.com/office/drawing/2014/main" id="{F01F1896-FE96-42D9-6B3A-DEF74F208DAE}"/>
              </a:ext>
            </a:extLst>
          </p:cNvPr>
          <p:cNvPicPr>
            <a:picLocks noChangeAspect="1"/>
          </p:cNvPicPr>
          <p:nvPr/>
        </p:nvPicPr>
        <p:blipFill>
          <a:blip r:embed="rId3"/>
          <a:stretch>
            <a:fillRect/>
          </a:stretch>
        </p:blipFill>
        <p:spPr>
          <a:xfrm>
            <a:off x="5962815" y="5711578"/>
            <a:ext cx="2001808" cy="561112"/>
          </a:xfrm>
          <a:prstGeom prst="rect">
            <a:avLst/>
          </a:prstGeom>
        </p:spPr>
      </p:pic>
      <p:pic>
        <p:nvPicPr>
          <p:cNvPr id="10" name="Picture 9" descr="A close up of black text&#10;&#10;AI-generated content may be incorrect.">
            <a:extLst>
              <a:ext uri="{FF2B5EF4-FFF2-40B4-BE49-F238E27FC236}">
                <a16:creationId xmlns:a16="http://schemas.microsoft.com/office/drawing/2014/main" id="{BF3A5BD5-78B4-56E6-A8F3-AB6D58765FC1}"/>
              </a:ext>
            </a:extLst>
          </p:cNvPr>
          <p:cNvPicPr>
            <a:picLocks noChangeAspect="1"/>
          </p:cNvPicPr>
          <p:nvPr/>
        </p:nvPicPr>
        <p:blipFill>
          <a:blip r:embed="rId5"/>
          <a:stretch>
            <a:fillRect/>
          </a:stretch>
        </p:blipFill>
        <p:spPr>
          <a:xfrm>
            <a:off x="7602600" y="6447251"/>
            <a:ext cx="2566324" cy="756737"/>
          </a:xfrm>
          <a:prstGeom prst="rect">
            <a:avLst/>
          </a:prstGeom>
        </p:spPr>
      </p:pic>
      <p:sp>
        <p:nvSpPr>
          <p:cNvPr id="12" name="TextBox 11">
            <a:extLst>
              <a:ext uri="{FF2B5EF4-FFF2-40B4-BE49-F238E27FC236}">
                <a16:creationId xmlns:a16="http://schemas.microsoft.com/office/drawing/2014/main" id="{5CF8D530-1B48-E1AF-ADA9-321FA0909E1F}"/>
              </a:ext>
            </a:extLst>
          </p:cNvPr>
          <p:cNvSpPr txBox="1"/>
          <p:nvPr/>
        </p:nvSpPr>
        <p:spPr>
          <a:xfrm>
            <a:off x="7858897" y="7245864"/>
            <a:ext cx="3225114" cy="369332"/>
          </a:xfrm>
          <a:prstGeom prst="rect">
            <a:avLst/>
          </a:prstGeom>
          <a:noFill/>
        </p:spPr>
        <p:txBody>
          <a:bodyPr wrap="square">
            <a:spAutoFit/>
          </a:bodyPr>
          <a:lstStyle/>
          <a:p>
            <a:r>
              <a:rPr lang="en-US" b="1" i="1">
                <a:solidFill>
                  <a:srgbClr val="C00000"/>
                </a:solidFill>
              </a:rPr>
              <a:t>Haker widzi </a:t>
            </a:r>
            <a:r>
              <a:rPr lang="pl-PL" b="1" i="1">
                <a:solidFill>
                  <a:srgbClr val="C00000"/>
                </a:solidFill>
                <a:highlight>
                  <a:srgbClr val="FFFF00"/>
                </a:highlight>
              </a:rPr>
              <a:t>XV323!2+@sddr5r</a:t>
            </a:r>
            <a:endParaRPr lang="uk-UA" b="1" i="1">
              <a:solidFill>
                <a:srgbClr val="C00000"/>
              </a:solidFill>
              <a:highlight>
                <a:srgbClr val="FFFF00"/>
              </a:highlight>
            </a:endParaRPr>
          </a:p>
        </p:txBody>
      </p:sp>
      <p:pic>
        <p:nvPicPr>
          <p:cNvPr id="2" name="Picture 1" descr="A blue flag with yellow stars&#10;&#10;Description automatically generated">
            <a:extLst>
              <a:ext uri="{FF2B5EF4-FFF2-40B4-BE49-F238E27FC236}">
                <a16:creationId xmlns:a16="http://schemas.microsoft.com/office/drawing/2014/main" id="{8BD018AE-9273-C015-3FF9-4F591B0AB17B}"/>
              </a:ext>
            </a:extLst>
          </p:cNvPr>
          <p:cNvPicPr>
            <a:picLocks noChangeAspect="1"/>
          </p:cNvPicPr>
          <p:nvPr/>
        </p:nvPicPr>
        <p:blipFill>
          <a:blip r:embed="rId6"/>
          <a:stretch>
            <a:fillRect/>
          </a:stretch>
        </p:blipFill>
        <p:spPr>
          <a:xfrm>
            <a:off x="207818" y="0"/>
            <a:ext cx="1764018" cy="1787280"/>
          </a:xfrm>
          <a:prstGeom prst="rect">
            <a:avLst/>
          </a:prstGeom>
        </p:spPr>
      </p:pic>
      <p:pic>
        <p:nvPicPr>
          <p:cNvPr id="4" name="Picture 17">
            <a:extLst>
              <a:ext uri="{FF2B5EF4-FFF2-40B4-BE49-F238E27FC236}">
                <a16:creationId xmlns:a16="http://schemas.microsoft.com/office/drawing/2014/main" id="{2B5FD99B-BCB2-FB9D-6ED9-3EFC47A5FE89}"/>
              </a:ext>
            </a:extLst>
          </p:cNvPr>
          <p:cNvPicPr>
            <a:picLocks noChangeAspect="1"/>
          </p:cNvPicPr>
          <p:nvPr/>
        </p:nvPicPr>
        <p:blipFill>
          <a:blip r:embed="rId7"/>
          <a:stretch>
            <a:fillRect/>
          </a:stretch>
        </p:blipFill>
        <p:spPr>
          <a:xfrm>
            <a:off x="12841417" y="7203988"/>
            <a:ext cx="1269162" cy="729768"/>
          </a:xfrm>
          <a:prstGeom prst="rect">
            <a:avLst/>
          </a:prstGeom>
        </p:spPr>
      </p:pic>
    </p:spTree>
    <p:extLst>
      <p:ext uri="{BB962C8B-B14F-4D97-AF65-F5344CB8AC3E}">
        <p14:creationId xmlns:p14="http://schemas.microsoft.com/office/powerpoint/2010/main" val="915148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08C1E-75E7-5E9C-230B-0B1476FF910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8E01DF8-D8A3-B03A-51B9-2A756237FF43}"/>
              </a:ext>
            </a:extLst>
          </p:cNvPr>
          <p:cNvSpPr txBox="1"/>
          <p:nvPr/>
        </p:nvSpPr>
        <p:spPr>
          <a:xfrm>
            <a:off x="630195" y="1883420"/>
            <a:ext cx="13753070" cy="6432530"/>
          </a:xfrm>
          <a:prstGeom prst="rect">
            <a:avLst/>
          </a:prstGeom>
          <a:noFill/>
        </p:spPr>
        <p:txBody>
          <a:bodyPr wrap="square">
            <a:spAutoFit/>
          </a:bodyPr>
          <a:lstStyle/>
          <a:p>
            <a:pPr>
              <a:buNone/>
            </a:pPr>
            <a:r>
              <a:rPr lang="pl-PL" sz="4400" b="1">
                <a:solidFill>
                  <a:srgbClr val="C00000"/>
                </a:solidFill>
              </a:rPr>
              <a:t>🧩 Kradzież tożsamości (Identity Theft)</a:t>
            </a:r>
          </a:p>
          <a:p>
            <a:pPr>
              <a:buNone/>
            </a:pPr>
            <a:endParaRPr lang="pl-PL" sz="4400" b="1"/>
          </a:p>
          <a:p>
            <a:pPr>
              <a:buNone/>
            </a:pPr>
            <a:r>
              <a:rPr lang="pl-PL" sz="2800"/>
              <a:t>👤 Oszust zdobywa Twoje dane (imię, PESEL, numer dowodu) i podszywa się pod Ciebie.</a:t>
            </a:r>
          </a:p>
          <a:p>
            <a:pPr>
              <a:buNone/>
            </a:pPr>
            <a:endParaRPr lang="pl-PL" sz="2800"/>
          </a:p>
          <a:p>
            <a:pPr>
              <a:buNone/>
            </a:pPr>
            <a:r>
              <a:rPr lang="pl-PL" sz="2800"/>
              <a:t>⚠️ Może zaciągnąć kredyt, zrobić zakupy lub otworzyć konto.</a:t>
            </a:r>
          </a:p>
          <a:p>
            <a:pPr>
              <a:buNone/>
            </a:pPr>
            <a:endParaRPr lang="pl-PL" sz="2800"/>
          </a:p>
          <a:p>
            <a:pPr>
              <a:buNone/>
            </a:pPr>
            <a:r>
              <a:rPr lang="pl-PL" sz="2800"/>
              <a:t>🛡️ </a:t>
            </a:r>
            <a:r>
              <a:rPr lang="pl-PL" sz="2800" b="1"/>
              <a:t>Jak się chronić:</a:t>
            </a:r>
            <a:endParaRPr lang="pl-PL" sz="2800"/>
          </a:p>
          <a:p>
            <a:pPr lvl="1">
              <a:buFont typeface="Arial" panose="020B0604020202020204" pitchFamily="34" charset="0"/>
              <a:buChar char="•"/>
            </a:pPr>
            <a:r>
              <a:rPr lang="pl-PL" sz="2800"/>
              <a:t> Nie udostępniaj danych w mediach społecznościowych</a:t>
            </a:r>
          </a:p>
          <a:p>
            <a:pPr lvl="1">
              <a:buFont typeface="Arial" panose="020B0604020202020204" pitchFamily="34" charset="0"/>
              <a:buChar char="•"/>
            </a:pPr>
            <a:r>
              <a:rPr lang="pl-PL" sz="2800"/>
              <a:t> Używaj różnych haseł do różnych kont</a:t>
            </a:r>
          </a:p>
          <a:p>
            <a:pPr lvl="1">
              <a:buFont typeface="Arial" panose="020B0604020202020204" pitchFamily="34" charset="0"/>
              <a:buChar char="•"/>
            </a:pPr>
            <a:r>
              <a:rPr lang="pl-PL" sz="2800"/>
              <a:t> Zgłoś podejrzaną aktywność do banku lub policji</a:t>
            </a:r>
          </a:p>
          <a:p>
            <a:pPr lvl="1">
              <a:buFont typeface="Arial" panose="020B0604020202020204" pitchFamily="34" charset="0"/>
              <a:buChar char="•"/>
            </a:pPr>
            <a:r>
              <a:rPr lang="pl-PL" sz="2800" b="1" i="0">
                <a:solidFill>
                  <a:srgbClr val="1B1B1B"/>
                </a:solidFill>
                <a:effectLst/>
                <a:latin typeface="Open Sans" panose="020B0606030504020204" pitchFamily="34" charset="0"/>
              </a:rPr>
              <a:t> </a:t>
            </a:r>
            <a:r>
              <a:rPr lang="en-US" sz="2800" b="1" i="0">
                <a:solidFill>
                  <a:srgbClr val="1B1B1B"/>
                </a:solidFill>
                <a:effectLst/>
                <a:latin typeface="+mj-lt"/>
              </a:rPr>
              <a:t>Zastrzeż swój numer PESEL</a:t>
            </a:r>
          </a:p>
          <a:p>
            <a:pPr lvl="1">
              <a:buFont typeface="Arial" panose="020B0604020202020204" pitchFamily="34" charset="0"/>
              <a:buChar char="•"/>
            </a:pPr>
            <a:endParaRPr lang="pl-PL" sz="2800"/>
          </a:p>
          <a:p>
            <a:pPr>
              <a:buNone/>
            </a:pPr>
            <a:endParaRPr lang="pl-PL" sz="4400" b="1"/>
          </a:p>
        </p:txBody>
      </p:sp>
      <p:sp>
        <p:nvSpPr>
          <p:cNvPr id="5" name="TextBox 4">
            <a:extLst>
              <a:ext uri="{FF2B5EF4-FFF2-40B4-BE49-F238E27FC236}">
                <a16:creationId xmlns:a16="http://schemas.microsoft.com/office/drawing/2014/main" id="{F3A53CB4-2B0C-7E4B-09DA-767ACE393387}"/>
              </a:ext>
            </a:extLst>
          </p:cNvPr>
          <p:cNvSpPr txBox="1"/>
          <p:nvPr/>
        </p:nvSpPr>
        <p:spPr>
          <a:xfrm>
            <a:off x="753763" y="556738"/>
            <a:ext cx="4658497" cy="646331"/>
          </a:xfrm>
          <a:prstGeom prst="rect">
            <a:avLst/>
          </a:prstGeom>
          <a:noFill/>
        </p:spPr>
        <p:txBody>
          <a:bodyPr wrap="square">
            <a:spAutoFit/>
          </a:bodyPr>
          <a:lstStyle/>
          <a:p>
            <a:r>
              <a:rPr lang="en-US" sz="3600" b="1">
                <a:solidFill>
                  <a:schemeClr val="accent1">
                    <a:lumMod val="75000"/>
                  </a:schemeClr>
                </a:solidFill>
              </a:rPr>
              <a:t>Kolejne zagro</a:t>
            </a:r>
            <a:r>
              <a:rPr lang="pl-PL" sz="3600" b="1">
                <a:solidFill>
                  <a:schemeClr val="accent1">
                    <a:lumMod val="75000"/>
                  </a:schemeClr>
                </a:solidFill>
              </a:rPr>
              <a:t>żenie…</a:t>
            </a:r>
            <a:endParaRPr lang="uk-UA" sz="3600">
              <a:solidFill>
                <a:schemeClr val="accent1">
                  <a:lumMod val="75000"/>
                </a:schemeClr>
              </a:solidFill>
            </a:endParaRPr>
          </a:p>
        </p:txBody>
      </p:sp>
      <p:pic>
        <p:nvPicPr>
          <p:cNvPr id="2" name="Picture 1" descr="A blue flag with yellow stars&#10;&#10;Description automatically generated">
            <a:extLst>
              <a:ext uri="{FF2B5EF4-FFF2-40B4-BE49-F238E27FC236}">
                <a16:creationId xmlns:a16="http://schemas.microsoft.com/office/drawing/2014/main" id="{31AE25DD-56EF-C325-51C3-BA3F76537C47}"/>
              </a:ext>
            </a:extLst>
          </p:cNvPr>
          <p:cNvPicPr>
            <a:picLocks noChangeAspect="1"/>
          </p:cNvPicPr>
          <p:nvPr/>
        </p:nvPicPr>
        <p:blipFill>
          <a:blip r:embed="rId2"/>
          <a:stretch>
            <a:fillRect/>
          </a:stretch>
        </p:blipFill>
        <p:spPr>
          <a:xfrm>
            <a:off x="12424627" y="0"/>
            <a:ext cx="1764018" cy="1787280"/>
          </a:xfrm>
          <a:prstGeom prst="rect">
            <a:avLst/>
          </a:prstGeom>
        </p:spPr>
      </p:pic>
      <p:pic>
        <p:nvPicPr>
          <p:cNvPr id="27650" name="Picture 2" descr="Bezpłatne Darmowe zdjęcie z galerii z 911, aresztować, aresztowanie Zdjęcie z galerii">
            <a:extLst>
              <a:ext uri="{FF2B5EF4-FFF2-40B4-BE49-F238E27FC236}">
                <a16:creationId xmlns:a16="http://schemas.microsoft.com/office/drawing/2014/main" id="{B84C175F-4B67-B55F-9DCF-11D850D88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4113" y="4893275"/>
            <a:ext cx="3724532" cy="2793399"/>
          </a:xfrm>
          <a:custGeom>
            <a:avLst/>
            <a:gdLst>
              <a:gd name="csX0" fmla="*/ 0 w 3724532"/>
              <a:gd name="csY0" fmla="*/ 0 h 2793399"/>
              <a:gd name="csX1" fmla="*/ 494831 w 3724532"/>
              <a:gd name="csY1" fmla="*/ 0 h 2793399"/>
              <a:gd name="csX2" fmla="*/ 1026907 w 3724532"/>
              <a:gd name="csY2" fmla="*/ 0 h 2793399"/>
              <a:gd name="csX3" fmla="*/ 1558983 w 3724532"/>
              <a:gd name="csY3" fmla="*/ 0 h 2793399"/>
              <a:gd name="csX4" fmla="*/ 2091059 w 3724532"/>
              <a:gd name="csY4" fmla="*/ 0 h 2793399"/>
              <a:gd name="csX5" fmla="*/ 2660380 w 3724532"/>
              <a:gd name="csY5" fmla="*/ 0 h 2793399"/>
              <a:gd name="csX6" fmla="*/ 3080720 w 3724532"/>
              <a:gd name="csY6" fmla="*/ 0 h 2793399"/>
              <a:gd name="csX7" fmla="*/ 3724532 w 3724532"/>
              <a:gd name="csY7" fmla="*/ 0 h 2793399"/>
              <a:gd name="csX8" fmla="*/ 3724532 w 3724532"/>
              <a:gd name="csY8" fmla="*/ 558680 h 2793399"/>
              <a:gd name="csX9" fmla="*/ 3724532 w 3724532"/>
              <a:gd name="csY9" fmla="*/ 1173228 h 2793399"/>
              <a:gd name="csX10" fmla="*/ 3724532 w 3724532"/>
              <a:gd name="csY10" fmla="*/ 1787775 h 2793399"/>
              <a:gd name="csX11" fmla="*/ 3724532 w 3724532"/>
              <a:gd name="csY11" fmla="*/ 2262653 h 2793399"/>
              <a:gd name="csX12" fmla="*/ 3724532 w 3724532"/>
              <a:gd name="csY12" fmla="*/ 2793399 h 2793399"/>
              <a:gd name="csX13" fmla="*/ 3192456 w 3724532"/>
              <a:gd name="csY13" fmla="*/ 2793399 h 2793399"/>
              <a:gd name="csX14" fmla="*/ 2623135 w 3724532"/>
              <a:gd name="csY14" fmla="*/ 2793399 h 2793399"/>
              <a:gd name="csX15" fmla="*/ 2128304 w 3724532"/>
              <a:gd name="csY15" fmla="*/ 2793399 h 2793399"/>
              <a:gd name="csX16" fmla="*/ 1670719 w 3724532"/>
              <a:gd name="csY16" fmla="*/ 2793399 h 2793399"/>
              <a:gd name="csX17" fmla="*/ 1064152 w 3724532"/>
              <a:gd name="csY17" fmla="*/ 2793399 h 2793399"/>
              <a:gd name="csX18" fmla="*/ 457585 w 3724532"/>
              <a:gd name="csY18" fmla="*/ 2793399 h 2793399"/>
              <a:gd name="csX19" fmla="*/ 0 w 3724532"/>
              <a:gd name="csY19" fmla="*/ 2793399 h 2793399"/>
              <a:gd name="csX20" fmla="*/ 0 w 3724532"/>
              <a:gd name="csY20" fmla="*/ 2234719 h 2793399"/>
              <a:gd name="csX21" fmla="*/ 0 w 3724532"/>
              <a:gd name="csY21" fmla="*/ 1759841 h 2793399"/>
              <a:gd name="csX22" fmla="*/ 0 w 3724532"/>
              <a:gd name="csY22" fmla="*/ 1257030 h 2793399"/>
              <a:gd name="csX23" fmla="*/ 0 w 3724532"/>
              <a:gd name="csY23" fmla="*/ 698350 h 2793399"/>
              <a:gd name="csX24" fmla="*/ 0 w 3724532"/>
              <a:gd name="csY24" fmla="*/ 0 h 2793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724532" h="2793399" extrusionOk="0">
                <a:moveTo>
                  <a:pt x="0" y="0"/>
                </a:moveTo>
                <a:cubicBezTo>
                  <a:pt x="145175" y="-14481"/>
                  <a:pt x="263959" y="55329"/>
                  <a:pt x="494831" y="0"/>
                </a:cubicBezTo>
                <a:cubicBezTo>
                  <a:pt x="725703" y="-55329"/>
                  <a:pt x="881667" y="38368"/>
                  <a:pt x="1026907" y="0"/>
                </a:cubicBezTo>
                <a:cubicBezTo>
                  <a:pt x="1172147" y="-38368"/>
                  <a:pt x="1316265" y="36431"/>
                  <a:pt x="1558983" y="0"/>
                </a:cubicBezTo>
                <a:cubicBezTo>
                  <a:pt x="1801701" y="-36431"/>
                  <a:pt x="1865781" y="2601"/>
                  <a:pt x="2091059" y="0"/>
                </a:cubicBezTo>
                <a:cubicBezTo>
                  <a:pt x="2316337" y="-2601"/>
                  <a:pt x="2418827" y="4410"/>
                  <a:pt x="2660380" y="0"/>
                </a:cubicBezTo>
                <a:cubicBezTo>
                  <a:pt x="2901933" y="-4410"/>
                  <a:pt x="2916841" y="27613"/>
                  <a:pt x="3080720" y="0"/>
                </a:cubicBezTo>
                <a:cubicBezTo>
                  <a:pt x="3244599" y="-27613"/>
                  <a:pt x="3405443" y="24922"/>
                  <a:pt x="3724532" y="0"/>
                </a:cubicBezTo>
                <a:cubicBezTo>
                  <a:pt x="3757946" y="125778"/>
                  <a:pt x="3691238" y="408574"/>
                  <a:pt x="3724532" y="558680"/>
                </a:cubicBezTo>
                <a:cubicBezTo>
                  <a:pt x="3757826" y="708786"/>
                  <a:pt x="3714581" y="1018383"/>
                  <a:pt x="3724532" y="1173228"/>
                </a:cubicBezTo>
                <a:cubicBezTo>
                  <a:pt x="3734483" y="1328073"/>
                  <a:pt x="3669751" y="1499166"/>
                  <a:pt x="3724532" y="1787775"/>
                </a:cubicBezTo>
                <a:cubicBezTo>
                  <a:pt x="3779313" y="2076384"/>
                  <a:pt x="3688888" y="2131791"/>
                  <a:pt x="3724532" y="2262653"/>
                </a:cubicBezTo>
                <a:cubicBezTo>
                  <a:pt x="3760176" y="2393515"/>
                  <a:pt x="3693101" y="2670725"/>
                  <a:pt x="3724532" y="2793399"/>
                </a:cubicBezTo>
                <a:cubicBezTo>
                  <a:pt x="3503837" y="2838892"/>
                  <a:pt x="3457556" y="2777598"/>
                  <a:pt x="3192456" y="2793399"/>
                </a:cubicBezTo>
                <a:cubicBezTo>
                  <a:pt x="2927356" y="2809200"/>
                  <a:pt x="2778385" y="2734963"/>
                  <a:pt x="2623135" y="2793399"/>
                </a:cubicBezTo>
                <a:cubicBezTo>
                  <a:pt x="2467885" y="2851835"/>
                  <a:pt x="2308581" y="2769028"/>
                  <a:pt x="2128304" y="2793399"/>
                </a:cubicBezTo>
                <a:cubicBezTo>
                  <a:pt x="1948027" y="2817770"/>
                  <a:pt x="1822089" y="2777742"/>
                  <a:pt x="1670719" y="2793399"/>
                </a:cubicBezTo>
                <a:cubicBezTo>
                  <a:pt x="1519349" y="2809056"/>
                  <a:pt x="1301751" y="2720909"/>
                  <a:pt x="1064152" y="2793399"/>
                </a:cubicBezTo>
                <a:cubicBezTo>
                  <a:pt x="826553" y="2865889"/>
                  <a:pt x="655341" y="2735597"/>
                  <a:pt x="457585" y="2793399"/>
                </a:cubicBezTo>
                <a:cubicBezTo>
                  <a:pt x="259829" y="2851201"/>
                  <a:pt x="145280" y="2769671"/>
                  <a:pt x="0" y="2793399"/>
                </a:cubicBezTo>
                <a:cubicBezTo>
                  <a:pt x="-26431" y="2610625"/>
                  <a:pt x="34993" y="2443200"/>
                  <a:pt x="0" y="2234719"/>
                </a:cubicBezTo>
                <a:cubicBezTo>
                  <a:pt x="-34993" y="2026238"/>
                  <a:pt x="26681" y="1988578"/>
                  <a:pt x="0" y="1759841"/>
                </a:cubicBezTo>
                <a:cubicBezTo>
                  <a:pt x="-26681" y="1531104"/>
                  <a:pt x="26468" y="1379338"/>
                  <a:pt x="0" y="1257030"/>
                </a:cubicBezTo>
                <a:cubicBezTo>
                  <a:pt x="-26468" y="1134722"/>
                  <a:pt x="20459" y="821698"/>
                  <a:pt x="0" y="698350"/>
                </a:cubicBezTo>
                <a:cubicBezTo>
                  <a:pt x="-20459" y="575002"/>
                  <a:pt x="8229" y="315565"/>
                  <a:pt x="0" y="0"/>
                </a:cubicBezTo>
                <a:close/>
              </a:path>
            </a:pathLst>
          </a:custGeom>
          <a:noFill/>
          <a:ln>
            <a:solidFill>
              <a:schemeClr val="tx1"/>
            </a:solidFill>
            <a:extLst>
              <a:ext uri="{C807C97D-BFC1-408E-A445-0C87EB9F89A2}">
                <ask:lineSketchStyleProps xmlns:ask="http://schemas.microsoft.com/office/drawing/2018/sketchyshapes" sd="80760911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621A96B5-43B7-6F0E-31BE-27FC9A5AD1DA}"/>
              </a:ext>
            </a:extLst>
          </p:cNvPr>
          <p:cNvPicPr>
            <a:picLocks noChangeAspect="1"/>
          </p:cNvPicPr>
          <p:nvPr/>
        </p:nvPicPr>
        <p:blipFill>
          <a:blip r:embed="rId4"/>
          <a:stretch>
            <a:fillRect/>
          </a:stretch>
        </p:blipFill>
        <p:spPr>
          <a:xfrm>
            <a:off x="441755" y="7293648"/>
            <a:ext cx="1269162" cy="729768"/>
          </a:xfrm>
          <a:prstGeom prst="rect">
            <a:avLst/>
          </a:prstGeom>
        </p:spPr>
      </p:pic>
    </p:spTree>
    <p:extLst>
      <p:ext uri="{BB962C8B-B14F-4D97-AF65-F5344CB8AC3E}">
        <p14:creationId xmlns:p14="http://schemas.microsoft.com/office/powerpoint/2010/main" val="1909893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04235" y="874514"/>
            <a:ext cx="4267200" cy="6400800"/>
          </a:xfrm>
          <a:custGeom>
            <a:avLst/>
            <a:gdLst>
              <a:gd name="csX0" fmla="*/ 0 w 4267200"/>
              <a:gd name="csY0" fmla="*/ 0 h 6400800"/>
              <a:gd name="csX1" fmla="*/ 490728 w 4267200"/>
              <a:gd name="csY1" fmla="*/ 0 h 6400800"/>
              <a:gd name="csX2" fmla="*/ 1024128 w 4267200"/>
              <a:gd name="csY2" fmla="*/ 0 h 6400800"/>
              <a:gd name="csX3" fmla="*/ 1429512 w 4267200"/>
              <a:gd name="csY3" fmla="*/ 0 h 6400800"/>
              <a:gd name="csX4" fmla="*/ 1920240 w 4267200"/>
              <a:gd name="csY4" fmla="*/ 0 h 6400800"/>
              <a:gd name="csX5" fmla="*/ 2325624 w 4267200"/>
              <a:gd name="csY5" fmla="*/ 0 h 6400800"/>
              <a:gd name="csX6" fmla="*/ 2901696 w 4267200"/>
              <a:gd name="csY6" fmla="*/ 0 h 6400800"/>
              <a:gd name="csX7" fmla="*/ 3307080 w 4267200"/>
              <a:gd name="csY7" fmla="*/ 0 h 6400800"/>
              <a:gd name="csX8" fmla="*/ 3712464 w 4267200"/>
              <a:gd name="csY8" fmla="*/ 0 h 6400800"/>
              <a:gd name="csX9" fmla="*/ 4267200 w 4267200"/>
              <a:gd name="csY9" fmla="*/ 0 h 6400800"/>
              <a:gd name="csX10" fmla="*/ 4267200 w 4267200"/>
              <a:gd name="csY10" fmla="*/ 453875 h 6400800"/>
              <a:gd name="csX11" fmla="*/ 4267200 w 4267200"/>
              <a:gd name="csY11" fmla="*/ 1099774 h 6400800"/>
              <a:gd name="csX12" fmla="*/ 4267200 w 4267200"/>
              <a:gd name="csY12" fmla="*/ 1809681 h 6400800"/>
              <a:gd name="csX13" fmla="*/ 4267200 w 4267200"/>
              <a:gd name="csY13" fmla="*/ 2455580 h 6400800"/>
              <a:gd name="csX14" fmla="*/ 4267200 w 4267200"/>
              <a:gd name="csY14" fmla="*/ 2909455 h 6400800"/>
              <a:gd name="csX15" fmla="*/ 4267200 w 4267200"/>
              <a:gd name="csY15" fmla="*/ 3491345 h 6400800"/>
              <a:gd name="csX16" fmla="*/ 4267200 w 4267200"/>
              <a:gd name="csY16" fmla="*/ 4073236 h 6400800"/>
              <a:gd name="csX17" fmla="*/ 4267200 w 4267200"/>
              <a:gd name="csY17" fmla="*/ 4783143 h 6400800"/>
              <a:gd name="csX18" fmla="*/ 4267200 w 4267200"/>
              <a:gd name="csY18" fmla="*/ 5429042 h 6400800"/>
              <a:gd name="csX19" fmla="*/ 4267200 w 4267200"/>
              <a:gd name="csY19" fmla="*/ 5818909 h 6400800"/>
              <a:gd name="csX20" fmla="*/ 4267200 w 4267200"/>
              <a:gd name="csY20" fmla="*/ 6400800 h 6400800"/>
              <a:gd name="csX21" fmla="*/ 3819144 w 4267200"/>
              <a:gd name="csY21" fmla="*/ 6400800 h 6400800"/>
              <a:gd name="csX22" fmla="*/ 3243072 w 4267200"/>
              <a:gd name="csY22" fmla="*/ 6400800 h 6400800"/>
              <a:gd name="csX23" fmla="*/ 2752344 w 4267200"/>
              <a:gd name="csY23" fmla="*/ 6400800 h 6400800"/>
              <a:gd name="csX24" fmla="*/ 2218944 w 4267200"/>
              <a:gd name="csY24" fmla="*/ 6400800 h 6400800"/>
              <a:gd name="csX25" fmla="*/ 1770888 w 4267200"/>
              <a:gd name="csY25" fmla="*/ 6400800 h 6400800"/>
              <a:gd name="csX26" fmla="*/ 1152144 w 4267200"/>
              <a:gd name="csY26" fmla="*/ 6400800 h 6400800"/>
              <a:gd name="csX27" fmla="*/ 618744 w 4267200"/>
              <a:gd name="csY27" fmla="*/ 6400800 h 6400800"/>
              <a:gd name="csX28" fmla="*/ 0 w 4267200"/>
              <a:gd name="csY28" fmla="*/ 6400800 h 6400800"/>
              <a:gd name="csX29" fmla="*/ 0 w 4267200"/>
              <a:gd name="csY29" fmla="*/ 5818909 h 6400800"/>
              <a:gd name="csX30" fmla="*/ 0 w 4267200"/>
              <a:gd name="csY30" fmla="*/ 5429042 h 6400800"/>
              <a:gd name="csX31" fmla="*/ 0 w 4267200"/>
              <a:gd name="csY31" fmla="*/ 4783143 h 6400800"/>
              <a:gd name="csX32" fmla="*/ 0 w 4267200"/>
              <a:gd name="csY32" fmla="*/ 4329268 h 6400800"/>
              <a:gd name="csX33" fmla="*/ 0 w 4267200"/>
              <a:gd name="csY33" fmla="*/ 3747377 h 6400800"/>
              <a:gd name="csX34" fmla="*/ 0 w 4267200"/>
              <a:gd name="csY34" fmla="*/ 3357511 h 6400800"/>
              <a:gd name="csX35" fmla="*/ 0 w 4267200"/>
              <a:gd name="csY35" fmla="*/ 2647604 h 6400800"/>
              <a:gd name="csX36" fmla="*/ 0 w 4267200"/>
              <a:gd name="csY36" fmla="*/ 1937697 h 6400800"/>
              <a:gd name="csX37" fmla="*/ 0 w 4267200"/>
              <a:gd name="csY37" fmla="*/ 1355806 h 6400800"/>
              <a:gd name="csX38" fmla="*/ 0 w 4267200"/>
              <a:gd name="csY38" fmla="*/ 901931 h 6400800"/>
              <a:gd name="csX39" fmla="*/ 0 w 4267200"/>
              <a:gd name="csY39" fmla="*/ 0 h 6400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267200" h="6400800" fill="none" extrusionOk="0">
                <a:moveTo>
                  <a:pt x="0" y="0"/>
                </a:moveTo>
                <a:cubicBezTo>
                  <a:pt x="195457" y="-56445"/>
                  <a:pt x="329531" y="34591"/>
                  <a:pt x="490728" y="0"/>
                </a:cubicBezTo>
                <a:cubicBezTo>
                  <a:pt x="651925" y="-34591"/>
                  <a:pt x="841400" y="56114"/>
                  <a:pt x="1024128" y="0"/>
                </a:cubicBezTo>
                <a:cubicBezTo>
                  <a:pt x="1206856" y="-56114"/>
                  <a:pt x="1251474" y="765"/>
                  <a:pt x="1429512" y="0"/>
                </a:cubicBezTo>
                <a:cubicBezTo>
                  <a:pt x="1607550" y="-765"/>
                  <a:pt x="1681235" y="50527"/>
                  <a:pt x="1920240" y="0"/>
                </a:cubicBezTo>
                <a:cubicBezTo>
                  <a:pt x="2159245" y="-50527"/>
                  <a:pt x="2146645" y="28873"/>
                  <a:pt x="2325624" y="0"/>
                </a:cubicBezTo>
                <a:cubicBezTo>
                  <a:pt x="2504603" y="-28873"/>
                  <a:pt x="2738836" y="62919"/>
                  <a:pt x="2901696" y="0"/>
                </a:cubicBezTo>
                <a:cubicBezTo>
                  <a:pt x="3064556" y="-62919"/>
                  <a:pt x="3112058" y="7527"/>
                  <a:pt x="3307080" y="0"/>
                </a:cubicBezTo>
                <a:cubicBezTo>
                  <a:pt x="3502102" y="-7527"/>
                  <a:pt x="3602443" y="5312"/>
                  <a:pt x="3712464" y="0"/>
                </a:cubicBezTo>
                <a:cubicBezTo>
                  <a:pt x="3822485" y="-5312"/>
                  <a:pt x="4134489" y="57297"/>
                  <a:pt x="4267200" y="0"/>
                </a:cubicBezTo>
                <a:cubicBezTo>
                  <a:pt x="4319456" y="226581"/>
                  <a:pt x="4249474" y="313423"/>
                  <a:pt x="4267200" y="453875"/>
                </a:cubicBezTo>
                <a:cubicBezTo>
                  <a:pt x="4284926" y="594328"/>
                  <a:pt x="4240709" y="786413"/>
                  <a:pt x="4267200" y="1099774"/>
                </a:cubicBezTo>
                <a:cubicBezTo>
                  <a:pt x="4293691" y="1413135"/>
                  <a:pt x="4246640" y="1511464"/>
                  <a:pt x="4267200" y="1809681"/>
                </a:cubicBezTo>
                <a:cubicBezTo>
                  <a:pt x="4287760" y="2107898"/>
                  <a:pt x="4190081" y="2205422"/>
                  <a:pt x="4267200" y="2455580"/>
                </a:cubicBezTo>
                <a:cubicBezTo>
                  <a:pt x="4344319" y="2705738"/>
                  <a:pt x="4233493" y="2709273"/>
                  <a:pt x="4267200" y="2909455"/>
                </a:cubicBezTo>
                <a:cubicBezTo>
                  <a:pt x="4300907" y="3109637"/>
                  <a:pt x="4245729" y="3361111"/>
                  <a:pt x="4267200" y="3491345"/>
                </a:cubicBezTo>
                <a:cubicBezTo>
                  <a:pt x="4288671" y="3621579"/>
                  <a:pt x="4232524" y="3813010"/>
                  <a:pt x="4267200" y="4073236"/>
                </a:cubicBezTo>
                <a:cubicBezTo>
                  <a:pt x="4301876" y="4333462"/>
                  <a:pt x="4252593" y="4612127"/>
                  <a:pt x="4267200" y="4783143"/>
                </a:cubicBezTo>
                <a:cubicBezTo>
                  <a:pt x="4281807" y="4954159"/>
                  <a:pt x="4253823" y="5140799"/>
                  <a:pt x="4267200" y="5429042"/>
                </a:cubicBezTo>
                <a:cubicBezTo>
                  <a:pt x="4280577" y="5717285"/>
                  <a:pt x="4254524" y="5627214"/>
                  <a:pt x="4267200" y="5818909"/>
                </a:cubicBezTo>
                <a:cubicBezTo>
                  <a:pt x="4279876" y="6010604"/>
                  <a:pt x="4266949" y="6145851"/>
                  <a:pt x="4267200" y="6400800"/>
                </a:cubicBezTo>
                <a:cubicBezTo>
                  <a:pt x="4116840" y="6412442"/>
                  <a:pt x="3988515" y="6366556"/>
                  <a:pt x="3819144" y="6400800"/>
                </a:cubicBezTo>
                <a:cubicBezTo>
                  <a:pt x="3649773" y="6435044"/>
                  <a:pt x="3389837" y="6374843"/>
                  <a:pt x="3243072" y="6400800"/>
                </a:cubicBezTo>
                <a:cubicBezTo>
                  <a:pt x="3096307" y="6426757"/>
                  <a:pt x="2959168" y="6375022"/>
                  <a:pt x="2752344" y="6400800"/>
                </a:cubicBezTo>
                <a:cubicBezTo>
                  <a:pt x="2545520" y="6426578"/>
                  <a:pt x="2466260" y="6368782"/>
                  <a:pt x="2218944" y="6400800"/>
                </a:cubicBezTo>
                <a:cubicBezTo>
                  <a:pt x="1971628" y="6432818"/>
                  <a:pt x="1945605" y="6388145"/>
                  <a:pt x="1770888" y="6400800"/>
                </a:cubicBezTo>
                <a:cubicBezTo>
                  <a:pt x="1596171" y="6413455"/>
                  <a:pt x="1356526" y="6342864"/>
                  <a:pt x="1152144" y="6400800"/>
                </a:cubicBezTo>
                <a:cubicBezTo>
                  <a:pt x="947762" y="6458736"/>
                  <a:pt x="766704" y="6396909"/>
                  <a:pt x="618744" y="6400800"/>
                </a:cubicBezTo>
                <a:cubicBezTo>
                  <a:pt x="470784" y="6404691"/>
                  <a:pt x="187197" y="6381444"/>
                  <a:pt x="0" y="6400800"/>
                </a:cubicBezTo>
                <a:cubicBezTo>
                  <a:pt x="-27577" y="6116915"/>
                  <a:pt x="42825" y="5968543"/>
                  <a:pt x="0" y="5818909"/>
                </a:cubicBezTo>
                <a:cubicBezTo>
                  <a:pt x="-42825" y="5669275"/>
                  <a:pt x="3863" y="5580716"/>
                  <a:pt x="0" y="5429042"/>
                </a:cubicBezTo>
                <a:cubicBezTo>
                  <a:pt x="-3863" y="5277368"/>
                  <a:pt x="55455" y="4993361"/>
                  <a:pt x="0" y="4783143"/>
                </a:cubicBezTo>
                <a:cubicBezTo>
                  <a:pt x="-55455" y="4572925"/>
                  <a:pt x="15568" y="4480638"/>
                  <a:pt x="0" y="4329268"/>
                </a:cubicBezTo>
                <a:cubicBezTo>
                  <a:pt x="-15568" y="4177898"/>
                  <a:pt x="37114" y="3946789"/>
                  <a:pt x="0" y="3747377"/>
                </a:cubicBezTo>
                <a:cubicBezTo>
                  <a:pt x="-37114" y="3547965"/>
                  <a:pt x="6545" y="3545526"/>
                  <a:pt x="0" y="3357511"/>
                </a:cubicBezTo>
                <a:cubicBezTo>
                  <a:pt x="-6545" y="3169496"/>
                  <a:pt x="28586" y="2853699"/>
                  <a:pt x="0" y="2647604"/>
                </a:cubicBezTo>
                <a:cubicBezTo>
                  <a:pt x="-28586" y="2441509"/>
                  <a:pt x="5597" y="2291122"/>
                  <a:pt x="0" y="1937697"/>
                </a:cubicBezTo>
                <a:cubicBezTo>
                  <a:pt x="-5597" y="1584272"/>
                  <a:pt x="15461" y="1631329"/>
                  <a:pt x="0" y="1355806"/>
                </a:cubicBezTo>
                <a:cubicBezTo>
                  <a:pt x="-15461" y="1080283"/>
                  <a:pt x="14055" y="1106238"/>
                  <a:pt x="0" y="901931"/>
                </a:cubicBezTo>
                <a:cubicBezTo>
                  <a:pt x="-14055" y="697624"/>
                  <a:pt x="6657" y="251181"/>
                  <a:pt x="0" y="0"/>
                </a:cubicBezTo>
                <a:close/>
              </a:path>
              <a:path w="4267200" h="6400800" stroke="0" extrusionOk="0">
                <a:moveTo>
                  <a:pt x="0" y="0"/>
                </a:moveTo>
                <a:cubicBezTo>
                  <a:pt x="154636" y="-47382"/>
                  <a:pt x="339452" y="16095"/>
                  <a:pt x="490728" y="0"/>
                </a:cubicBezTo>
                <a:cubicBezTo>
                  <a:pt x="642004" y="-16095"/>
                  <a:pt x="962009" y="39118"/>
                  <a:pt x="1109472" y="0"/>
                </a:cubicBezTo>
                <a:cubicBezTo>
                  <a:pt x="1256935" y="-39118"/>
                  <a:pt x="1313388" y="17000"/>
                  <a:pt x="1514856" y="0"/>
                </a:cubicBezTo>
                <a:cubicBezTo>
                  <a:pt x="1716324" y="-17000"/>
                  <a:pt x="1846990" y="32543"/>
                  <a:pt x="1962912" y="0"/>
                </a:cubicBezTo>
                <a:cubicBezTo>
                  <a:pt x="2078834" y="-32543"/>
                  <a:pt x="2251163" y="3763"/>
                  <a:pt x="2453640" y="0"/>
                </a:cubicBezTo>
                <a:cubicBezTo>
                  <a:pt x="2656117" y="-3763"/>
                  <a:pt x="2732904" y="4114"/>
                  <a:pt x="2944368" y="0"/>
                </a:cubicBezTo>
                <a:cubicBezTo>
                  <a:pt x="3155832" y="-4114"/>
                  <a:pt x="3248270" y="5430"/>
                  <a:pt x="3435096" y="0"/>
                </a:cubicBezTo>
                <a:cubicBezTo>
                  <a:pt x="3621922" y="-5430"/>
                  <a:pt x="3858115" y="9200"/>
                  <a:pt x="4267200" y="0"/>
                </a:cubicBezTo>
                <a:cubicBezTo>
                  <a:pt x="4312867" y="293027"/>
                  <a:pt x="4195537" y="543946"/>
                  <a:pt x="4267200" y="709907"/>
                </a:cubicBezTo>
                <a:cubicBezTo>
                  <a:pt x="4338863" y="875868"/>
                  <a:pt x="4241685" y="1122590"/>
                  <a:pt x="4267200" y="1419814"/>
                </a:cubicBezTo>
                <a:cubicBezTo>
                  <a:pt x="4292715" y="1717038"/>
                  <a:pt x="4255784" y="1741331"/>
                  <a:pt x="4267200" y="2001705"/>
                </a:cubicBezTo>
                <a:cubicBezTo>
                  <a:pt x="4278616" y="2262079"/>
                  <a:pt x="4232355" y="2401562"/>
                  <a:pt x="4267200" y="2647604"/>
                </a:cubicBezTo>
                <a:cubicBezTo>
                  <a:pt x="4302045" y="2893646"/>
                  <a:pt x="4216236" y="2939921"/>
                  <a:pt x="4267200" y="3165487"/>
                </a:cubicBezTo>
                <a:cubicBezTo>
                  <a:pt x="4318164" y="3391053"/>
                  <a:pt x="4263579" y="3578058"/>
                  <a:pt x="4267200" y="3747377"/>
                </a:cubicBezTo>
                <a:cubicBezTo>
                  <a:pt x="4270821" y="3916696"/>
                  <a:pt x="4267024" y="4081505"/>
                  <a:pt x="4267200" y="4265260"/>
                </a:cubicBezTo>
                <a:cubicBezTo>
                  <a:pt x="4267376" y="4449015"/>
                  <a:pt x="4220853" y="4620363"/>
                  <a:pt x="4267200" y="4847151"/>
                </a:cubicBezTo>
                <a:cubicBezTo>
                  <a:pt x="4313547" y="5073939"/>
                  <a:pt x="4244500" y="5092937"/>
                  <a:pt x="4267200" y="5237018"/>
                </a:cubicBezTo>
                <a:cubicBezTo>
                  <a:pt x="4289900" y="5381099"/>
                  <a:pt x="4253495" y="5544461"/>
                  <a:pt x="4267200" y="5690893"/>
                </a:cubicBezTo>
                <a:cubicBezTo>
                  <a:pt x="4280905" y="5837325"/>
                  <a:pt x="4203662" y="6202074"/>
                  <a:pt x="4267200" y="6400800"/>
                </a:cubicBezTo>
                <a:cubicBezTo>
                  <a:pt x="4048156" y="6449736"/>
                  <a:pt x="3895162" y="6398967"/>
                  <a:pt x="3648456" y="6400800"/>
                </a:cubicBezTo>
                <a:cubicBezTo>
                  <a:pt x="3401750" y="6402633"/>
                  <a:pt x="3443773" y="6356431"/>
                  <a:pt x="3243072" y="6400800"/>
                </a:cubicBezTo>
                <a:cubicBezTo>
                  <a:pt x="3042371" y="6445169"/>
                  <a:pt x="2909176" y="6387324"/>
                  <a:pt x="2795016" y="6400800"/>
                </a:cubicBezTo>
                <a:cubicBezTo>
                  <a:pt x="2680856" y="6414276"/>
                  <a:pt x="2511717" y="6349643"/>
                  <a:pt x="2304288" y="6400800"/>
                </a:cubicBezTo>
                <a:cubicBezTo>
                  <a:pt x="2096859" y="6451957"/>
                  <a:pt x="1989736" y="6382117"/>
                  <a:pt x="1685544" y="6400800"/>
                </a:cubicBezTo>
                <a:cubicBezTo>
                  <a:pt x="1381352" y="6419483"/>
                  <a:pt x="1252280" y="6341425"/>
                  <a:pt x="1066800" y="6400800"/>
                </a:cubicBezTo>
                <a:cubicBezTo>
                  <a:pt x="881320" y="6460175"/>
                  <a:pt x="812412" y="6355718"/>
                  <a:pt x="576072" y="6400800"/>
                </a:cubicBezTo>
                <a:cubicBezTo>
                  <a:pt x="339732" y="6445882"/>
                  <a:pt x="135397" y="6393338"/>
                  <a:pt x="0" y="6400800"/>
                </a:cubicBezTo>
                <a:cubicBezTo>
                  <a:pt x="-66473" y="6233634"/>
                  <a:pt x="18924" y="5971702"/>
                  <a:pt x="0" y="5690893"/>
                </a:cubicBezTo>
                <a:cubicBezTo>
                  <a:pt x="-18924" y="5410084"/>
                  <a:pt x="31867" y="5349364"/>
                  <a:pt x="0" y="5109002"/>
                </a:cubicBezTo>
                <a:cubicBezTo>
                  <a:pt x="-31867" y="4868640"/>
                  <a:pt x="12530" y="4875761"/>
                  <a:pt x="0" y="4719135"/>
                </a:cubicBezTo>
                <a:cubicBezTo>
                  <a:pt x="-12530" y="4562509"/>
                  <a:pt x="1176" y="4402628"/>
                  <a:pt x="0" y="4201252"/>
                </a:cubicBezTo>
                <a:cubicBezTo>
                  <a:pt x="-1176" y="3999876"/>
                  <a:pt x="16014" y="3741244"/>
                  <a:pt x="0" y="3619361"/>
                </a:cubicBezTo>
                <a:cubicBezTo>
                  <a:pt x="-16014" y="3497478"/>
                  <a:pt x="20221" y="3359977"/>
                  <a:pt x="0" y="3229495"/>
                </a:cubicBezTo>
                <a:cubicBezTo>
                  <a:pt x="-20221" y="3099013"/>
                  <a:pt x="37541" y="2700358"/>
                  <a:pt x="0" y="2519588"/>
                </a:cubicBezTo>
                <a:cubicBezTo>
                  <a:pt x="-37541" y="2338818"/>
                  <a:pt x="47957" y="2139377"/>
                  <a:pt x="0" y="1809681"/>
                </a:cubicBezTo>
                <a:cubicBezTo>
                  <a:pt x="-47957" y="1479985"/>
                  <a:pt x="19654" y="1492028"/>
                  <a:pt x="0" y="1227790"/>
                </a:cubicBezTo>
                <a:cubicBezTo>
                  <a:pt x="-19654" y="963552"/>
                  <a:pt x="63858" y="863578"/>
                  <a:pt x="0" y="517883"/>
                </a:cubicBezTo>
                <a:cubicBezTo>
                  <a:pt x="-63858" y="172188"/>
                  <a:pt x="59520" y="161767"/>
                  <a:pt x="0" y="0"/>
                </a:cubicBezTo>
                <a:close/>
              </a:path>
            </a:pathLst>
          </a:custGeom>
          <a:ln>
            <a:solidFill>
              <a:schemeClr val="tx1"/>
            </a:solidFill>
            <a:extLst>
              <a:ext uri="{C807C97D-BFC1-408E-A445-0C87EB9F89A2}">
                <ask:lineSketchStyleProps xmlns:ask="http://schemas.microsoft.com/office/drawing/2018/sketchyshapes" sd="3751086479">
                  <a:prstGeom prst="rect">
                    <a:avLst/>
                  </a:prstGeom>
                  <ask:type>
                    <ask:lineSketchScribble/>
                  </ask:type>
                </ask:lineSketchStyleProps>
              </a:ext>
            </a:extLst>
          </a:ln>
        </p:spPr>
      </p:pic>
      <p:sp>
        <p:nvSpPr>
          <p:cNvPr id="3" name="Text 0"/>
          <p:cNvSpPr/>
          <p:nvPr/>
        </p:nvSpPr>
        <p:spPr>
          <a:xfrm>
            <a:off x="6350437" y="874514"/>
            <a:ext cx="7415927" cy="1234202"/>
          </a:xfrm>
          <a:prstGeom prst="rect">
            <a:avLst/>
          </a:prstGeom>
          <a:noFill/>
          <a:ln/>
        </p:spPr>
        <p:txBody>
          <a:bodyPr wrap="square" lIns="0" tIns="0" rIns="0" bIns="0" rtlCol="0" anchor="t"/>
          <a:lstStyle/>
          <a:p>
            <a:pPr marL="0" indent="0">
              <a:lnSpc>
                <a:spcPts val="4850"/>
              </a:lnSpc>
              <a:buNone/>
            </a:pPr>
            <a:r>
              <a:rPr lang="en-US" sz="3850" dirty="0">
                <a:solidFill>
                  <a:srgbClr val="383838"/>
                </a:solidFill>
                <a:ea typeface="Patrick Hand" pitchFamily="34" charset="-122"/>
                <a:cs typeface="Patrick Hand" pitchFamily="34" charset="-120"/>
              </a:rPr>
              <a:t>Wprowadzenie: Dlaczego bezpieczeństwo online jest ważne?</a:t>
            </a:r>
            <a:endParaRPr lang="en-US" sz="3850" dirty="0"/>
          </a:p>
        </p:txBody>
      </p:sp>
      <p:sp>
        <p:nvSpPr>
          <p:cNvPr id="4" name="Shape 1"/>
          <p:cNvSpPr/>
          <p:nvPr/>
        </p:nvSpPr>
        <p:spPr>
          <a:xfrm>
            <a:off x="6350437" y="2756654"/>
            <a:ext cx="555427" cy="555427"/>
          </a:xfrm>
          <a:prstGeom prst="roundRect">
            <a:avLst>
              <a:gd name="adj" fmla="val 18669"/>
            </a:avLst>
          </a:prstGeom>
          <a:solidFill>
            <a:srgbClr val="E6E6E6"/>
          </a:solidFill>
          <a:ln w="15240">
            <a:solidFill>
              <a:srgbClr val="CCCCCC"/>
            </a:solidFill>
            <a:prstDash val="solid"/>
          </a:ln>
        </p:spPr>
        <p:txBody>
          <a:bodyPr/>
          <a:lstStyle/>
          <a:p>
            <a:endParaRPr lang="uk-UA"/>
          </a:p>
        </p:txBody>
      </p:sp>
      <p:sp>
        <p:nvSpPr>
          <p:cNvPr id="5" name="Text 2"/>
          <p:cNvSpPr/>
          <p:nvPr/>
        </p:nvSpPr>
        <p:spPr>
          <a:xfrm>
            <a:off x="6574274" y="2886194"/>
            <a:ext cx="107633"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ea typeface="Patrick Hand" pitchFamily="34" charset="-122"/>
                <a:cs typeface="Patrick Hand" pitchFamily="34" charset="-120"/>
              </a:rPr>
              <a:t>1</a:t>
            </a:r>
            <a:endParaRPr lang="en-US" sz="2300" dirty="0"/>
          </a:p>
        </p:txBody>
      </p:sp>
      <p:sp>
        <p:nvSpPr>
          <p:cNvPr id="6" name="Text 3"/>
          <p:cNvSpPr/>
          <p:nvPr/>
        </p:nvSpPr>
        <p:spPr>
          <a:xfrm>
            <a:off x="7152680" y="2756654"/>
            <a:ext cx="2468880" cy="308610"/>
          </a:xfrm>
          <a:prstGeom prst="rect">
            <a:avLst/>
          </a:prstGeom>
          <a:noFill/>
          <a:ln/>
        </p:spPr>
        <p:txBody>
          <a:bodyPr wrap="none" lIns="0" tIns="0" rIns="0" bIns="0" rtlCol="0" anchor="t"/>
          <a:lstStyle/>
          <a:p>
            <a:pPr marL="0" indent="0">
              <a:lnSpc>
                <a:spcPts val="2400"/>
              </a:lnSpc>
              <a:buNone/>
            </a:pPr>
            <a:r>
              <a:rPr lang="en-US" sz="3200" dirty="0">
                <a:solidFill>
                  <a:srgbClr val="FF0000"/>
                </a:solidFill>
                <a:ea typeface="Patrick Hand" pitchFamily="34" charset="-122"/>
                <a:cs typeface="Patrick Hand" pitchFamily="34" charset="-120"/>
              </a:rPr>
              <a:t>Cel warsztatu</a:t>
            </a:r>
            <a:endParaRPr lang="en-US" sz="3200" dirty="0">
              <a:solidFill>
                <a:srgbClr val="FF0000"/>
              </a:solidFill>
            </a:endParaRPr>
          </a:p>
        </p:txBody>
      </p:sp>
      <p:sp>
        <p:nvSpPr>
          <p:cNvPr id="7" name="Text 4"/>
          <p:cNvSpPr/>
          <p:nvPr/>
        </p:nvSpPr>
        <p:spPr>
          <a:xfrm>
            <a:off x="7152680" y="3213378"/>
            <a:ext cx="2782372" cy="2370296"/>
          </a:xfrm>
          <a:prstGeom prst="rect">
            <a:avLst/>
          </a:prstGeom>
          <a:noFill/>
          <a:ln/>
        </p:spPr>
        <p:txBody>
          <a:bodyPr wrap="square" lIns="0" tIns="0" rIns="0" bIns="0" rtlCol="0" anchor="t"/>
          <a:lstStyle/>
          <a:p>
            <a:pPr marL="0" indent="0">
              <a:lnSpc>
                <a:spcPts val="3100"/>
              </a:lnSpc>
              <a:buNone/>
            </a:pPr>
            <a:r>
              <a:rPr lang="pl-PL" sz="2800"/>
              <a:t>Nauczyć się chronić siebie i swoje dane w Internecie — prosto, bez stresu i krok po kroku.</a:t>
            </a:r>
            <a:endParaRPr lang="en-US" sz="2800" dirty="0"/>
          </a:p>
        </p:txBody>
      </p:sp>
      <p:sp>
        <p:nvSpPr>
          <p:cNvPr id="8" name="Shape 5"/>
          <p:cNvSpPr/>
          <p:nvPr/>
        </p:nvSpPr>
        <p:spPr>
          <a:xfrm>
            <a:off x="10181868" y="2756654"/>
            <a:ext cx="555427" cy="555427"/>
          </a:xfrm>
          <a:prstGeom prst="roundRect">
            <a:avLst>
              <a:gd name="adj" fmla="val 18669"/>
            </a:avLst>
          </a:prstGeom>
          <a:solidFill>
            <a:srgbClr val="E6E6E6"/>
          </a:solidFill>
          <a:ln w="15240">
            <a:solidFill>
              <a:srgbClr val="CCCCCC"/>
            </a:solidFill>
            <a:prstDash val="solid"/>
          </a:ln>
        </p:spPr>
        <p:txBody>
          <a:bodyPr/>
          <a:lstStyle/>
          <a:p>
            <a:endParaRPr lang="uk-UA"/>
          </a:p>
        </p:txBody>
      </p:sp>
      <p:sp>
        <p:nvSpPr>
          <p:cNvPr id="9" name="Text 6"/>
          <p:cNvSpPr/>
          <p:nvPr/>
        </p:nvSpPr>
        <p:spPr>
          <a:xfrm>
            <a:off x="10390227" y="2886194"/>
            <a:ext cx="138708" cy="296228"/>
          </a:xfrm>
          <a:prstGeom prst="rect">
            <a:avLst/>
          </a:prstGeom>
          <a:noFill/>
          <a:ln/>
        </p:spPr>
        <p:txBody>
          <a:bodyPr wrap="none" lIns="0" tIns="0" rIns="0" bIns="0" rtlCol="0" anchor="t"/>
          <a:lstStyle/>
          <a:p>
            <a:pPr marL="0" indent="0" algn="ctr">
              <a:lnSpc>
                <a:spcPts val="2300"/>
              </a:lnSpc>
              <a:buNone/>
            </a:pPr>
            <a:r>
              <a:rPr lang="en-US" sz="2300" dirty="0">
                <a:solidFill>
                  <a:srgbClr val="383838"/>
                </a:solidFill>
                <a:ea typeface="Patrick Hand" pitchFamily="34" charset="-122"/>
                <a:cs typeface="Patrick Hand" pitchFamily="34" charset="-120"/>
              </a:rPr>
              <a:t>2</a:t>
            </a:r>
            <a:endParaRPr lang="en-US" sz="2300" dirty="0"/>
          </a:p>
        </p:txBody>
      </p:sp>
      <p:sp>
        <p:nvSpPr>
          <p:cNvPr id="10" name="Text 7"/>
          <p:cNvSpPr/>
          <p:nvPr/>
        </p:nvSpPr>
        <p:spPr>
          <a:xfrm>
            <a:off x="10984111" y="2756654"/>
            <a:ext cx="2468880" cy="308610"/>
          </a:xfrm>
          <a:prstGeom prst="rect">
            <a:avLst/>
          </a:prstGeom>
          <a:noFill/>
          <a:ln/>
        </p:spPr>
        <p:txBody>
          <a:bodyPr wrap="none" lIns="0" tIns="0" rIns="0" bIns="0" rtlCol="0" anchor="t"/>
          <a:lstStyle/>
          <a:p>
            <a:pPr marL="0" indent="0">
              <a:lnSpc>
                <a:spcPts val="2400"/>
              </a:lnSpc>
              <a:buNone/>
            </a:pPr>
            <a:r>
              <a:rPr lang="en-US" sz="3200">
                <a:solidFill>
                  <a:srgbClr val="FF0000"/>
                </a:solidFill>
                <a:ea typeface="Patrick Hand" pitchFamily="34" charset="-122"/>
                <a:cs typeface="Patrick Hand" pitchFamily="34" charset="-120"/>
              </a:rPr>
              <a:t>Czy wiesz, że...?</a:t>
            </a:r>
            <a:endParaRPr lang="en-US" sz="3200" dirty="0">
              <a:solidFill>
                <a:srgbClr val="FF0000"/>
              </a:solidFill>
            </a:endParaRPr>
          </a:p>
        </p:txBody>
      </p:sp>
      <p:sp>
        <p:nvSpPr>
          <p:cNvPr id="11" name="Text 8"/>
          <p:cNvSpPr/>
          <p:nvPr/>
        </p:nvSpPr>
        <p:spPr>
          <a:xfrm>
            <a:off x="10984111" y="3213378"/>
            <a:ext cx="3362084" cy="1975247"/>
          </a:xfrm>
          <a:prstGeom prst="rect">
            <a:avLst/>
          </a:prstGeom>
          <a:noFill/>
          <a:ln/>
        </p:spPr>
        <p:txBody>
          <a:bodyPr wrap="square" lIns="0" tIns="0" rIns="0" bIns="0" rtlCol="0" anchor="t"/>
          <a:lstStyle/>
          <a:p>
            <a:pPr marL="0" indent="0">
              <a:lnSpc>
                <a:spcPts val="3100"/>
              </a:lnSpc>
              <a:buNone/>
            </a:pPr>
            <a:r>
              <a:rPr lang="en-US" sz="2800">
                <a:solidFill>
                  <a:srgbClr val="383838"/>
                </a:solidFill>
                <a:ea typeface="Patrick Hand" pitchFamily="34" charset="-122"/>
                <a:cs typeface="Patrick Hand" pitchFamily="34" charset="-120"/>
              </a:rPr>
              <a:t>Ponad 50% seniorów w Europie padło ofiarą prób oszustwa online. Nieznane linki i fałszywe wiadomości to najczęstsze zagrożenia.</a:t>
            </a:r>
            <a:endParaRPr lang="en-US" sz="2800" dirty="0"/>
          </a:p>
        </p:txBody>
      </p:sp>
      <p:pic>
        <p:nvPicPr>
          <p:cNvPr id="16" name="Picture 15" descr="A blue flag with yellow stars&#10;&#10;Description automatically generated">
            <a:extLst>
              <a:ext uri="{FF2B5EF4-FFF2-40B4-BE49-F238E27FC236}">
                <a16:creationId xmlns:a16="http://schemas.microsoft.com/office/drawing/2014/main" id="{EDAE6D9B-5F70-09D0-F23B-B6D27AB7404F}"/>
              </a:ext>
            </a:extLst>
          </p:cNvPr>
          <p:cNvPicPr>
            <a:picLocks noChangeAspect="1"/>
          </p:cNvPicPr>
          <p:nvPr/>
        </p:nvPicPr>
        <p:blipFill>
          <a:blip r:embed="rId4"/>
          <a:stretch>
            <a:fillRect/>
          </a:stretch>
        </p:blipFill>
        <p:spPr>
          <a:xfrm>
            <a:off x="12422482" y="6381674"/>
            <a:ext cx="1764018" cy="1787280"/>
          </a:xfrm>
          <a:prstGeom prst="rect">
            <a:avLst/>
          </a:prstGeom>
        </p:spPr>
      </p:pic>
      <p:pic>
        <p:nvPicPr>
          <p:cNvPr id="12" name="Picture 17">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10984111" y="6833367"/>
            <a:ext cx="1269162" cy="7297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5025BCA-C892-67E3-2F68-AC41136E2D2C}"/>
              </a:ext>
            </a:extLst>
          </p:cNvPr>
          <p:cNvSpPr txBox="1"/>
          <p:nvPr/>
        </p:nvSpPr>
        <p:spPr>
          <a:xfrm>
            <a:off x="1087395" y="709652"/>
            <a:ext cx="13159946" cy="2308324"/>
          </a:xfrm>
          <a:custGeom>
            <a:avLst/>
            <a:gdLst>
              <a:gd name="csX0" fmla="*/ 0 w 13159946"/>
              <a:gd name="csY0" fmla="*/ 0 h 2308324"/>
              <a:gd name="csX1" fmla="*/ 334980 w 13159946"/>
              <a:gd name="csY1" fmla="*/ 0 h 2308324"/>
              <a:gd name="csX2" fmla="*/ 801560 w 13159946"/>
              <a:gd name="csY2" fmla="*/ 0 h 2308324"/>
              <a:gd name="csX3" fmla="*/ 1268140 w 13159946"/>
              <a:gd name="csY3" fmla="*/ 0 h 2308324"/>
              <a:gd name="csX4" fmla="*/ 1866320 w 13159946"/>
              <a:gd name="csY4" fmla="*/ 0 h 2308324"/>
              <a:gd name="csX5" fmla="*/ 2596098 w 13159946"/>
              <a:gd name="csY5" fmla="*/ 0 h 2308324"/>
              <a:gd name="csX6" fmla="*/ 2931079 w 13159946"/>
              <a:gd name="csY6" fmla="*/ 0 h 2308324"/>
              <a:gd name="csX7" fmla="*/ 3529258 w 13159946"/>
              <a:gd name="csY7" fmla="*/ 0 h 2308324"/>
              <a:gd name="csX8" fmla="*/ 3864239 w 13159946"/>
              <a:gd name="csY8" fmla="*/ 0 h 2308324"/>
              <a:gd name="csX9" fmla="*/ 4594018 w 13159946"/>
              <a:gd name="csY9" fmla="*/ 0 h 2308324"/>
              <a:gd name="csX10" fmla="*/ 5192197 w 13159946"/>
              <a:gd name="csY10" fmla="*/ 0 h 2308324"/>
              <a:gd name="csX11" fmla="*/ 5790376 w 13159946"/>
              <a:gd name="csY11" fmla="*/ 0 h 2308324"/>
              <a:gd name="csX12" fmla="*/ 6651755 w 13159946"/>
              <a:gd name="csY12" fmla="*/ 0 h 2308324"/>
              <a:gd name="csX13" fmla="*/ 7249934 w 13159946"/>
              <a:gd name="csY13" fmla="*/ 0 h 2308324"/>
              <a:gd name="csX14" fmla="*/ 8111312 w 13159946"/>
              <a:gd name="csY14" fmla="*/ 0 h 2308324"/>
              <a:gd name="csX15" fmla="*/ 8972690 w 13159946"/>
              <a:gd name="csY15" fmla="*/ 0 h 2308324"/>
              <a:gd name="csX16" fmla="*/ 9570870 w 13159946"/>
              <a:gd name="csY16" fmla="*/ 0 h 2308324"/>
              <a:gd name="csX17" fmla="*/ 10300649 w 13159946"/>
              <a:gd name="csY17" fmla="*/ 0 h 2308324"/>
              <a:gd name="csX18" fmla="*/ 10504030 w 13159946"/>
              <a:gd name="csY18" fmla="*/ 0 h 2308324"/>
              <a:gd name="csX19" fmla="*/ 11233808 w 13159946"/>
              <a:gd name="csY19" fmla="*/ 0 h 2308324"/>
              <a:gd name="csX20" fmla="*/ 11700388 w 13159946"/>
              <a:gd name="csY20" fmla="*/ 0 h 2308324"/>
              <a:gd name="csX21" fmla="*/ 12166968 w 13159946"/>
              <a:gd name="csY21" fmla="*/ 0 h 2308324"/>
              <a:gd name="csX22" fmla="*/ 12501949 w 13159946"/>
              <a:gd name="csY22" fmla="*/ 0 h 2308324"/>
              <a:gd name="csX23" fmla="*/ 13159946 w 13159946"/>
              <a:gd name="csY23" fmla="*/ 0 h 2308324"/>
              <a:gd name="csX24" fmla="*/ 13159946 w 13159946"/>
              <a:gd name="csY24" fmla="*/ 577081 h 2308324"/>
              <a:gd name="csX25" fmla="*/ 13159946 w 13159946"/>
              <a:gd name="csY25" fmla="*/ 1200328 h 2308324"/>
              <a:gd name="csX26" fmla="*/ 13159946 w 13159946"/>
              <a:gd name="csY26" fmla="*/ 1777409 h 2308324"/>
              <a:gd name="csX27" fmla="*/ 13159946 w 13159946"/>
              <a:gd name="csY27" fmla="*/ 2308324 h 2308324"/>
              <a:gd name="csX28" fmla="*/ 12956565 w 13159946"/>
              <a:gd name="csY28" fmla="*/ 2308324 h 2308324"/>
              <a:gd name="csX29" fmla="*/ 12753184 w 13159946"/>
              <a:gd name="csY29" fmla="*/ 2308324 h 2308324"/>
              <a:gd name="csX30" fmla="*/ 12418204 w 13159946"/>
              <a:gd name="csY30" fmla="*/ 2308324 h 2308324"/>
              <a:gd name="csX31" fmla="*/ 11951624 w 13159946"/>
              <a:gd name="csY31" fmla="*/ 2308324 h 2308324"/>
              <a:gd name="csX32" fmla="*/ 11221845 w 13159946"/>
              <a:gd name="csY32" fmla="*/ 2308324 h 2308324"/>
              <a:gd name="csX33" fmla="*/ 10492066 w 13159946"/>
              <a:gd name="csY33" fmla="*/ 2308324 h 2308324"/>
              <a:gd name="csX34" fmla="*/ 9762287 w 13159946"/>
              <a:gd name="csY34" fmla="*/ 2308324 h 2308324"/>
              <a:gd name="csX35" fmla="*/ 9164108 w 13159946"/>
              <a:gd name="csY35" fmla="*/ 2308324 h 2308324"/>
              <a:gd name="csX36" fmla="*/ 8960727 w 13159946"/>
              <a:gd name="csY36" fmla="*/ 2308324 h 2308324"/>
              <a:gd name="csX37" fmla="*/ 8362548 w 13159946"/>
              <a:gd name="csY37" fmla="*/ 2308324 h 2308324"/>
              <a:gd name="csX38" fmla="*/ 7501169 w 13159946"/>
              <a:gd name="csY38" fmla="*/ 2308324 h 2308324"/>
              <a:gd name="csX39" fmla="*/ 7166189 w 13159946"/>
              <a:gd name="csY39" fmla="*/ 2308324 h 2308324"/>
              <a:gd name="csX40" fmla="*/ 6699609 w 13159946"/>
              <a:gd name="csY40" fmla="*/ 2308324 h 2308324"/>
              <a:gd name="csX41" fmla="*/ 6364628 w 13159946"/>
              <a:gd name="csY41" fmla="*/ 2308324 h 2308324"/>
              <a:gd name="csX42" fmla="*/ 5634850 w 13159946"/>
              <a:gd name="csY42" fmla="*/ 2308324 h 2308324"/>
              <a:gd name="csX43" fmla="*/ 4905071 w 13159946"/>
              <a:gd name="csY43" fmla="*/ 2308324 h 2308324"/>
              <a:gd name="csX44" fmla="*/ 4570090 w 13159946"/>
              <a:gd name="csY44" fmla="*/ 2308324 h 2308324"/>
              <a:gd name="csX45" fmla="*/ 3971911 w 13159946"/>
              <a:gd name="csY45" fmla="*/ 2308324 h 2308324"/>
              <a:gd name="csX46" fmla="*/ 3110533 w 13159946"/>
              <a:gd name="csY46" fmla="*/ 2308324 h 2308324"/>
              <a:gd name="csX47" fmla="*/ 2380754 w 13159946"/>
              <a:gd name="csY47" fmla="*/ 2308324 h 2308324"/>
              <a:gd name="csX48" fmla="*/ 2177373 w 13159946"/>
              <a:gd name="csY48" fmla="*/ 2308324 h 2308324"/>
              <a:gd name="csX49" fmla="*/ 1973992 w 13159946"/>
              <a:gd name="csY49" fmla="*/ 2308324 h 2308324"/>
              <a:gd name="csX50" fmla="*/ 1770611 w 13159946"/>
              <a:gd name="csY50" fmla="*/ 2308324 h 2308324"/>
              <a:gd name="csX51" fmla="*/ 1567230 w 13159946"/>
              <a:gd name="csY51" fmla="*/ 2308324 h 2308324"/>
              <a:gd name="csX52" fmla="*/ 837451 w 13159946"/>
              <a:gd name="csY52" fmla="*/ 2308324 h 2308324"/>
              <a:gd name="csX53" fmla="*/ 0 w 13159946"/>
              <a:gd name="csY53" fmla="*/ 2308324 h 2308324"/>
              <a:gd name="csX54" fmla="*/ 0 w 13159946"/>
              <a:gd name="csY54" fmla="*/ 1754326 h 2308324"/>
              <a:gd name="csX55" fmla="*/ 0 w 13159946"/>
              <a:gd name="csY55" fmla="*/ 1246495 h 2308324"/>
              <a:gd name="csX56" fmla="*/ 0 w 13159946"/>
              <a:gd name="csY56" fmla="*/ 646331 h 2308324"/>
              <a:gd name="csX57" fmla="*/ 0 w 13159946"/>
              <a:gd name="csY57" fmla="*/ 0 h 23083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13159946" h="2308324" extrusionOk="0">
                <a:moveTo>
                  <a:pt x="0" y="0"/>
                </a:moveTo>
                <a:cubicBezTo>
                  <a:pt x="96987" y="-30973"/>
                  <a:pt x="238413" y="16974"/>
                  <a:pt x="334980" y="0"/>
                </a:cubicBezTo>
                <a:cubicBezTo>
                  <a:pt x="431547" y="-16974"/>
                  <a:pt x="659402" y="14532"/>
                  <a:pt x="801560" y="0"/>
                </a:cubicBezTo>
                <a:cubicBezTo>
                  <a:pt x="943718" y="-14532"/>
                  <a:pt x="1122836" y="46368"/>
                  <a:pt x="1268140" y="0"/>
                </a:cubicBezTo>
                <a:cubicBezTo>
                  <a:pt x="1413444" y="-46368"/>
                  <a:pt x="1590856" y="61102"/>
                  <a:pt x="1866320" y="0"/>
                </a:cubicBezTo>
                <a:cubicBezTo>
                  <a:pt x="2141784" y="-61102"/>
                  <a:pt x="2334046" y="6165"/>
                  <a:pt x="2596098" y="0"/>
                </a:cubicBezTo>
                <a:cubicBezTo>
                  <a:pt x="2858150" y="-6165"/>
                  <a:pt x="2839932" y="6780"/>
                  <a:pt x="2931079" y="0"/>
                </a:cubicBezTo>
                <a:cubicBezTo>
                  <a:pt x="3022226" y="-6780"/>
                  <a:pt x="3348798" y="71382"/>
                  <a:pt x="3529258" y="0"/>
                </a:cubicBezTo>
                <a:cubicBezTo>
                  <a:pt x="3709718" y="-71382"/>
                  <a:pt x="3740276" y="28183"/>
                  <a:pt x="3864239" y="0"/>
                </a:cubicBezTo>
                <a:cubicBezTo>
                  <a:pt x="3988202" y="-28183"/>
                  <a:pt x="4388181" y="60994"/>
                  <a:pt x="4594018" y="0"/>
                </a:cubicBezTo>
                <a:cubicBezTo>
                  <a:pt x="4799855" y="-60994"/>
                  <a:pt x="5066121" y="4269"/>
                  <a:pt x="5192197" y="0"/>
                </a:cubicBezTo>
                <a:cubicBezTo>
                  <a:pt x="5318273" y="-4269"/>
                  <a:pt x="5518672" y="13260"/>
                  <a:pt x="5790376" y="0"/>
                </a:cubicBezTo>
                <a:cubicBezTo>
                  <a:pt x="6062080" y="-13260"/>
                  <a:pt x="6384820" y="28486"/>
                  <a:pt x="6651755" y="0"/>
                </a:cubicBezTo>
                <a:cubicBezTo>
                  <a:pt x="6918690" y="-28486"/>
                  <a:pt x="6981388" y="18090"/>
                  <a:pt x="7249934" y="0"/>
                </a:cubicBezTo>
                <a:cubicBezTo>
                  <a:pt x="7518480" y="-18090"/>
                  <a:pt x="7747314" y="93345"/>
                  <a:pt x="8111312" y="0"/>
                </a:cubicBezTo>
                <a:cubicBezTo>
                  <a:pt x="8475310" y="-93345"/>
                  <a:pt x="8685563" y="71031"/>
                  <a:pt x="8972690" y="0"/>
                </a:cubicBezTo>
                <a:cubicBezTo>
                  <a:pt x="9259817" y="-71031"/>
                  <a:pt x="9384328" y="31031"/>
                  <a:pt x="9570870" y="0"/>
                </a:cubicBezTo>
                <a:cubicBezTo>
                  <a:pt x="9757412" y="-31031"/>
                  <a:pt x="9997673" y="68546"/>
                  <a:pt x="10300649" y="0"/>
                </a:cubicBezTo>
                <a:cubicBezTo>
                  <a:pt x="10603625" y="-68546"/>
                  <a:pt x="10425207" y="7913"/>
                  <a:pt x="10504030" y="0"/>
                </a:cubicBezTo>
                <a:cubicBezTo>
                  <a:pt x="10582853" y="-7913"/>
                  <a:pt x="10941212" y="76885"/>
                  <a:pt x="11233808" y="0"/>
                </a:cubicBezTo>
                <a:cubicBezTo>
                  <a:pt x="11526404" y="-76885"/>
                  <a:pt x="11591079" y="50020"/>
                  <a:pt x="11700388" y="0"/>
                </a:cubicBezTo>
                <a:cubicBezTo>
                  <a:pt x="11809697" y="-50020"/>
                  <a:pt x="11946740" y="17140"/>
                  <a:pt x="12166968" y="0"/>
                </a:cubicBezTo>
                <a:cubicBezTo>
                  <a:pt x="12387196" y="-17140"/>
                  <a:pt x="12397074" y="39896"/>
                  <a:pt x="12501949" y="0"/>
                </a:cubicBezTo>
                <a:cubicBezTo>
                  <a:pt x="12606824" y="-39896"/>
                  <a:pt x="12887795" y="78937"/>
                  <a:pt x="13159946" y="0"/>
                </a:cubicBezTo>
                <a:cubicBezTo>
                  <a:pt x="13211820" y="238286"/>
                  <a:pt x="13134731" y="357596"/>
                  <a:pt x="13159946" y="577081"/>
                </a:cubicBezTo>
                <a:cubicBezTo>
                  <a:pt x="13185161" y="796566"/>
                  <a:pt x="13091737" y="893753"/>
                  <a:pt x="13159946" y="1200328"/>
                </a:cubicBezTo>
                <a:cubicBezTo>
                  <a:pt x="13228155" y="1506903"/>
                  <a:pt x="13124477" y="1606146"/>
                  <a:pt x="13159946" y="1777409"/>
                </a:cubicBezTo>
                <a:cubicBezTo>
                  <a:pt x="13195415" y="1948672"/>
                  <a:pt x="13143139" y="2195463"/>
                  <a:pt x="13159946" y="2308324"/>
                </a:cubicBezTo>
                <a:cubicBezTo>
                  <a:pt x="13058889" y="2312369"/>
                  <a:pt x="13008766" y="2308175"/>
                  <a:pt x="12956565" y="2308324"/>
                </a:cubicBezTo>
                <a:cubicBezTo>
                  <a:pt x="12904364" y="2308473"/>
                  <a:pt x="12830957" y="2295784"/>
                  <a:pt x="12753184" y="2308324"/>
                </a:cubicBezTo>
                <a:cubicBezTo>
                  <a:pt x="12675411" y="2320864"/>
                  <a:pt x="12581356" y="2268339"/>
                  <a:pt x="12418204" y="2308324"/>
                </a:cubicBezTo>
                <a:cubicBezTo>
                  <a:pt x="12255052" y="2348309"/>
                  <a:pt x="12064290" y="2278531"/>
                  <a:pt x="11951624" y="2308324"/>
                </a:cubicBezTo>
                <a:cubicBezTo>
                  <a:pt x="11838958" y="2338117"/>
                  <a:pt x="11472346" y="2258082"/>
                  <a:pt x="11221845" y="2308324"/>
                </a:cubicBezTo>
                <a:cubicBezTo>
                  <a:pt x="10971344" y="2358566"/>
                  <a:pt x="10854380" y="2305976"/>
                  <a:pt x="10492066" y="2308324"/>
                </a:cubicBezTo>
                <a:cubicBezTo>
                  <a:pt x="10129752" y="2310672"/>
                  <a:pt x="10007815" y="2280353"/>
                  <a:pt x="9762287" y="2308324"/>
                </a:cubicBezTo>
                <a:cubicBezTo>
                  <a:pt x="9516759" y="2336295"/>
                  <a:pt x="9462588" y="2239808"/>
                  <a:pt x="9164108" y="2308324"/>
                </a:cubicBezTo>
                <a:cubicBezTo>
                  <a:pt x="8865628" y="2376840"/>
                  <a:pt x="9014638" y="2292514"/>
                  <a:pt x="8960727" y="2308324"/>
                </a:cubicBezTo>
                <a:cubicBezTo>
                  <a:pt x="8906816" y="2324134"/>
                  <a:pt x="8551972" y="2289134"/>
                  <a:pt x="8362548" y="2308324"/>
                </a:cubicBezTo>
                <a:cubicBezTo>
                  <a:pt x="8173124" y="2327514"/>
                  <a:pt x="7783319" y="2233111"/>
                  <a:pt x="7501169" y="2308324"/>
                </a:cubicBezTo>
                <a:cubicBezTo>
                  <a:pt x="7219019" y="2383537"/>
                  <a:pt x="7305747" y="2276950"/>
                  <a:pt x="7166189" y="2308324"/>
                </a:cubicBezTo>
                <a:cubicBezTo>
                  <a:pt x="7026631" y="2339698"/>
                  <a:pt x="6799799" y="2279043"/>
                  <a:pt x="6699609" y="2308324"/>
                </a:cubicBezTo>
                <a:cubicBezTo>
                  <a:pt x="6599419" y="2337605"/>
                  <a:pt x="6446840" y="2291590"/>
                  <a:pt x="6364628" y="2308324"/>
                </a:cubicBezTo>
                <a:cubicBezTo>
                  <a:pt x="6282416" y="2325058"/>
                  <a:pt x="5932662" y="2261136"/>
                  <a:pt x="5634850" y="2308324"/>
                </a:cubicBezTo>
                <a:cubicBezTo>
                  <a:pt x="5337038" y="2355512"/>
                  <a:pt x="5147866" y="2263594"/>
                  <a:pt x="4905071" y="2308324"/>
                </a:cubicBezTo>
                <a:cubicBezTo>
                  <a:pt x="4662276" y="2353054"/>
                  <a:pt x="4685117" y="2290114"/>
                  <a:pt x="4570090" y="2308324"/>
                </a:cubicBezTo>
                <a:cubicBezTo>
                  <a:pt x="4455063" y="2326534"/>
                  <a:pt x="4231095" y="2268011"/>
                  <a:pt x="3971911" y="2308324"/>
                </a:cubicBezTo>
                <a:cubicBezTo>
                  <a:pt x="3712727" y="2348637"/>
                  <a:pt x="3400527" y="2286948"/>
                  <a:pt x="3110533" y="2308324"/>
                </a:cubicBezTo>
                <a:cubicBezTo>
                  <a:pt x="2820539" y="2329700"/>
                  <a:pt x="2716393" y="2296034"/>
                  <a:pt x="2380754" y="2308324"/>
                </a:cubicBezTo>
                <a:cubicBezTo>
                  <a:pt x="2045115" y="2320614"/>
                  <a:pt x="2228753" y="2286034"/>
                  <a:pt x="2177373" y="2308324"/>
                </a:cubicBezTo>
                <a:cubicBezTo>
                  <a:pt x="2125993" y="2330614"/>
                  <a:pt x="2046467" y="2292212"/>
                  <a:pt x="1973992" y="2308324"/>
                </a:cubicBezTo>
                <a:cubicBezTo>
                  <a:pt x="1901517" y="2324436"/>
                  <a:pt x="1848952" y="2292890"/>
                  <a:pt x="1770611" y="2308324"/>
                </a:cubicBezTo>
                <a:cubicBezTo>
                  <a:pt x="1692270" y="2323758"/>
                  <a:pt x="1654364" y="2295871"/>
                  <a:pt x="1567230" y="2308324"/>
                </a:cubicBezTo>
                <a:cubicBezTo>
                  <a:pt x="1480096" y="2320777"/>
                  <a:pt x="1152366" y="2282495"/>
                  <a:pt x="837451" y="2308324"/>
                </a:cubicBezTo>
                <a:cubicBezTo>
                  <a:pt x="522536" y="2334153"/>
                  <a:pt x="250384" y="2231395"/>
                  <a:pt x="0" y="2308324"/>
                </a:cubicBezTo>
                <a:cubicBezTo>
                  <a:pt x="-14680" y="2123034"/>
                  <a:pt x="39823" y="1970189"/>
                  <a:pt x="0" y="1754326"/>
                </a:cubicBezTo>
                <a:cubicBezTo>
                  <a:pt x="-39823" y="1538463"/>
                  <a:pt x="51185" y="1354633"/>
                  <a:pt x="0" y="1246495"/>
                </a:cubicBezTo>
                <a:cubicBezTo>
                  <a:pt x="-51185" y="1138357"/>
                  <a:pt x="45498" y="775493"/>
                  <a:pt x="0" y="646331"/>
                </a:cubicBezTo>
                <a:cubicBezTo>
                  <a:pt x="-45498" y="517169"/>
                  <a:pt x="31212" y="232595"/>
                  <a:pt x="0" y="0"/>
                </a:cubicBezTo>
                <a:close/>
              </a:path>
            </a:pathLst>
          </a:custGeom>
          <a:noFill/>
          <a:ln>
            <a:solidFill>
              <a:schemeClr val="tx1"/>
            </a:solidFill>
            <a:extLst>
              <a:ext uri="{C807C97D-BFC1-408E-A445-0C87EB9F89A2}">
                <ask:lineSketchStyleProps xmlns:ask="http://schemas.microsoft.com/office/drawing/2018/sketchyshapes" sd="3246647958">
                  <a:prstGeom prst="rect">
                    <a:avLst/>
                  </a:prstGeom>
                  <ask:type>
                    <ask:lineSketchScribble/>
                  </ask:type>
                </ask:lineSketchStyleProps>
              </a:ext>
            </a:extLst>
          </a:ln>
        </p:spPr>
        <p:txBody>
          <a:bodyPr wrap="square">
            <a:spAutoFit/>
          </a:bodyPr>
          <a:lstStyle/>
          <a:p>
            <a:r>
              <a:rPr lang="pl-PL" sz="3600"/>
              <a:t>Zastrzeżenie </a:t>
            </a:r>
            <a:r>
              <a:rPr lang="pl-PL" sz="3600">
                <a:solidFill>
                  <a:srgbClr val="C00000"/>
                </a:solidFill>
              </a:rPr>
              <a:t>numeru PESEL </a:t>
            </a:r>
            <a:r>
              <a:rPr lang="pl-PL" sz="3600"/>
              <a:t>to </a:t>
            </a:r>
            <a:r>
              <a:rPr lang="pl-PL" sz="3600" b="1"/>
              <a:t>środek ochrony tożsamości</a:t>
            </a:r>
            <a:r>
              <a:rPr lang="pl-PL" sz="3600"/>
              <a:t>, który umożliwia obywatelowi </a:t>
            </a:r>
            <a:r>
              <a:rPr lang="pl-PL" sz="3600" b="1"/>
              <a:t>zablokowanie użycia jego numeru PESEL</a:t>
            </a:r>
            <a:r>
              <a:rPr lang="pl-PL" sz="3600"/>
              <a:t> do zaciągania zobowiązań finansowych, np. kredytów, pożyczek, zakładania umów abonamentowych itd.</a:t>
            </a:r>
            <a:endParaRPr lang="uk-UA" sz="3600"/>
          </a:p>
        </p:txBody>
      </p:sp>
      <p:sp>
        <p:nvSpPr>
          <p:cNvPr id="9" name="TextBox 8">
            <a:extLst>
              <a:ext uri="{FF2B5EF4-FFF2-40B4-BE49-F238E27FC236}">
                <a16:creationId xmlns:a16="http://schemas.microsoft.com/office/drawing/2014/main" id="{7BB94822-245F-BBD2-FF8F-4A58076E1413}"/>
              </a:ext>
            </a:extLst>
          </p:cNvPr>
          <p:cNvSpPr txBox="1"/>
          <p:nvPr/>
        </p:nvSpPr>
        <p:spPr>
          <a:xfrm>
            <a:off x="1087395" y="3395700"/>
            <a:ext cx="11009870" cy="3539430"/>
          </a:xfrm>
          <a:prstGeom prst="rect">
            <a:avLst/>
          </a:prstGeom>
          <a:noFill/>
        </p:spPr>
        <p:txBody>
          <a:bodyPr wrap="square">
            <a:spAutoFit/>
          </a:bodyPr>
          <a:lstStyle/>
          <a:p>
            <a:pPr>
              <a:buNone/>
            </a:pPr>
            <a:r>
              <a:rPr lang="pl-PL" sz="2800" b="1"/>
              <a:t>🛡️ Na czym polega zastrzeżenie PESEL?</a:t>
            </a:r>
          </a:p>
          <a:p>
            <a:pPr>
              <a:buNone/>
            </a:pPr>
            <a:endParaRPr lang="pl-PL" sz="2800" b="1"/>
          </a:p>
          <a:p>
            <a:pPr lvl="1"/>
            <a:r>
              <a:rPr lang="pl-PL" sz="2800"/>
              <a:t>Po zastrzeżeniu:</a:t>
            </a:r>
          </a:p>
          <a:p>
            <a:pPr lvl="2">
              <a:buFont typeface="Arial" panose="020B0604020202020204" pitchFamily="34" charset="0"/>
              <a:buChar char="•"/>
            </a:pPr>
            <a:r>
              <a:rPr lang="pl-PL" sz="2800"/>
              <a:t> Banki, firmy pożyczkowe, operatorzy komórkowi i inne instytucje</a:t>
            </a:r>
          </a:p>
          <a:p>
            <a:pPr lvl="2"/>
            <a:r>
              <a:rPr lang="pl-PL" sz="2800"/>
              <a:t>   </a:t>
            </a:r>
            <a:r>
              <a:rPr lang="pl-PL" sz="2800" b="1"/>
              <a:t>powinny odrzucić wniosek</a:t>
            </a:r>
            <a:r>
              <a:rPr lang="pl-PL" sz="2800"/>
              <a:t> zawierający Twój PESEL –</a:t>
            </a:r>
          </a:p>
          <a:p>
            <a:pPr lvl="2"/>
            <a:r>
              <a:rPr lang="pl-PL" sz="2800"/>
              <a:t>   np. o kredyt – jeśli sam go nie cofniesz.</a:t>
            </a:r>
          </a:p>
          <a:p>
            <a:pPr lvl="2">
              <a:buFont typeface="Arial" panose="020B0604020202020204" pitchFamily="34" charset="0"/>
              <a:buChar char="•"/>
            </a:pPr>
            <a:r>
              <a:rPr lang="pl-PL" sz="2800"/>
              <a:t> To </a:t>
            </a:r>
            <a:r>
              <a:rPr lang="pl-PL" sz="2800" b="1"/>
              <a:t>forma zabezpieczenia</a:t>
            </a:r>
            <a:r>
              <a:rPr lang="pl-PL" sz="2800"/>
              <a:t> przed </a:t>
            </a:r>
            <a:r>
              <a:rPr lang="pl-PL" sz="2800" b="1"/>
              <a:t>kradzieżą tożsamości</a:t>
            </a:r>
            <a:r>
              <a:rPr lang="pl-PL" sz="2800"/>
              <a:t> </a:t>
            </a:r>
          </a:p>
          <a:p>
            <a:pPr lvl="2"/>
            <a:r>
              <a:rPr lang="pl-PL" sz="2800"/>
              <a:t>   i </a:t>
            </a:r>
            <a:r>
              <a:rPr lang="pl-PL" sz="2800" b="1"/>
              <a:t>wyłudzeniami</a:t>
            </a:r>
            <a:r>
              <a:rPr lang="pl-PL" sz="2800"/>
              <a:t> na Twoje dane.</a:t>
            </a:r>
          </a:p>
        </p:txBody>
      </p:sp>
      <p:pic>
        <p:nvPicPr>
          <p:cNvPr id="2" name="Picture 1" descr="A blue flag with yellow stars&#10;&#10;Description automatically generated">
            <a:extLst>
              <a:ext uri="{FF2B5EF4-FFF2-40B4-BE49-F238E27FC236}">
                <a16:creationId xmlns:a16="http://schemas.microsoft.com/office/drawing/2014/main" id="{F8E271A9-2860-C538-A4C1-6760B4A199F3}"/>
              </a:ext>
            </a:extLst>
          </p:cNvPr>
          <p:cNvPicPr>
            <a:picLocks noChangeAspect="1"/>
          </p:cNvPicPr>
          <p:nvPr/>
        </p:nvPicPr>
        <p:blipFill>
          <a:blip r:embed="rId2"/>
          <a:stretch>
            <a:fillRect/>
          </a:stretch>
        </p:blipFill>
        <p:spPr>
          <a:xfrm>
            <a:off x="292878" y="6355900"/>
            <a:ext cx="1764018" cy="1787280"/>
          </a:xfrm>
          <a:prstGeom prst="rect">
            <a:avLst/>
          </a:prstGeom>
        </p:spPr>
      </p:pic>
      <p:pic>
        <p:nvPicPr>
          <p:cNvPr id="3" name="Picture 17">
            <a:extLst>
              <a:ext uri="{FF2B5EF4-FFF2-40B4-BE49-F238E27FC236}">
                <a16:creationId xmlns:a16="http://schemas.microsoft.com/office/drawing/2014/main" id="{C8E4F272-BA7B-5851-6FB9-AECC6C3742D2}"/>
              </a:ext>
            </a:extLst>
          </p:cNvPr>
          <p:cNvPicPr>
            <a:picLocks noChangeAspect="1"/>
          </p:cNvPicPr>
          <p:nvPr/>
        </p:nvPicPr>
        <p:blipFill>
          <a:blip r:embed="rId3"/>
          <a:stretch>
            <a:fillRect/>
          </a:stretch>
        </p:blipFill>
        <p:spPr>
          <a:xfrm>
            <a:off x="12751810" y="7038106"/>
            <a:ext cx="1269162" cy="729768"/>
          </a:xfrm>
          <a:prstGeom prst="rect">
            <a:avLst/>
          </a:prstGeom>
        </p:spPr>
      </p:pic>
    </p:spTree>
    <p:extLst>
      <p:ext uri="{BB962C8B-B14F-4D97-AF65-F5344CB8AC3E}">
        <p14:creationId xmlns:p14="http://schemas.microsoft.com/office/powerpoint/2010/main" val="3876848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AI-generated content may be incorrect.">
            <a:hlinkClick r:id="rId2"/>
            <a:extLst>
              <a:ext uri="{FF2B5EF4-FFF2-40B4-BE49-F238E27FC236}">
                <a16:creationId xmlns:a16="http://schemas.microsoft.com/office/drawing/2014/main" id="{BE832DFE-44BA-3F02-F63B-B2A850C68B8E}"/>
              </a:ext>
            </a:extLst>
          </p:cNvPr>
          <p:cNvPicPr>
            <a:picLocks noChangeAspect="1"/>
          </p:cNvPicPr>
          <p:nvPr/>
        </p:nvPicPr>
        <p:blipFill>
          <a:blip r:embed="rId3"/>
          <a:srcRect t="11049" r="8614" b="17250"/>
          <a:stretch/>
        </p:blipFill>
        <p:spPr>
          <a:xfrm>
            <a:off x="481914" y="1198606"/>
            <a:ext cx="13370011" cy="5572898"/>
          </a:xfrm>
          <a:custGeom>
            <a:avLst/>
            <a:gdLst>
              <a:gd name="csX0" fmla="*/ 0 w 13370011"/>
              <a:gd name="csY0" fmla="*/ 0 h 5572898"/>
              <a:gd name="csX1" fmla="*/ 447605 w 13370011"/>
              <a:gd name="csY1" fmla="*/ 0 h 5572898"/>
              <a:gd name="csX2" fmla="*/ 627809 w 13370011"/>
              <a:gd name="csY2" fmla="*/ 0 h 5572898"/>
              <a:gd name="csX3" fmla="*/ 941714 w 13370011"/>
              <a:gd name="csY3" fmla="*/ 0 h 5572898"/>
              <a:gd name="csX4" fmla="*/ 1255618 w 13370011"/>
              <a:gd name="csY4" fmla="*/ 0 h 5572898"/>
              <a:gd name="csX5" fmla="*/ 2104323 w 13370011"/>
              <a:gd name="csY5" fmla="*/ 0 h 5572898"/>
              <a:gd name="csX6" fmla="*/ 2685628 w 13370011"/>
              <a:gd name="csY6" fmla="*/ 0 h 5572898"/>
              <a:gd name="csX7" fmla="*/ 2999533 w 13370011"/>
              <a:gd name="csY7" fmla="*/ 0 h 5572898"/>
              <a:gd name="csX8" fmla="*/ 3848238 w 13370011"/>
              <a:gd name="csY8" fmla="*/ 0 h 5572898"/>
              <a:gd name="csX9" fmla="*/ 4429543 w 13370011"/>
              <a:gd name="csY9" fmla="*/ 0 h 5572898"/>
              <a:gd name="csX10" fmla="*/ 4609747 w 13370011"/>
              <a:gd name="csY10" fmla="*/ 0 h 5572898"/>
              <a:gd name="csX11" fmla="*/ 5458452 w 13370011"/>
              <a:gd name="csY11" fmla="*/ 0 h 5572898"/>
              <a:gd name="csX12" fmla="*/ 6173457 w 13370011"/>
              <a:gd name="csY12" fmla="*/ 0 h 5572898"/>
              <a:gd name="csX13" fmla="*/ 6487362 w 13370011"/>
              <a:gd name="csY13" fmla="*/ 0 h 5572898"/>
              <a:gd name="csX14" fmla="*/ 6801266 w 13370011"/>
              <a:gd name="csY14" fmla="*/ 0 h 5572898"/>
              <a:gd name="csX15" fmla="*/ 7115171 w 13370011"/>
              <a:gd name="csY15" fmla="*/ 0 h 5572898"/>
              <a:gd name="csX16" fmla="*/ 7295376 w 13370011"/>
              <a:gd name="csY16" fmla="*/ 0 h 5572898"/>
              <a:gd name="csX17" fmla="*/ 8010381 w 13370011"/>
              <a:gd name="csY17" fmla="*/ 0 h 5572898"/>
              <a:gd name="csX18" fmla="*/ 8725385 w 13370011"/>
              <a:gd name="csY18" fmla="*/ 0 h 5572898"/>
              <a:gd name="csX19" fmla="*/ 9306690 w 13370011"/>
              <a:gd name="csY19" fmla="*/ 0 h 5572898"/>
              <a:gd name="csX20" fmla="*/ 9486895 w 13370011"/>
              <a:gd name="csY20" fmla="*/ 0 h 5572898"/>
              <a:gd name="csX21" fmla="*/ 10201900 w 13370011"/>
              <a:gd name="csY21" fmla="*/ 0 h 5572898"/>
              <a:gd name="csX22" fmla="*/ 11050605 w 13370011"/>
              <a:gd name="csY22" fmla="*/ 0 h 5572898"/>
              <a:gd name="csX23" fmla="*/ 11364509 w 13370011"/>
              <a:gd name="csY23" fmla="*/ 0 h 5572898"/>
              <a:gd name="csX24" fmla="*/ 11544714 w 13370011"/>
              <a:gd name="csY24" fmla="*/ 0 h 5572898"/>
              <a:gd name="csX25" fmla="*/ 11858618 w 13370011"/>
              <a:gd name="csY25" fmla="*/ 0 h 5572898"/>
              <a:gd name="csX26" fmla="*/ 12707323 w 13370011"/>
              <a:gd name="csY26" fmla="*/ 0 h 5572898"/>
              <a:gd name="csX27" fmla="*/ 13370011 w 13370011"/>
              <a:gd name="csY27" fmla="*/ 0 h 5572898"/>
              <a:gd name="csX28" fmla="*/ 13370011 w 13370011"/>
              <a:gd name="csY28" fmla="*/ 613019 h 5572898"/>
              <a:gd name="csX29" fmla="*/ 13370011 w 13370011"/>
              <a:gd name="csY29" fmla="*/ 1058851 h 5572898"/>
              <a:gd name="csX30" fmla="*/ 13370011 w 13370011"/>
              <a:gd name="csY30" fmla="*/ 1560411 h 5572898"/>
              <a:gd name="csX31" fmla="*/ 13370011 w 13370011"/>
              <a:gd name="csY31" fmla="*/ 2229159 h 5572898"/>
              <a:gd name="csX32" fmla="*/ 13370011 w 13370011"/>
              <a:gd name="csY32" fmla="*/ 2897907 h 5572898"/>
              <a:gd name="csX33" fmla="*/ 13370011 w 13370011"/>
              <a:gd name="csY33" fmla="*/ 3288010 h 5572898"/>
              <a:gd name="csX34" fmla="*/ 13370011 w 13370011"/>
              <a:gd name="csY34" fmla="*/ 3956758 h 5572898"/>
              <a:gd name="csX35" fmla="*/ 13370011 w 13370011"/>
              <a:gd name="csY35" fmla="*/ 4458318 h 5572898"/>
              <a:gd name="csX36" fmla="*/ 13370011 w 13370011"/>
              <a:gd name="csY36" fmla="*/ 4959879 h 5572898"/>
              <a:gd name="csX37" fmla="*/ 13370011 w 13370011"/>
              <a:gd name="csY37" fmla="*/ 5572898 h 5572898"/>
              <a:gd name="csX38" fmla="*/ 12521306 w 13370011"/>
              <a:gd name="csY38" fmla="*/ 5572898 h 5572898"/>
              <a:gd name="csX39" fmla="*/ 12207401 w 13370011"/>
              <a:gd name="csY39" fmla="*/ 5572898 h 5572898"/>
              <a:gd name="csX40" fmla="*/ 11759797 w 13370011"/>
              <a:gd name="csY40" fmla="*/ 5572898 h 5572898"/>
              <a:gd name="csX41" fmla="*/ 11178492 w 13370011"/>
              <a:gd name="csY41" fmla="*/ 5572898 h 5572898"/>
              <a:gd name="csX42" fmla="*/ 10998287 w 13370011"/>
              <a:gd name="csY42" fmla="*/ 5572898 h 5572898"/>
              <a:gd name="csX43" fmla="*/ 10684383 w 13370011"/>
              <a:gd name="csY43" fmla="*/ 5572898 h 5572898"/>
              <a:gd name="csX44" fmla="*/ 10103078 w 13370011"/>
              <a:gd name="csY44" fmla="*/ 5572898 h 5572898"/>
              <a:gd name="csX45" fmla="*/ 9922873 w 13370011"/>
              <a:gd name="csY45" fmla="*/ 5572898 h 5572898"/>
              <a:gd name="csX46" fmla="*/ 9742669 w 13370011"/>
              <a:gd name="csY46" fmla="*/ 5572898 h 5572898"/>
              <a:gd name="csX47" fmla="*/ 9428764 w 13370011"/>
              <a:gd name="csY47" fmla="*/ 5572898 h 5572898"/>
              <a:gd name="csX48" fmla="*/ 8580059 w 13370011"/>
              <a:gd name="csY48" fmla="*/ 5572898 h 5572898"/>
              <a:gd name="csX49" fmla="*/ 8132455 w 13370011"/>
              <a:gd name="csY49" fmla="*/ 5572898 h 5572898"/>
              <a:gd name="csX50" fmla="*/ 7684850 w 13370011"/>
              <a:gd name="csY50" fmla="*/ 5572898 h 5572898"/>
              <a:gd name="csX51" fmla="*/ 6836145 w 13370011"/>
              <a:gd name="csY51" fmla="*/ 5572898 h 5572898"/>
              <a:gd name="csX52" fmla="*/ 6655940 w 13370011"/>
              <a:gd name="csY52" fmla="*/ 5572898 h 5572898"/>
              <a:gd name="csX53" fmla="*/ 5940935 w 13370011"/>
              <a:gd name="csY53" fmla="*/ 5572898 h 5572898"/>
              <a:gd name="csX54" fmla="*/ 5760731 w 13370011"/>
              <a:gd name="csY54" fmla="*/ 5572898 h 5572898"/>
              <a:gd name="csX55" fmla="*/ 5313126 w 13370011"/>
              <a:gd name="csY55" fmla="*/ 5572898 h 5572898"/>
              <a:gd name="csX56" fmla="*/ 4731821 w 13370011"/>
              <a:gd name="csY56" fmla="*/ 5572898 h 5572898"/>
              <a:gd name="csX57" fmla="*/ 4150516 w 13370011"/>
              <a:gd name="csY57" fmla="*/ 5572898 h 5572898"/>
              <a:gd name="csX58" fmla="*/ 3569212 w 13370011"/>
              <a:gd name="csY58" fmla="*/ 5572898 h 5572898"/>
              <a:gd name="csX59" fmla="*/ 2720507 w 13370011"/>
              <a:gd name="csY59" fmla="*/ 5572898 h 5572898"/>
              <a:gd name="csX60" fmla="*/ 2540302 w 13370011"/>
              <a:gd name="csY60" fmla="*/ 5572898 h 5572898"/>
              <a:gd name="csX61" fmla="*/ 1825297 w 13370011"/>
              <a:gd name="csY61" fmla="*/ 5572898 h 5572898"/>
              <a:gd name="csX62" fmla="*/ 976592 w 13370011"/>
              <a:gd name="csY62" fmla="*/ 5572898 h 5572898"/>
              <a:gd name="csX63" fmla="*/ 528987 w 13370011"/>
              <a:gd name="csY63" fmla="*/ 5572898 h 5572898"/>
              <a:gd name="csX64" fmla="*/ 0 w 13370011"/>
              <a:gd name="csY64" fmla="*/ 5572898 h 5572898"/>
              <a:gd name="csX65" fmla="*/ 0 w 13370011"/>
              <a:gd name="csY65" fmla="*/ 4959879 h 5572898"/>
              <a:gd name="csX66" fmla="*/ 0 w 13370011"/>
              <a:gd name="csY66" fmla="*/ 4291131 h 5572898"/>
              <a:gd name="csX67" fmla="*/ 0 w 13370011"/>
              <a:gd name="csY67" fmla="*/ 3901029 h 5572898"/>
              <a:gd name="csX68" fmla="*/ 0 w 13370011"/>
              <a:gd name="csY68" fmla="*/ 3455197 h 5572898"/>
              <a:gd name="csX69" fmla="*/ 0 w 13370011"/>
              <a:gd name="csY69" fmla="*/ 2842178 h 5572898"/>
              <a:gd name="csX70" fmla="*/ 0 w 13370011"/>
              <a:gd name="csY70" fmla="*/ 2229159 h 5572898"/>
              <a:gd name="csX71" fmla="*/ 0 w 13370011"/>
              <a:gd name="csY71" fmla="*/ 1671869 h 5572898"/>
              <a:gd name="csX72" fmla="*/ 0 w 13370011"/>
              <a:gd name="csY72" fmla="*/ 1281767 h 5572898"/>
              <a:gd name="csX73" fmla="*/ 0 w 13370011"/>
              <a:gd name="csY73" fmla="*/ 613019 h 5572898"/>
              <a:gd name="csX74" fmla="*/ 0 w 13370011"/>
              <a:gd name="csY74" fmla="*/ 0 h 55728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Lst>
            <a:rect l="l" t="t" r="r" b="b"/>
            <a:pathLst>
              <a:path w="13370011" h="5572898" fill="none" extrusionOk="0">
                <a:moveTo>
                  <a:pt x="0" y="0"/>
                </a:moveTo>
                <a:cubicBezTo>
                  <a:pt x="189064" y="-20457"/>
                  <a:pt x="264538" y="22080"/>
                  <a:pt x="447605" y="0"/>
                </a:cubicBezTo>
                <a:cubicBezTo>
                  <a:pt x="630672" y="-22080"/>
                  <a:pt x="582105" y="19326"/>
                  <a:pt x="627809" y="0"/>
                </a:cubicBezTo>
                <a:cubicBezTo>
                  <a:pt x="673513" y="-19326"/>
                  <a:pt x="860658" y="14200"/>
                  <a:pt x="941714" y="0"/>
                </a:cubicBezTo>
                <a:cubicBezTo>
                  <a:pt x="1022770" y="-14200"/>
                  <a:pt x="1146617" y="10818"/>
                  <a:pt x="1255618" y="0"/>
                </a:cubicBezTo>
                <a:cubicBezTo>
                  <a:pt x="1364619" y="-10818"/>
                  <a:pt x="1774168" y="84158"/>
                  <a:pt x="2104323" y="0"/>
                </a:cubicBezTo>
                <a:cubicBezTo>
                  <a:pt x="2434478" y="-84158"/>
                  <a:pt x="2540840" y="45798"/>
                  <a:pt x="2685628" y="0"/>
                </a:cubicBezTo>
                <a:cubicBezTo>
                  <a:pt x="2830417" y="-45798"/>
                  <a:pt x="2899480" y="35561"/>
                  <a:pt x="2999533" y="0"/>
                </a:cubicBezTo>
                <a:cubicBezTo>
                  <a:pt x="3099587" y="-35561"/>
                  <a:pt x="3563294" y="70124"/>
                  <a:pt x="3848238" y="0"/>
                </a:cubicBezTo>
                <a:cubicBezTo>
                  <a:pt x="4133183" y="-70124"/>
                  <a:pt x="4273665" y="12842"/>
                  <a:pt x="4429543" y="0"/>
                </a:cubicBezTo>
                <a:cubicBezTo>
                  <a:pt x="4585421" y="-12842"/>
                  <a:pt x="4537397" y="13425"/>
                  <a:pt x="4609747" y="0"/>
                </a:cubicBezTo>
                <a:cubicBezTo>
                  <a:pt x="4682097" y="-13425"/>
                  <a:pt x="5038342" y="101137"/>
                  <a:pt x="5458452" y="0"/>
                </a:cubicBezTo>
                <a:cubicBezTo>
                  <a:pt x="5878563" y="-101137"/>
                  <a:pt x="5849846" y="28412"/>
                  <a:pt x="6173457" y="0"/>
                </a:cubicBezTo>
                <a:cubicBezTo>
                  <a:pt x="6497069" y="-28412"/>
                  <a:pt x="6385603" y="16599"/>
                  <a:pt x="6487362" y="0"/>
                </a:cubicBezTo>
                <a:cubicBezTo>
                  <a:pt x="6589121" y="-16599"/>
                  <a:pt x="6730296" y="13527"/>
                  <a:pt x="6801266" y="0"/>
                </a:cubicBezTo>
                <a:cubicBezTo>
                  <a:pt x="6872236" y="-13527"/>
                  <a:pt x="6998557" y="8348"/>
                  <a:pt x="7115171" y="0"/>
                </a:cubicBezTo>
                <a:cubicBezTo>
                  <a:pt x="7231786" y="-8348"/>
                  <a:pt x="7227715" y="9826"/>
                  <a:pt x="7295376" y="0"/>
                </a:cubicBezTo>
                <a:cubicBezTo>
                  <a:pt x="7363038" y="-9826"/>
                  <a:pt x="7750515" y="63732"/>
                  <a:pt x="8010381" y="0"/>
                </a:cubicBezTo>
                <a:cubicBezTo>
                  <a:pt x="8270247" y="-63732"/>
                  <a:pt x="8488082" y="33413"/>
                  <a:pt x="8725385" y="0"/>
                </a:cubicBezTo>
                <a:cubicBezTo>
                  <a:pt x="8962688" y="-33413"/>
                  <a:pt x="9123233" y="44767"/>
                  <a:pt x="9306690" y="0"/>
                </a:cubicBezTo>
                <a:cubicBezTo>
                  <a:pt x="9490148" y="-44767"/>
                  <a:pt x="9429324" y="6962"/>
                  <a:pt x="9486895" y="0"/>
                </a:cubicBezTo>
                <a:cubicBezTo>
                  <a:pt x="9544466" y="-6962"/>
                  <a:pt x="9983333" y="15486"/>
                  <a:pt x="10201900" y="0"/>
                </a:cubicBezTo>
                <a:cubicBezTo>
                  <a:pt x="10420468" y="-15486"/>
                  <a:pt x="10705731" y="74903"/>
                  <a:pt x="11050605" y="0"/>
                </a:cubicBezTo>
                <a:cubicBezTo>
                  <a:pt x="11395480" y="-74903"/>
                  <a:pt x="11237320" y="36058"/>
                  <a:pt x="11364509" y="0"/>
                </a:cubicBezTo>
                <a:cubicBezTo>
                  <a:pt x="11491698" y="-36058"/>
                  <a:pt x="11504484" y="5958"/>
                  <a:pt x="11544714" y="0"/>
                </a:cubicBezTo>
                <a:cubicBezTo>
                  <a:pt x="11584944" y="-5958"/>
                  <a:pt x="11791356" y="36801"/>
                  <a:pt x="11858618" y="0"/>
                </a:cubicBezTo>
                <a:cubicBezTo>
                  <a:pt x="11925880" y="-36801"/>
                  <a:pt x="12366350" y="73852"/>
                  <a:pt x="12707323" y="0"/>
                </a:cubicBezTo>
                <a:cubicBezTo>
                  <a:pt x="13048296" y="-73852"/>
                  <a:pt x="13105940" y="35283"/>
                  <a:pt x="13370011" y="0"/>
                </a:cubicBezTo>
                <a:cubicBezTo>
                  <a:pt x="13403969" y="187296"/>
                  <a:pt x="13315992" y="399156"/>
                  <a:pt x="13370011" y="613019"/>
                </a:cubicBezTo>
                <a:cubicBezTo>
                  <a:pt x="13424030" y="826882"/>
                  <a:pt x="13324001" y="885830"/>
                  <a:pt x="13370011" y="1058851"/>
                </a:cubicBezTo>
                <a:cubicBezTo>
                  <a:pt x="13416021" y="1231872"/>
                  <a:pt x="13337321" y="1359704"/>
                  <a:pt x="13370011" y="1560411"/>
                </a:cubicBezTo>
                <a:cubicBezTo>
                  <a:pt x="13402701" y="1761118"/>
                  <a:pt x="13346907" y="2053228"/>
                  <a:pt x="13370011" y="2229159"/>
                </a:cubicBezTo>
                <a:cubicBezTo>
                  <a:pt x="13393115" y="2405090"/>
                  <a:pt x="13308325" y="2575327"/>
                  <a:pt x="13370011" y="2897907"/>
                </a:cubicBezTo>
                <a:cubicBezTo>
                  <a:pt x="13431697" y="3220487"/>
                  <a:pt x="13367899" y="3116399"/>
                  <a:pt x="13370011" y="3288010"/>
                </a:cubicBezTo>
                <a:cubicBezTo>
                  <a:pt x="13372123" y="3459621"/>
                  <a:pt x="13350714" y="3651502"/>
                  <a:pt x="13370011" y="3956758"/>
                </a:cubicBezTo>
                <a:cubicBezTo>
                  <a:pt x="13389308" y="4262014"/>
                  <a:pt x="13341595" y="4343730"/>
                  <a:pt x="13370011" y="4458318"/>
                </a:cubicBezTo>
                <a:cubicBezTo>
                  <a:pt x="13398427" y="4572906"/>
                  <a:pt x="13342253" y="4830933"/>
                  <a:pt x="13370011" y="4959879"/>
                </a:cubicBezTo>
                <a:cubicBezTo>
                  <a:pt x="13397769" y="5088825"/>
                  <a:pt x="13349921" y="5358534"/>
                  <a:pt x="13370011" y="5572898"/>
                </a:cubicBezTo>
                <a:cubicBezTo>
                  <a:pt x="13139822" y="5580158"/>
                  <a:pt x="12813849" y="5496472"/>
                  <a:pt x="12521306" y="5572898"/>
                </a:cubicBezTo>
                <a:cubicBezTo>
                  <a:pt x="12228763" y="5649324"/>
                  <a:pt x="12353891" y="5558868"/>
                  <a:pt x="12207401" y="5572898"/>
                </a:cubicBezTo>
                <a:cubicBezTo>
                  <a:pt x="12060912" y="5586928"/>
                  <a:pt x="11865317" y="5541032"/>
                  <a:pt x="11759797" y="5572898"/>
                </a:cubicBezTo>
                <a:cubicBezTo>
                  <a:pt x="11654277" y="5604764"/>
                  <a:pt x="11313877" y="5515602"/>
                  <a:pt x="11178492" y="5572898"/>
                </a:cubicBezTo>
                <a:cubicBezTo>
                  <a:pt x="11043107" y="5630194"/>
                  <a:pt x="11040368" y="5563148"/>
                  <a:pt x="10998287" y="5572898"/>
                </a:cubicBezTo>
                <a:cubicBezTo>
                  <a:pt x="10956207" y="5582648"/>
                  <a:pt x="10800314" y="5544819"/>
                  <a:pt x="10684383" y="5572898"/>
                </a:cubicBezTo>
                <a:cubicBezTo>
                  <a:pt x="10568452" y="5600977"/>
                  <a:pt x="10238030" y="5517299"/>
                  <a:pt x="10103078" y="5572898"/>
                </a:cubicBezTo>
                <a:cubicBezTo>
                  <a:pt x="9968126" y="5628497"/>
                  <a:pt x="10012168" y="5564283"/>
                  <a:pt x="9922873" y="5572898"/>
                </a:cubicBezTo>
                <a:cubicBezTo>
                  <a:pt x="9833579" y="5581513"/>
                  <a:pt x="9791886" y="5571909"/>
                  <a:pt x="9742669" y="5572898"/>
                </a:cubicBezTo>
                <a:cubicBezTo>
                  <a:pt x="9693452" y="5573887"/>
                  <a:pt x="9569717" y="5569488"/>
                  <a:pt x="9428764" y="5572898"/>
                </a:cubicBezTo>
                <a:cubicBezTo>
                  <a:pt x="9287812" y="5576308"/>
                  <a:pt x="8765860" y="5480048"/>
                  <a:pt x="8580059" y="5572898"/>
                </a:cubicBezTo>
                <a:cubicBezTo>
                  <a:pt x="8394258" y="5665748"/>
                  <a:pt x="8272647" y="5571166"/>
                  <a:pt x="8132455" y="5572898"/>
                </a:cubicBezTo>
                <a:cubicBezTo>
                  <a:pt x="7992263" y="5574630"/>
                  <a:pt x="7785312" y="5537994"/>
                  <a:pt x="7684850" y="5572898"/>
                </a:cubicBezTo>
                <a:cubicBezTo>
                  <a:pt x="7584389" y="5607802"/>
                  <a:pt x="7201562" y="5562418"/>
                  <a:pt x="6836145" y="5572898"/>
                </a:cubicBezTo>
                <a:cubicBezTo>
                  <a:pt x="6470728" y="5583378"/>
                  <a:pt x="6745824" y="5551734"/>
                  <a:pt x="6655940" y="5572898"/>
                </a:cubicBezTo>
                <a:cubicBezTo>
                  <a:pt x="6566056" y="5594062"/>
                  <a:pt x="6115256" y="5540249"/>
                  <a:pt x="5940935" y="5572898"/>
                </a:cubicBezTo>
                <a:cubicBezTo>
                  <a:pt x="5766615" y="5605547"/>
                  <a:pt x="5809276" y="5565612"/>
                  <a:pt x="5760731" y="5572898"/>
                </a:cubicBezTo>
                <a:cubicBezTo>
                  <a:pt x="5712186" y="5580184"/>
                  <a:pt x="5424065" y="5544139"/>
                  <a:pt x="5313126" y="5572898"/>
                </a:cubicBezTo>
                <a:cubicBezTo>
                  <a:pt x="5202187" y="5601657"/>
                  <a:pt x="4990549" y="5546352"/>
                  <a:pt x="4731821" y="5572898"/>
                </a:cubicBezTo>
                <a:cubicBezTo>
                  <a:pt x="4473094" y="5599444"/>
                  <a:pt x="4328288" y="5563331"/>
                  <a:pt x="4150516" y="5572898"/>
                </a:cubicBezTo>
                <a:cubicBezTo>
                  <a:pt x="3972745" y="5582465"/>
                  <a:pt x="3786223" y="5543629"/>
                  <a:pt x="3569212" y="5572898"/>
                </a:cubicBezTo>
                <a:cubicBezTo>
                  <a:pt x="3352201" y="5602167"/>
                  <a:pt x="2900386" y="5527372"/>
                  <a:pt x="2720507" y="5572898"/>
                </a:cubicBezTo>
                <a:cubicBezTo>
                  <a:pt x="2540629" y="5618424"/>
                  <a:pt x="2604834" y="5570577"/>
                  <a:pt x="2540302" y="5572898"/>
                </a:cubicBezTo>
                <a:cubicBezTo>
                  <a:pt x="2475771" y="5575219"/>
                  <a:pt x="1971273" y="5493664"/>
                  <a:pt x="1825297" y="5572898"/>
                </a:cubicBezTo>
                <a:cubicBezTo>
                  <a:pt x="1679322" y="5652132"/>
                  <a:pt x="1370502" y="5516183"/>
                  <a:pt x="976592" y="5572898"/>
                </a:cubicBezTo>
                <a:cubicBezTo>
                  <a:pt x="582682" y="5629613"/>
                  <a:pt x="706982" y="5561974"/>
                  <a:pt x="528987" y="5572898"/>
                </a:cubicBezTo>
                <a:cubicBezTo>
                  <a:pt x="350993" y="5583822"/>
                  <a:pt x="167808" y="5519564"/>
                  <a:pt x="0" y="5572898"/>
                </a:cubicBezTo>
                <a:cubicBezTo>
                  <a:pt x="-9307" y="5284100"/>
                  <a:pt x="8680" y="5263538"/>
                  <a:pt x="0" y="4959879"/>
                </a:cubicBezTo>
                <a:cubicBezTo>
                  <a:pt x="-8680" y="4656220"/>
                  <a:pt x="3932" y="4488749"/>
                  <a:pt x="0" y="4291131"/>
                </a:cubicBezTo>
                <a:cubicBezTo>
                  <a:pt x="-3932" y="4093513"/>
                  <a:pt x="13813" y="4034548"/>
                  <a:pt x="0" y="3901029"/>
                </a:cubicBezTo>
                <a:cubicBezTo>
                  <a:pt x="-13813" y="3767510"/>
                  <a:pt x="42753" y="3654923"/>
                  <a:pt x="0" y="3455197"/>
                </a:cubicBezTo>
                <a:cubicBezTo>
                  <a:pt x="-42753" y="3255471"/>
                  <a:pt x="41906" y="2978647"/>
                  <a:pt x="0" y="2842178"/>
                </a:cubicBezTo>
                <a:cubicBezTo>
                  <a:pt x="-41906" y="2705709"/>
                  <a:pt x="25398" y="2411873"/>
                  <a:pt x="0" y="2229159"/>
                </a:cubicBezTo>
                <a:cubicBezTo>
                  <a:pt x="-25398" y="2046445"/>
                  <a:pt x="36153" y="1813486"/>
                  <a:pt x="0" y="1671869"/>
                </a:cubicBezTo>
                <a:cubicBezTo>
                  <a:pt x="-36153" y="1530252"/>
                  <a:pt x="10358" y="1362672"/>
                  <a:pt x="0" y="1281767"/>
                </a:cubicBezTo>
                <a:cubicBezTo>
                  <a:pt x="-10358" y="1200862"/>
                  <a:pt x="4826" y="794732"/>
                  <a:pt x="0" y="613019"/>
                </a:cubicBezTo>
                <a:cubicBezTo>
                  <a:pt x="-4826" y="431306"/>
                  <a:pt x="33403" y="170027"/>
                  <a:pt x="0" y="0"/>
                </a:cubicBezTo>
                <a:close/>
              </a:path>
              <a:path w="13370011" h="5572898" stroke="0" extrusionOk="0">
                <a:moveTo>
                  <a:pt x="0" y="0"/>
                </a:moveTo>
                <a:cubicBezTo>
                  <a:pt x="271223" y="-59149"/>
                  <a:pt x="461084" y="16434"/>
                  <a:pt x="715005" y="0"/>
                </a:cubicBezTo>
                <a:cubicBezTo>
                  <a:pt x="968927" y="-16434"/>
                  <a:pt x="916979" y="9036"/>
                  <a:pt x="1028910" y="0"/>
                </a:cubicBezTo>
                <a:cubicBezTo>
                  <a:pt x="1140841" y="-9036"/>
                  <a:pt x="1291877" y="31355"/>
                  <a:pt x="1476514" y="0"/>
                </a:cubicBezTo>
                <a:cubicBezTo>
                  <a:pt x="1661151" y="-31355"/>
                  <a:pt x="1925933" y="13368"/>
                  <a:pt x="2191519" y="0"/>
                </a:cubicBezTo>
                <a:cubicBezTo>
                  <a:pt x="2457106" y="-13368"/>
                  <a:pt x="2607126" y="15992"/>
                  <a:pt x="2772824" y="0"/>
                </a:cubicBezTo>
                <a:cubicBezTo>
                  <a:pt x="2938523" y="-15992"/>
                  <a:pt x="3325376" y="71861"/>
                  <a:pt x="3487829" y="0"/>
                </a:cubicBezTo>
                <a:cubicBezTo>
                  <a:pt x="3650282" y="-71861"/>
                  <a:pt x="4162002" y="29143"/>
                  <a:pt x="4336534" y="0"/>
                </a:cubicBezTo>
                <a:cubicBezTo>
                  <a:pt x="4511066" y="-29143"/>
                  <a:pt x="4720827" y="37352"/>
                  <a:pt x="5051539" y="0"/>
                </a:cubicBezTo>
                <a:cubicBezTo>
                  <a:pt x="5382251" y="-37352"/>
                  <a:pt x="5390157" y="17798"/>
                  <a:pt x="5499144" y="0"/>
                </a:cubicBezTo>
                <a:cubicBezTo>
                  <a:pt x="5608132" y="-17798"/>
                  <a:pt x="5626250" y="13159"/>
                  <a:pt x="5679348" y="0"/>
                </a:cubicBezTo>
                <a:cubicBezTo>
                  <a:pt x="5732446" y="-13159"/>
                  <a:pt x="6098886" y="84440"/>
                  <a:pt x="6394353" y="0"/>
                </a:cubicBezTo>
                <a:cubicBezTo>
                  <a:pt x="6689821" y="-84440"/>
                  <a:pt x="6655973" y="47113"/>
                  <a:pt x="6841958" y="0"/>
                </a:cubicBezTo>
                <a:cubicBezTo>
                  <a:pt x="7027944" y="-47113"/>
                  <a:pt x="6959340" y="6239"/>
                  <a:pt x="7022162" y="0"/>
                </a:cubicBezTo>
                <a:cubicBezTo>
                  <a:pt x="7084984" y="-6239"/>
                  <a:pt x="7247858" y="30702"/>
                  <a:pt x="7336067" y="0"/>
                </a:cubicBezTo>
                <a:cubicBezTo>
                  <a:pt x="7424277" y="-30702"/>
                  <a:pt x="7662042" y="24274"/>
                  <a:pt x="7783672" y="0"/>
                </a:cubicBezTo>
                <a:cubicBezTo>
                  <a:pt x="7905303" y="-24274"/>
                  <a:pt x="8250516" y="43704"/>
                  <a:pt x="8498677" y="0"/>
                </a:cubicBezTo>
                <a:cubicBezTo>
                  <a:pt x="8746838" y="-43704"/>
                  <a:pt x="8626214" y="15766"/>
                  <a:pt x="8678881" y="0"/>
                </a:cubicBezTo>
                <a:cubicBezTo>
                  <a:pt x="8731548" y="-15766"/>
                  <a:pt x="9113839" y="81874"/>
                  <a:pt x="9527586" y="0"/>
                </a:cubicBezTo>
                <a:cubicBezTo>
                  <a:pt x="9941334" y="-81874"/>
                  <a:pt x="9828135" y="8275"/>
                  <a:pt x="9975191" y="0"/>
                </a:cubicBezTo>
                <a:cubicBezTo>
                  <a:pt x="10122248" y="-8275"/>
                  <a:pt x="10343005" y="23135"/>
                  <a:pt x="10690196" y="0"/>
                </a:cubicBezTo>
                <a:cubicBezTo>
                  <a:pt x="11037387" y="-23135"/>
                  <a:pt x="11253966" y="63895"/>
                  <a:pt x="11405201" y="0"/>
                </a:cubicBezTo>
                <a:cubicBezTo>
                  <a:pt x="11556437" y="-63895"/>
                  <a:pt x="11752399" y="14593"/>
                  <a:pt x="11986506" y="0"/>
                </a:cubicBezTo>
                <a:cubicBezTo>
                  <a:pt x="12220613" y="-14593"/>
                  <a:pt x="12124886" y="2827"/>
                  <a:pt x="12166710" y="0"/>
                </a:cubicBezTo>
                <a:cubicBezTo>
                  <a:pt x="12208534" y="-2827"/>
                  <a:pt x="12536296" y="8521"/>
                  <a:pt x="12748015" y="0"/>
                </a:cubicBezTo>
                <a:cubicBezTo>
                  <a:pt x="12959735" y="-8521"/>
                  <a:pt x="13082648" y="50531"/>
                  <a:pt x="13370011" y="0"/>
                </a:cubicBezTo>
                <a:cubicBezTo>
                  <a:pt x="13404855" y="165342"/>
                  <a:pt x="13339274" y="260226"/>
                  <a:pt x="13370011" y="390103"/>
                </a:cubicBezTo>
                <a:cubicBezTo>
                  <a:pt x="13400748" y="519980"/>
                  <a:pt x="13297376" y="758923"/>
                  <a:pt x="13370011" y="1003122"/>
                </a:cubicBezTo>
                <a:cubicBezTo>
                  <a:pt x="13442646" y="1247321"/>
                  <a:pt x="13359877" y="1357481"/>
                  <a:pt x="13370011" y="1504682"/>
                </a:cubicBezTo>
                <a:cubicBezTo>
                  <a:pt x="13380145" y="1651883"/>
                  <a:pt x="13353145" y="1797111"/>
                  <a:pt x="13370011" y="2006243"/>
                </a:cubicBezTo>
                <a:cubicBezTo>
                  <a:pt x="13386877" y="2215375"/>
                  <a:pt x="13316108" y="2342458"/>
                  <a:pt x="13370011" y="2674991"/>
                </a:cubicBezTo>
                <a:cubicBezTo>
                  <a:pt x="13423914" y="3007524"/>
                  <a:pt x="13360933" y="2914378"/>
                  <a:pt x="13370011" y="3065094"/>
                </a:cubicBezTo>
                <a:cubicBezTo>
                  <a:pt x="13379089" y="3215810"/>
                  <a:pt x="13369546" y="3266567"/>
                  <a:pt x="13370011" y="3455197"/>
                </a:cubicBezTo>
                <a:cubicBezTo>
                  <a:pt x="13370476" y="3643827"/>
                  <a:pt x="13352522" y="3754412"/>
                  <a:pt x="13370011" y="4012487"/>
                </a:cubicBezTo>
                <a:cubicBezTo>
                  <a:pt x="13387500" y="4270562"/>
                  <a:pt x="13341526" y="4457437"/>
                  <a:pt x="13370011" y="4569776"/>
                </a:cubicBezTo>
                <a:cubicBezTo>
                  <a:pt x="13398496" y="4682115"/>
                  <a:pt x="13333780" y="4908337"/>
                  <a:pt x="13370011" y="5015608"/>
                </a:cubicBezTo>
                <a:cubicBezTo>
                  <a:pt x="13406242" y="5122879"/>
                  <a:pt x="13368021" y="5389552"/>
                  <a:pt x="13370011" y="5572898"/>
                </a:cubicBezTo>
                <a:cubicBezTo>
                  <a:pt x="13256314" y="5607311"/>
                  <a:pt x="13120148" y="5560228"/>
                  <a:pt x="13056106" y="5572898"/>
                </a:cubicBezTo>
                <a:cubicBezTo>
                  <a:pt x="12992065" y="5585568"/>
                  <a:pt x="12746539" y="5571781"/>
                  <a:pt x="12474802" y="5572898"/>
                </a:cubicBezTo>
                <a:cubicBezTo>
                  <a:pt x="12203065" y="5574015"/>
                  <a:pt x="12050376" y="5530339"/>
                  <a:pt x="11759797" y="5572898"/>
                </a:cubicBezTo>
                <a:cubicBezTo>
                  <a:pt x="11469218" y="5615457"/>
                  <a:pt x="11188929" y="5509119"/>
                  <a:pt x="10911092" y="5572898"/>
                </a:cubicBezTo>
                <a:cubicBezTo>
                  <a:pt x="10633255" y="5636677"/>
                  <a:pt x="10767488" y="5563968"/>
                  <a:pt x="10730887" y="5572898"/>
                </a:cubicBezTo>
                <a:cubicBezTo>
                  <a:pt x="10694286" y="5581828"/>
                  <a:pt x="10231975" y="5503666"/>
                  <a:pt x="10015882" y="5572898"/>
                </a:cubicBezTo>
                <a:cubicBezTo>
                  <a:pt x="9799790" y="5642130"/>
                  <a:pt x="9895057" y="5564678"/>
                  <a:pt x="9835678" y="5572898"/>
                </a:cubicBezTo>
                <a:cubicBezTo>
                  <a:pt x="9776299" y="5581118"/>
                  <a:pt x="9709847" y="5566534"/>
                  <a:pt x="9655473" y="5572898"/>
                </a:cubicBezTo>
                <a:cubicBezTo>
                  <a:pt x="9601100" y="5579262"/>
                  <a:pt x="9471583" y="5572456"/>
                  <a:pt x="9341569" y="5572898"/>
                </a:cubicBezTo>
                <a:cubicBezTo>
                  <a:pt x="9211555" y="5573340"/>
                  <a:pt x="9214547" y="5555964"/>
                  <a:pt x="9161364" y="5572898"/>
                </a:cubicBezTo>
                <a:cubicBezTo>
                  <a:pt x="9108182" y="5589832"/>
                  <a:pt x="9067148" y="5558140"/>
                  <a:pt x="8981160" y="5572898"/>
                </a:cubicBezTo>
                <a:cubicBezTo>
                  <a:pt x="8895172" y="5587656"/>
                  <a:pt x="8568981" y="5571368"/>
                  <a:pt x="8399855" y="5572898"/>
                </a:cubicBezTo>
                <a:cubicBezTo>
                  <a:pt x="8230730" y="5574428"/>
                  <a:pt x="7804273" y="5521642"/>
                  <a:pt x="7551150" y="5572898"/>
                </a:cubicBezTo>
                <a:cubicBezTo>
                  <a:pt x="7298027" y="5624154"/>
                  <a:pt x="7242355" y="5548794"/>
                  <a:pt x="7103545" y="5572898"/>
                </a:cubicBezTo>
                <a:cubicBezTo>
                  <a:pt x="6964735" y="5597002"/>
                  <a:pt x="6889422" y="5561167"/>
                  <a:pt x="6789640" y="5572898"/>
                </a:cubicBezTo>
                <a:cubicBezTo>
                  <a:pt x="6689858" y="5584629"/>
                  <a:pt x="6271254" y="5491458"/>
                  <a:pt x="5940935" y="5572898"/>
                </a:cubicBezTo>
                <a:cubicBezTo>
                  <a:pt x="5610616" y="5654338"/>
                  <a:pt x="5648169" y="5503730"/>
                  <a:pt x="5359630" y="5572898"/>
                </a:cubicBezTo>
                <a:cubicBezTo>
                  <a:pt x="5071091" y="5642066"/>
                  <a:pt x="5264316" y="5559726"/>
                  <a:pt x="5179426" y="5572898"/>
                </a:cubicBezTo>
                <a:cubicBezTo>
                  <a:pt x="5094536" y="5586070"/>
                  <a:pt x="4983113" y="5537504"/>
                  <a:pt x="4865521" y="5572898"/>
                </a:cubicBezTo>
                <a:cubicBezTo>
                  <a:pt x="4747930" y="5608292"/>
                  <a:pt x="4745079" y="5555110"/>
                  <a:pt x="4685317" y="5572898"/>
                </a:cubicBezTo>
                <a:cubicBezTo>
                  <a:pt x="4625555" y="5590686"/>
                  <a:pt x="4126579" y="5567924"/>
                  <a:pt x="3970312" y="5572898"/>
                </a:cubicBezTo>
                <a:cubicBezTo>
                  <a:pt x="3814046" y="5577872"/>
                  <a:pt x="3407486" y="5534757"/>
                  <a:pt x="3255307" y="5572898"/>
                </a:cubicBezTo>
                <a:cubicBezTo>
                  <a:pt x="3103128" y="5611039"/>
                  <a:pt x="3139868" y="5551649"/>
                  <a:pt x="3075103" y="5572898"/>
                </a:cubicBezTo>
                <a:cubicBezTo>
                  <a:pt x="3010338" y="5594147"/>
                  <a:pt x="2637374" y="5529911"/>
                  <a:pt x="2493798" y="5572898"/>
                </a:cubicBezTo>
                <a:cubicBezTo>
                  <a:pt x="2350223" y="5615885"/>
                  <a:pt x="2254652" y="5540601"/>
                  <a:pt x="2046193" y="5572898"/>
                </a:cubicBezTo>
                <a:cubicBezTo>
                  <a:pt x="1837734" y="5605195"/>
                  <a:pt x="1707236" y="5525999"/>
                  <a:pt x="1464888" y="5572898"/>
                </a:cubicBezTo>
                <a:cubicBezTo>
                  <a:pt x="1222541" y="5619797"/>
                  <a:pt x="821384" y="5508708"/>
                  <a:pt x="616183" y="5572898"/>
                </a:cubicBezTo>
                <a:cubicBezTo>
                  <a:pt x="410982" y="5637088"/>
                  <a:pt x="161180" y="5569603"/>
                  <a:pt x="0" y="5572898"/>
                </a:cubicBezTo>
                <a:cubicBezTo>
                  <a:pt x="-62674" y="5330334"/>
                  <a:pt x="27951" y="5238803"/>
                  <a:pt x="0" y="4959879"/>
                </a:cubicBezTo>
                <a:cubicBezTo>
                  <a:pt x="-27951" y="4680955"/>
                  <a:pt x="31056" y="4659264"/>
                  <a:pt x="0" y="4569776"/>
                </a:cubicBezTo>
                <a:cubicBezTo>
                  <a:pt x="-31056" y="4480288"/>
                  <a:pt x="34035" y="4173219"/>
                  <a:pt x="0" y="3956758"/>
                </a:cubicBezTo>
                <a:cubicBezTo>
                  <a:pt x="-34035" y="3740297"/>
                  <a:pt x="38958" y="3486879"/>
                  <a:pt x="0" y="3343739"/>
                </a:cubicBezTo>
                <a:cubicBezTo>
                  <a:pt x="-38958" y="3200599"/>
                  <a:pt x="9538" y="3143990"/>
                  <a:pt x="0" y="2953636"/>
                </a:cubicBezTo>
                <a:cubicBezTo>
                  <a:pt x="-9538" y="2763282"/>
                  <a:pt x="8988" y="2565571"/>
                  <a:pt x="0" y="2452075"/>
                </a:cubicBezTo>
                <a:cubicBezTo>
                  <a:pt x="-8988" y="2338579"/>
                  <a:pt x="11150" y="2038471"/>
                  <a:pt x="0" y="1894785"/>
                </a:cubicBezTo>
                <a:cubicBezTo>
                  <a:pt x="-11150" y="1751099"/>
                  <a:pt x="30247" y="1656264"/>
                  <a:pt x="0" y="1448953"/>
                </a:cubicBezTo>
                <a:cubicBezTo>
                  <a:pt x="-30247" y="1241642"/>
                  <a:pt x="17225" y="1051279"/>
                  <a:pt x="0" y="947393"/>
                </a:cubicBezTo>
                <a:cubicBezTo>
                  <a:pt x="-17225" y="843507"/>
                  <a:pt x="96155" y="286193"/>
                  <a:pt x="0" y="0"/>
                </a:cubicBezTo>
                <a:close/>
              </a:path>
            </a:pathLst>
          </a:custGeom>
          <a:ln>
            <a:solidFill>
              <a:schemeClr val="tx1"/>
            </a:solidFill>
            <a:extLst>
              <a:ext uri="{C807C97D-BFC1-408E-A445-0C87EB9F89A2}">
                <ask:lineSketchStyleProps xmlns:ask="http://schemas.microsoft.com/office/drawing/2018/sketchyshapes" sd="2810611313">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A66510C6-2980-6E6A-8C30-6E514F770F4F}"/>
              </a:ext>
            </a:extLst>
          </p:cNvPr>
          <p:cNvPicPr>
            <a:picLocks noChangeAspect="1"/>
          </p:cNvPicPr>
          <p:nvPr/>
        </p:nvPicPr>
        <p:blipFill>
          <a:blip r:embed="rId4"/>
          <a:stretch>
            <a:fillRect/>
          </a:stretch>
        </p:blipFill>
        <p:spPr>
          <a:xfrm>
            <a:off x="12424627" y="6314302"/>
            <a:ext cx="1764018" cy="1787280"/>
          </a:xfrm>
          <a:prstGeom prst="rect">
            <a:avLst/>
          </a:prstGeom>
        </p:spPr>
      </p:pic>
      <p:pic>
        <p:nvPicPr>
          <p:cNvPr id="3" name="Picture 17">
            <a:extLst>
              <a:ext uri="{FF2B5EF4-FFF2-40B4-BE49-F238E27FC236}">
                <a16:creationId xmlns:a16="http://schemas.microsoft.com/office/drawing/2014/main" id="{045E931C-CB1F-6B98-9FAE-B095AFFFBCB2}"/>
              </a:ext>
            </a:extLst>
          </p:cNvPr>
          <p:cNvPicPr>
            <a:picLocks noChangeAspect="1"/>
          </p:cNvPicPr>
          <p:nvPr/>
        </p:nvPicPr>
        <p:blipFill>
          <a:blip r:embed="rId5"/>
          <a:stretch>
            <a:fillRect/>
          </a:stretch>
        </p:blipFill>
        <p:spPr>
          <a:xfrm>
            <a:off x="12672055" y="297425"/>
            <a:ext cx="1269162" cy="729768"/>
          </a:xfrm>
          <a:prstGeom prst="rect">
            <a:avLst/>
          </a:prstGeom>
        </p:spPr>
      </p:pic>
    </p:spTree>
    <p:extLst>
      <p:ext uri="{BB962C8B-B14F-4D97-AF65-F5344CB8AC3E}">
        <p14:creationId xmlns:p14="http://schemas.microsoft.com/office/powerpoint/2010/main" val="2290421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47D20-8BF8-71CA-8BAC-55A4201F03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EC3DFA5-9937-C948-A2AE-5311A273B7DA}"/>
              </a:ext>
            </a:extLst>
          </p:cNvPr>
          <p:cNvSpPr txBox="1"/>
          <p:nvPr/>
        </p:nvSpPr>
        <p:spPr>
          <a:xfrm>
            <a:off x="630195" y="1883420"/>
            <a:ext cx="13753070" cy="5139869"/>
          </a:xfrm>
          <a:prstGeom prst="rect">
            <a:avLst/>
          </a:prstGeom>
          <a:noFill/>
        </p:spPr>
        <p:txBody>
          <a:bodyPr wrap="square">
            <a:spAutoFit/>
          </a:bodyPr>
          <a:lstStyle/>
          <a:p>
            <a:pPr>
              <a:buNone/>
            </a:pPr>
            <a:r>
              <a:rPr lang="pl-PL" sz="4400" b="1">
                <a:solidFill>
                  <a:srgbClr val="C00000"/>
                </a:solidFill>
              </a:rPr>
              <a:t>🧩 Spam i trolle</a:t>
            </a:r>
          </a:p>
          <a:p>
            <a:pPr>
              <a:buNone/>
            </a:pPr>
            <a:endParaRPr lang="pl-PL" sz="4400" b="1"/>
          </a:p>
          <a:p>
            <a:pPr>
              <a:buNone/>
            </a:pPr>
            <a:r>
              <a:rPr lang="pl-PL" sz="2800"/>
              <a:t>📲 </a:t>
            </a:r>
            <a:r>
              <a:rPr lang="pl-PL" sz="2800" b="1"/>
              <a:t>Spam</a:t>
            </a:r>
            <a:r>
              <a:rPr lang="pl-PL" sz="2800"/>
              <a:t> – niechciane wiadomości, reklamy, łańcuszki.</a:t>
            </a:r>
          </a:p>
          <a:p>
            <a:pPr>
              <a:buNone/>
            </a:pPr>
            <a:endParaRPr lang="pl-PL" sz="2800"/>
          </a:p>
          <a:p>
            <a:pPr>
              <a:buNone/>
            </a:pPr>
            <a:r>
              <a:rPr lang="pl-PL" sz="2800"/>
              <a:t>👹 </a:t>
            </a:r>
            <a:r>
              <a:rPr lang="pl-PL" sz="2800" b="1"/>
              <a:t>Trolle</a:t>
            </a:r>
            <a:r>
              <a:rPr lang="pl-PL" sz="2800"/>
              <a:t> – osoby, które celowo piszą obraźliwe komentarze.</a:t>
            </a:r>
          </a:p>
          <a:p>
            <a:pPr>
              <a:buNone/>
            </a:pPr>
            <a:endParaRPr lang="pl-PL" sz="2800"/>
          </a:p>
          <a:p>
            <a:pPr>
              <a:buNone/>
            </a:pPr>
            <a:r>
              <a:rPr lang="pl-PL" sz="2800"/>
              <a:t>🧹 </a:t>
            </a:r>
            <a:r>
              <a:rPr lang="pl-PL" sz="2800" b="1"/>
              <a:t>Jak sobie radzić:</a:t>
            </a:r>
            <a:endParaRPr lang="pl-PL" sz="2800"/>
          </a:p>
          <a:p>
            <a:pPr lvl="1">
              <a:buFont typeface="Arial" panose="020B0604020202020204" pitchFamily="34" charset="0"/>
              <a:buChar char="•"/>
            </a:pPr>
            <a:r>
              <a:rPr lang="pl-PL" sz="2800"/>
              <a:t> Usuwaj i nie odpowiadaj na spam</a:t>
            </a:r>
          </a:p>
          <a:p>
            <a:pPr lvl="1">
              <a:buFont typeface="Arial" panose="020B0604020202020204" pitchFamily="34" charset="0"/>
              <a:buChar char="•"/>
            </a:pPr>
            <a:r>
              <a:rPr lang="pl-PL" sz="2800"/>
              <a:t> Zgłaszaj obraźliwe komentarze jako nadużycie</a:t>
            </a:r>
          </a:p>
          <a:p>
            <a:pPr>
              <a:buNone/>
            </a:pPr>
            <a:endParaRPr lang="pl-PL" sz="4400" b="1"/>
          </a:p>
        </p:txBody>
      </p:sp>
      <p:sp>
        <p:nvSpPr>
          <p:cNvPr id="5" name="TextBox 4">
            <a:extLst>
              <a:ext uri="{FF2B5EF4-FFF2-40B4-BE49-F238E27FC236}">
                <a16:creationId xmlns:a16="http://schemas.microsoft.com/office/drawing/2014/main" id="{50DA3016-2105-E628-8D45-4CEEFC444F70}"/>
              </a:ext>
            </a:extLst>
          </p:cNvPr>
          <p:cNvSpPr txBox="1"/>
          <p:nvPr/>
        </p:nvSpPr>
        <p:spPr>
          <a:xfrm>
            <a:off x="753763" y="556738"/>
            <a:ext cx="4658497" cy="646331"/>
          </a:xfrm>
          <a:prstGeom prst="rect">
            <a:avLst/>
          </a:prstGeom>
          <a:noFill/>
        </p:spPr>
        <p:txBody>
          <a:bodyPr wrap="square">
            <a:spAutoFit/>
          </a:bodyPr>
          <a:lstStyle/>
          <a:p>
            <a:r>
              <a:rPr lang="en-US" sz="3600" b="1">
                <a:solidFill>
                  <a:schemeClr val="accent1">
                    <a:lumMod val="75000"/>
                  </a:schemeClr>
                </a:solidFill>
              </a:rPr>
              <a:t>Kolejne zagro</a:t>
            </a:r>
            <a:r>
              <a:rPr lang="pl-PL" sz="3600" b="1">
                <a:solidFill>
                  <a:schemeClr val="accent1">
                    <a:lumMod val="75000"/>
                  </a:schemeClr>
                </a:solidFill>
              </a:rPr>
              <a:t>żenie…</a:t>
            </a:r>
            <a:endParaRPr lang="uk-UA" sz="3600">
              <a:solidFill>
                <a:schemeClr val="accent1">
                  <a:lumMod val="75000"/>
                </a:schemeClr>
              </a:solidFill>
            </a:endParaRPr>
          </a:p>
        </p:txBody>
      </p:sp>
      <p:pic>
        <p:nvPicPr>
          <p:cNvPr id="2" name="Picture 1" descr="A blue flag with yellow stars&#10;&#10;Description automatically generated">
            <a:extLst>
              <a:ext uri="{FF2B5EF4-FFF2-40B4-BE49-F238E27FC236}">
                <a16:creationId xmlns:a16="http://schemas.microsoft.com/office/drawing/2014/main" id="{3B7BD3B4-2DCA-57C8-7441-2F023880A7F0}"/>
              </a:ext>
            </a:extLst>
          </p:cNvPr>
          <p:cNvPicPr>
            <a:picLocks noChangeAspect="1"/>
          </p:cNvPicPr>
          <p:nvPr/>
        </p:nvPicPr>
        <p:blipFill>
          <a:blip r:embed="rId2"/>
          <a:stretch>
            <a:fillRect/>
          </a:stretch>
        </p:blipFill>
        <p:spPr>
          <a:xfrm>
            <a:off x="12424627" y="0"/>
            <a:ext cx="1764018" cy="1787280"/>
          </a:xfrm>
          <a:prstGeom prst="rect">
            <a:avLst/>
          </a:prstGeom>
        </p:spPr>
      </p:pic>
      <p:pic>
        <p:nvPicPr>
          <p:cNvPr id="25602" name="Picture 2" descr="Bezpłatne Dziwne Kostiumy Na Halloween Zdjęcie z galerii">
            <a:extLst>
              <a:ext uri="{FF2B5EF4-FFF2-40B4-BE49-F238E27FC236}">
                <a16:creationId xmlns:a16="http://schemas.microsoft.com/office/drawing/2014/main" id="{7EE339C6-9020-8607-5DE4-44C18E80C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52062" y="3731739"/>
            <a:ext cx="2936583" cy="3670729"/>
          </a:xfrm>
          <a:custGeom>
            <a:avLst/>
            <a:gdLst>
              <a:gd name="csX0" fmla="*/ 0 w 2936583"/>
              <a:gd name="csY0" fmla="*/ 0 h 3670729"/>
              <a:gd name="csX1" fmla="*/ 499219 w 2936583"/>
              <a:gd name="csY1" fmla="*/ 0 h 3670729"/>
              <a:gd name="csX2" fmla="*/ 1086536 w 2936583"/>
              <a:gd name="csY2" fmla="*/ 0 h 3670729"/>
              <a:gd name="csX3" fmla="*/ 1673852 w 2936583"/>
              <a:gd name="csY3" fmla="*/ 0 h 3670729"/>
              <a:gd name="csX4" fmla="*/ 2173071 w 2936583"/>
              <a:gd name="csY4" fmla="*/ 0 h 3670729"/>
              <a:gd name="csX5" fmla="*/ 2936583 w 2936583"/>
              <a:gd name="csY5" fmla="*/ 0 h 3670729"/>
              <a:gd name="csX6" fmla="*/ 2936583 w 2936583"/>
              <a:gd name="csY6" fmla="*/ 524390 h 3670729"/>
              <a:gd name="csX7" fmla="*/ 2936583 w 2936583"/>
              <a:gd name="csY7" fmla="*/ 1048780 h 3670729"/>
              <a:gd name="csX8" fmla="*/ 2936583 w 2936583"/>
              <a:gd name="csY8" fmla="*/ 1609877 h 3670729"/>
              <a:gd name="csX9" fmla="*/ 2936583 w 2936583"/>
              <a:gd name="csY9" fmla="*/ 2170974 h 3670729"/>
              <a:gd name="csX10" fmla="*/ 2936583 w 2936583"/>
              <a:gd name="csY10" fmla="*/ 2585242 h 3670729"/>
              <a:gd name="csX11" fmla="*/ 2936583 w 2936583"/>
              <a:gd name="csY11" fmla="*/ 3072925 h 3670729"/>
              <a:gd name="csX12" fmla="*/ 2936583 w 2936583"/>
              <a:gd name="csY12" fmla="*/ 3670729 h 3670729"/>
              <a:gd name="csX13" fmla="*/ 2407998 w 2936583"/>
              <a:gd name="csY13" fmla="*/ 3670729 h 3670729"/>
              <a:gd name="csX14" fmla="*/ 1791316 w 2936583"/>
              <a:gd name="csY14" fmla="*/ 3670729 h 3670729"/>
              <a:gd name="csX15" fmla="*/ 1145267 w 2936583"/>
              <a:gd name="csY15" fmla="*/ 3670729 h 3670729"/>
              <a:gd name="csX16" fmla="*/ 528585 w 2936583"/>
              <a:gd name="csY16" fmla="*/ 3670729 h 3670729"/>
              <a:gd name="csX17" fmla="*/ 0 w 2936583"/>
              <a:gd name="csY17" fmla="*/ 3670729 h 3670729"/>
              <a:gd name="csX18" fmla="*/ 0 w 2936583"/>
              <a:gd name="csY18" fmla="*/ 3072925 h 3670729"/>
              <a:gd name="csX19" fmla="*/ 0 w 2936583"/>
              <a:gd name="csY19" fmla="*/ 2658657 h 3670729"/>
              <a:gd name="csX20" fmla="*/ 0 w 2936583"/>
              <a:gd name="csY20" fmla="*/ 2207681 h 3670729"/>
              <a:gd name="csX21" fmla="*/ 0 w 2936583"/>
              <a:gd name="csY21" fmla="*/ 1793413 h 3670729"/>
              <a:gd name="csX22" fmla="*/ 0 w 2936583"/>
              <a:gd name="csY22" fmla="*/ 1305731 h 3670729"/>
              <a:gd name="csX23" fmla="*/ 0 w 2936583"/>
              <a:gd name="csY23" fmla="*/ 818048 h 3670729"/>
              <a:gd name="csX24" fmla="*/ 0 w 2936583"/>
              <a:gd name="csY24" fmla="*/ 0 h 36707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936583" h="3670729" extrusionOk="0">
                <a:moveTo>
                  <a:pt x="0" y="0"/>
                </a:moveTo>
                <a:cubicBezTo>
                  <a:pt x="117667" y="-5569"/>
                  <a:pt x="366628" y="35151"/>
                  <a:pt x="499219" y="0"/>
                </a:cubicBezTo>
                <a:cubicBezTo>
                  <a:pt x="631810" y="-35151"/>
                  <a:pt x="930389" y="40828"/>
                  <a:pt x="1086536" y="0"/>
                </a:cubicBezTo>
                <a:cubicBezTo>
                  <a:pt x="1242683" y="-40828"/>
                  <a:pt x="1544725" y="33142"/>
                  <a:pt x="1673852" y="0"/>
                </a:cubicBezTo>
                <a:cubicBezTo>
                  <a:pt x="1802979" y="-33142"/>
                  <a:pt x="1996319" y="36072"/>
                  <a:pt x="2173071" y="0"/>
                </a:cubicBezTo>
                <a:cubicBezTo>
                  <a:pt x="2349823" y="-36072"/>
                  <a:pt x="2765722" y="51389"/>
                  <a:pt x="2936583" y="0"/>
                </a:cubicBezTo>
                <a:cubicBezTo>
                  <a:pt x="2974038" y="161675"/>
                  <a:pt x="2884447" y="385217"/>
                  <a:pt x="2936583" y="524390"/>
                </a:cubicBezTo>
                <a:cubicBezTo>
                  <a:pt x="2988719" y="663563"/>
                  <a:pt x="2892356" y="826332"/>
                  <a:pt x="2936583" y="1048780"/>
                </a:cubicBezTo>
                <a:cubicBezTo>
                  <a:pt x="2980810" y="1271228"/>
                  <a:pt x="2892645" y="1330485"/>
                  <a:pt x="2936583" y="1609877"/>
                </a:cubicBezTo>
                <a:cubicBezTo>
                  <a:pt x="2980521" y="1889269"/>
                  <a:pt x="2933625" y="2019710"/>
                  <a:pt x="2936583" y="2170974"/>
                </a:cubicBezTo>
                <a:cubicBezTo>
                  <a:pt x="2939541" y="2322238"/>
                  <a:pt x="2927864" y="2425939"/>
                  <a:pt x="2936583" y="2585242"/>
                </a:cubicBezTo>
                <a:cubicBezTo>
                  <a:pt x="2945302" y="2744545"/>
                  <a:pt x="2906448" y="2950568"/>
                  <a:pt x="2936583" y="3072925"/>
                </a:cubicBezTo>
                <a:cubicBezTo>
                  <a:pt x="2966718" y="3195282"/>
                  <a:pt x="2886459" y="3478073"/>
                  <a:pt x="2936583" y="3670729"/>
                </a:cubicBezTo>
                <a:cubicBezTo>
                  <a:pt x="2776487" y="3723528"/>
                  <a:pt x="2617388" y="3637020"/>
                  <a:pt x="2407998" y="3670729"/>
                </a:cubicBezTo>
                <a:cubicBezTo>
                  <a:pt x="2198609" y="3704438"/>
                  <a:pt x="2038271" y="3641427"/>
                  <a:pt x="1791316" y="3670729"/>
                </a:cubicBezTo>
                <a:cubicBezTo>
                  <a:pt x="1544361" y="3700031"/>
                  <a:pt x="1279137" y="3626457"/>
                  <a:pt x="1145267" y="3670729"/>
                </a:cubicBezTo>
                <a:cubicBezTo>
                  <a:pt x="1011397" y="3715001"/>
                  <a:pt x="661683" y="3612404"/>
                  <a:pt x="528585" y="3670729"/>
                </a:cubicBezTo>
                <a:cubicBezTo>
                  <a:pt x="395487" y="3729054"/>
                  <a:pt x="250246" y="3656706"/>
                  <a:pt x="0" y="3670729"/>
                </a:cubicBezTo>
                <a:cubicBezTo>
                  <a:pt x="-58891" y="3441718"/>
                  <a:pt x="68357" y="3318530"/>
                  <a:pt x="0" y="3072925"/>
                </a:cubicBezTo>
                <a:cubicBezTo>
                  <a:pt x="-68357" y="2827320"/>
                  <a:pt x="48035" y="2748559"/>
                  <a:pt x="0" y="2658657"/>
                </a:cubicBezTo>
                <a:cubicBezTo>
                  <a:pt x="-48035" y="2568755"/>
                  <a:pt x="44076" y="2427576"/>
                  <a:pt x="0" y="2207681"/>
                </a:cubicBezTo>
                <a:cubicBezTo>
                  <a:pt x="-44076" y="1987786"/>
                  <a:pt x="16396" y="1959192"/>
                  <a:pt x="0" y="1793413"/>
                </a:cubicBezTo>
                <a:cubicBezTo>
                  <a:pt x="-16396" y="1627634"/>
                  <a:pt x="47369" y="1469158"/>
                  <a:pt x="0" y="1305731"/>
                </a:cubicBezTo>
                <a:cubicBezTo>
                  <a:pt x="-47369" y="1142304"/>
                  <a:pt x="30016" y="989889"/>
                  <a:pt x="0" y="818048"/>
                </a:cubicBezTo>
                <a:cubicBezTo>
                  <a:pt x="-30016" y="646207"/>
                  <a:pt x="36934" y="377808"/>
                  <a:pt x="0" y="0"/>
                </a:cubicBezTo>
                <a:close/>
              </a:path>
            </a:pathLst>
          </a:custGeom>
          <a:noFill/>
          <a:ln>
            <a:solidFill>
              <a:schemeClr val="tx1"/>
            </a:solidFill>
            <a:extLst>
              <a:ext uri="{C807C97D-BFC1-408E-A445-0C87EB9F89A2}">
                <ask:lineSketchStyleProps xmlns:ask="http://schemas.microsoft.com/office/drawing/2018/sketchyshapes" sd="55564223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75159426-63AE-C137-19A7-6DB53D0CF53D}"/>
              </a:ext>
            </a:extLst>
          </p:cNvPr>
          <p:cNvPicPr>
            <a:picLocks noChangeAspect="1"/>
          </p:cNvPicPr>
          <p:nvPr/>
        </p:nvPicPr>
        <p:blipFill>
          <a:blip r:embed="rId4"/>
          <a:stretch>
            <a:fillRect/>
          </a:stretch>
        </p:blipFill>
        <p:spPr>
          <a:xfrm>
            <a:off x="258553" y="7119429"/>
            <a:ext cx="1269162" cy="729768"/>
          </a:xfrm>
          <a:prstGeom prst="rect">
            <a:avLst/>
          </a:prstGeom>
        </p:spPr>
      </p:pic>
    </p:spTree>
    <p:extLst>
      <p:ext uri="{BB962C8B-B14F-4D97-AF65-F5344CB8AC3E}">
        <p14:creationId xmlns:p14="http://schemas.microsoft.com/office/powerpoint/2010/main" val="1753859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FE0216-2720-72FE-AE24-27420F2EA706}"/>
              </a:ext>
            </a:extLst>
          </p:cNvPr>
          <p:cNvSpPr txBox="1"/>
          <p:nvPr/>
        </p:nvSpPr>
        <p:spPr>
          <a:xfrm>
            <a:off x="1087395" y="417768"/>
            <a:ext cx="11677136" cy="1077218"/>
          </a:xfrm>
          <a:prstGeom prst="rect">
            <a:avLst/>
          </a:prstGeom>
          <a:noFill/>
        </p:spPr>
        <p:txBody>
          <a:bodyPr wrap="square">
            <a:spAutoFit/>
          </a:bodyPr>
          <a:lstStyle/>
          <a:p>
            <a:pPr>
              <a:buNone/>
            </a:pPr>
            <a:r>
              <a:rPr lang="pl-PL" sz="3200" b="1"/>
              <a:t>🧌 </a:t>
            </a:r>
            <a:r>
              <a:rPr lang="pl-PL" sz="3200"/>
              <a:t>Trolle celowo publikują </a:t>
            </a:r>
            <a:r>
              <a:rPr lang="pl-PL" sz="3200" b="1"/>
              <a:t>złośliwe, prowokacyjne lub obraźliwe treści</a:t>
            </a:r>
            <a:r>
              <a:rPr lang="pl-PL" sz="3200"/>
              <a:t>, aby wywołać kłótnie, zamieszanie lub zdenerwowanie</a:t>
            </a:r>
          </a:p>
        </p:txBody>
      </p:sp>
      <p:pic>
        <p:nvPicPr>
          <p:cNvPr id="5" name="Picture 4" descr="A screenshot of a computer&#10;&#10;AI-generated content may be incorrect.">
            <a:extLst>
              <a:ext uri="{FF2B5EF4-FFF2-40B4-BE49-F238E27FC236}">
                <a16:creationId xmlns:a16="http://schemas.microsoft.com/office/drawing/2014/main" id="{7A560211-C848-C966-AD28-17C9823C1C9D}"/>
              </a:ext>
            </a:extLst>
          </p:cNvPr>
          <p:cNvPicPr>
            <a:picLocks noChangeAspect="1"/>
          </p:cNvPicPr>
          <p:nvPr/>
        </p:nvPicPr>
        <p:blipFill>
          <a:blip r:embed="rId2"/>
          <a:stretch>
            <a:fillRect/>
          </a:stretch>
        </p:blipFill>
        <p:spPr>
          <a:xfrm>
            <a:off x="1242728" y="1931511"/>
            <a:ext cx="12144943" cy="5633186"/>
          </a:xfrm>
          <a:prstGeom prst="rect">
            <a:avLst/>
          </a:prstGeom>
        </p:spPr>
      </p:pic>
      <p:pic>
        <p:nvPicPr>
          <p:cNvPr id="2" name="Picture 1" descr="A blue flag with yellow stars&#10;&#10;Description automatically generated">
            <a:extLst>
              <a:ext uri="{FF2B5EF4-FFF2-40B4-BE49-F238E27FC236}">
                <a16:creationId xmlns:a16="http://schemas.microsoft.com/office/drawing/2014/main" id="{4CCF7C0E-8FE1-7415-AFCA-707E3B482809}"/>
              </a:ext>
            </a:extLst>
          </p:cNvPr>
          <p:cNvPicPr>
            <a:picLocks noChangeAspect="1"/>
          </p:cNvPicPr>
          <p:nvPr/>
        </p:nvPicPr>
        <p:blipFill>
          <a:blip r:embed="rId3"/>
          <a:stretch>
            <a:fillRect/>
          </a:stretch>
        </p:blipFill>
        <p:spPr>
          <a:xfrm>
            <a:off x="12424627" y="0"/>
            <a:ext cx="1764018" cy="1787280"/>
          </a:xfrm>
          <a:prstGeom prst="rect">
            <a:avLst/>
          </a:prstGeom>
        </p:spPr>
      </p:pic>
      <p:pic>
        <p:nvPicPr>
          <p:cNvPr id="4" name="Picture 17">
            <a:extLst>
              <a:ext uri="{FF2B5EF4-FFF2-40B4-BE49-F238E27FC236}">
                <a16:creationId xmlns:a16="http://schemas.microsoft.com/office/drawing/2014/main" id="{5BB74CE6-0BF3-8500-4675-47978A1D9BB5}"/>
              </a:ext>
            </a:extLst>
          </p:cNvPr>
          <p:cNvPicPr>
            <a:picLocks noChangeAspect="1"/>
          </p:cNvPicPr>
          <p:nvPr/>
        </p:nvPicPr>
        <p:blipFill>
          <a:blip r:embed="rId4"/>
          <a:stretch>
            <a:fillRect/>
          </a:stretch>
        </p:blipFill>
        <p:spPr>
          <a:xfrm>
            <a:off x="12919483" y="7344044"/>
            <a:ext cx="1269162" cy="729768"/>
          </a:xfrm>
          <a:prstGeom prst="rect">
            <a:avLst/>
          </a:prstGeom>
        </p:spPr>
      </p:pic>
    </p:spTree>
    <p:extLst>
      <p:ext uri="{BB962C8B-B14F-4D97-AF65-F5344CB8AC3E}">
        <p14:creationId xmlns:p14="http://schemas.microsoft.com/office/powerpoint/2010/main" val="3790609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4B65-7912-7FF4-2ED6-5A0D9066E0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9EE59C-40D6-9587-B5B8-8848452F9A64}"/>
              </a:ext>
            </a:extLst>
          </p:cNvPr>
          <p:cNvSpPr txBox="1"/>
          <p:nvPr/>
        </p:nvSpPr>
        <p:spPr>
          <a:xfrm>
            <a:off x="630195" y="1883420"/>
            <a:ext cx="11751275" cy="5570756"/>
          </a:xfrm>
          <a:prstGeom prst="rect">
            <a:avLst/>
          </a:prstGeom>
          <a:noFill/>
        </p:spPr>
        <p:txBody>
          <a:bodyPr wrap="square">
            <a:spAutoFit/>
          </a:bodyPr>
          <a:lstStyle/>
          <a:p>
            <a:pPr>
              <a:buNone/>
            </a:pPr>
            <a:r>
              <a:rPr lang="pl-PL" sz="4400" b="1" dirty="0">
                <a:solidFill>
                  <a:srgbClr val="C00000"/>
                </a:solidFill>
              </a:rPr>
              <a:t>🧩 </a:t>
            </a:r>
            <a:r>
              <a:rPr lang="pl-PL" sz="4400" b="1" dirty="0" err="1">
                <a:solidFill>
                  <a:srgbClr val="C00000"/>
                </a:solidFill>
              </a:rPr>
              <a:t>DDoS</a:t>
            </a:r>
            <a:r>
              <a:rPr lang="pl-PL" sz="4400" b="1" dirty="0">
                <a:solidFill>
                  <a:srgbClr val="C00000"/>
                </a:solidFill>
              </a:rPr>
              <a:t> – ataki blokujące strony</a:t>
            </a:r>
          </a:p>
          <a:p>
            <a:pPr>
              <a:buNone/>
            </a:pPr>
            <a:endParaRPr lang="pl-PL" sz="4400" b="1" dirty="0"/>
          </a:p>
          <a:p>
            <a:pPr>
              <a:buNone/>
            </a:pPr>
            <a:r>
              <a:rPr lang="pl-PL" sz="2800" dirty="0"/>
              <a:t>🌐 </a:t>
            </a:r>
            <a:r>
              <a:rPr lang="pl-PL" sz="2800" b="1" dirty="0" err="1"/>
              <a:t>DDoS</a:t>
            </a:r>
            <a:r>
              <a:rPr lang="pl-PL" sz="2800" b="1" dirty="0"/>
              <a:t> (Distributed </a:t>
            </a:r>
            <a:r>
              <a:rPr lang="pl-PL" sz="2800" b="1" dirty="0" err="1"/>
              <a:t>Denial</a:t>
            </a:r>
            <a:r>
              <a:rPr lang="pl-PL" sz="2800" b="1" dirty="0"/>
              <a:t> of Service)</a:t>
            </a:r>
            <a:r>
              <a:rPr lang="pl-PL" sz="2800" dirty="0"/>
              <a:t> – atak, który przeciąża </a:t>
            </a:r>
          </a:p>
          <a:p>
            <a:pPr>
              <a:buNone/>
            </a:pPr>
            <a:r>
              <a:rPr lang="pl-PL" sz="2800" dirty="0"/>
              <a:t>       stronę internetową.</a:t>
            </a:r>
          </a:p>
          <a:p>
            <a:pPr>
              <a:buNone/>
            </a:pPr>
            <a:endParaRPr lang="pl-PL" sz="2800" dirty="0"/>
          </a:p>
          <a:p>
            <a:pPr>
              <a:buNone/>
            </a:pPr>
            <a:r>
              <a:rPr lang="pl-PL" sz="2800" dirty="0"/>
              <a:t>📌 Nie jest groźny dla użytkownika indywidualnego, </a:t>
            </a:r>
          </a:p>
          <a:p>
            <a:pPr>
              <a:buNone/>
            </a:pPr>
            <a:r>
              <a:rPr lang="pl-PL" sz="2800" dirty="0"/>
              <a:t>       ale może zablokować dostęp do stron np. banku czy urzędu.</a:t>
            </a:r>
          </a:p>
          <a:p>
            <a:pPr>
              <a:buNone/>
            </a:pPr>
            <a:endParaRPr lang="pl-PL" sz="2800" dirty="0"/>
          </a:p>
          <a:p>
            <a:r>
              <a:rPr lang="pl-PL" sz="2800" dirty="0"/>
              <a:t>📥 Co robić? Poczekaj i spróbuj ponownie później. </a:t>
            </a:r>
          </a:p>
          <a:p>
            <a:r>
              <a:rPr lang="pl-PL" sz="2800" dirty="0"/>
              <a:t>       To nie jest atak skierowany bezpośrednio w Ciebie.</a:t>
            </a:r>
          </a:p>
          <a:p>
            <a:pPr>
              <a:buNone/>
            </a:pPr>
            <a:endParaRPr lang="pl-PL" sz="4400" b="1" dirty="0"/>
          </a:p>
        </p:txBody>
      </p:sp>
      <p:sp>
        <p:nvSpPr>
          <p:cNvPr id="5" name="TextBox 4">
            <a:extLst>
              <a:ext uri="{FF2B5EF4-FFF2-40B4-BE49-F238E27FC236}">
                <a16:creationId xmlns:a16="http://schemas.microsoft.com/office/drawing/2014/main" id="{D4DF492E-6AF3-167F-4DBF-F17B4D6C1816}"/>
              </a:ext>
            </a:extLst>
          </p:cNvPr>
          <p:cNvSpPr txBox="1"/>
          <p:nvPr/>
        </p:nvSpPr>
        <p:spPr>
          <a:xfrm>
            <a:off x="753763" y="556738"/>
            <a:ext cx="4658497" cy="646331"/>
          </a:xfrm>
          <a:prstGeom prst="rect">
            <a:avLst/>
          </a:prstGeom>
          <a:noFill/>
        </p:spPr>
        <p:txBody>
          <a:bodyPr wrap="square">
            <a:spAutoFit/>
          </a:bodyPr>
          <a:lstStyle/>
          <a:p>
            <a:r>
              <a:rPr lang="en-US" sz="3600" b="1">
                <a:solidFill>
                  <a:schemeClr val="accent1">
                    <a:lumMod val="75000"/>
                  </a:schemeClr>
                </a:solidFill>
              </a:rPr>
              <a:t>Kolejne zagro</a:t>
            </a:r>
            <a:r>
              <a:rPr lang="pl-PL" sz="3600" b="1">
                <a:solidFill>
                  <a:schemeClr val="accent1">
                    <a:lumMod val="75000"/>
                  </a:schemeClr>
                </a:solidFill>
              </a:rPr>
              <a:t>żenie…</a:t>
            </a:r>
            <a:endParaRPr lang="uk-UA" sz="3600">
              <a:solidFill>
                <a:schemeClr val="accent1">
                  <a:lumMod val="75000"/>
                </a:schemeClr>
              </a:solidFill>
            </a:endParaRPr>
          </a:p>
        </p:txBody>
      </p:sp>
      <p:pic>
        <p:nvPicPr>
          <p:cNvPr id="2" name="Picture 1" descr="A blue flag with yellow stars&#10;&#10;Description automatically generated">
            <a:extLst>
              <a:ext uri="{FF2B5EF4-FFF2-40B4-BE49-F238E27FC236}">
                <a16:creationId xmlns:a16="http://schemas.microsoft.com/office/drawing/2014/main" id="{02654483-E07E-8570-253E-7EC2E711F836}"/>
              </a:ext>
            </a:extLst>
          </p:cNvPr>
          <p:cNvPicPr>
            <a:picLocks noChangeAspect="1"/>
          </p:cNvPicPr>
          <p:nvPr/>
        </p:nvPicPr>
        <p:blipFill>
          <a:blip r:embed="rId2"/>
          <a:stretch>
            <a:fillRect/>
          </a:stretch>
        </p:blipFill>
        <p:spPr>
          <a:xfrm>
            <a:off x="12424627" y="0"/>
            <a:ext cx="1764018" cy="1787280"/>
          </a:xfrm>
          <a:prstGeom prst="rect">
            <a:avLst/>
          </a:prstGeom>
        </p:spPr>
      </p:pic>
      <p:pic>
        <p:nvPicPr>
          <p:cNvPr id="23554" name="Picture 2" descr="DDoS atacks">
            <a:extLst>
              <a:ext uri="{FF2B5EF4-FFF2-40B4-BE49-F238E27FC236}">
                <a16:creationId xmlns:a16="http://schemas.microsoft.com/office/drawing/2014/main" id="{B50F2D7A-DD46-B548-931F-44EDECFAF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8774" y="4372232"/>
            <a:ext cx="3389871" cy="3389871"/>
          </a:xfrm>
          <a:custGeom>
            <a:avLst/>
            <a:gdLst>
              <a:gd name="csX0" fmla="*/ 0 w 3389871"/>
              <a:gd name="csY0" fmla="*/ 0 h 3389871"/>
              <a:gd name="csX1" fmla="*/ 632776 w 3389871"/>
              <a:gd name="csY1" fmla="*/ 0 h 3389871"/>
              <a:gd name="csX2" fmla="*/ 1163856 w 3389871"/>
              <a:gd name="csY2" fmla="*/ 0 h 3389871"/>
              <a:gd name="csX3" fmla="*/ 1762733 w 3389871"/>
              <a:gd name="csY3" fmla="*/ 0 h 3389871"/>
              <a:gd name="csX4" fmla="*/ 2293813 w 3389871"/>
              <a:gd name="csY4" fmla="*/ 0 h 3389871"/>
              <a:gd name="csX5" fmla="*/ 2824892 w 3389871"/>
              <a:gd name="csY5" fmla="*/ 0 h 3389871"/>
              <a:gd name="csX6" fmla="*/ 3389871 w 3389871"/>
              <a:gd name="csY6" fmla="*/ 0 h 3389871"/>
              <a:gd name="csX7" fmla="*/ 3389871 w 3389871"/>
              <a:gd name="csY7" fmla="*/ 598877 h 3389871"/>
              <a:gd name="csX8" fmla="*/ 3389871 w 3389871"/>
              <a:gd name="csY8" fmla="*/ 1163856 h 3389871"/>
              <a:gd name="csX9" fmla="*/ 3389871 w 3389871"/>
              <a:gd name="csY9" fmla="*/ 1728834 h 3389871"/>
              <a:gd name="csX10" fmla="*/ 3389871 w 3389871"/>
              <a:gd name="csY10" fmla="*/ 2293813 h 3389871"/>
              <a:gd name="csX11" fmla="*/ 3389871 w 3389871"/>
              <a:gd name="csY11" fmla="*/ 2858791 h 3389871"/>
              <a:gd name="csX12" fmla="*/ 3389871 w 3389871"/>
              <a:gd name="csY12" fmla="*/ 3389871 h 3389871"/>
              <a:gd name="csX13" fmla="*/ 2926589 w 3389871"/>
              <a:gd name="csY13" fmla="*/ 3389871 h 3389871"/>
              <a:gd name="csX14" fmla="*/ 2463306 w 3389871"/>
              <a:gd name="csY14" fmla="*/ 3389871 h 3389871"/>
              <a:gd name="csX15" fmla="*/ 1830530 w 3389871"/>
              <a:gd name="csY15" fmla="*/ 3389871 h 3389871"/>
              <a:gd name="csX16" fmla="*/ 1197754 w 3389871"/>
              <a:gd name="csY16" fmla="*/ 3389871 h 3389871"/>
              <a:gd name="csX17" fmla="*/ 632776 w 3389871"/>
              <a:gd name="csY17" fmla="*/ 3389871 h 3389871"/>
              <a:gd name="csX18" fmla="*/ 0 w 3389871"/>
              <a:gd name="csY18" fmla="*/ 3389871 h 3389871"/>
              <a:gd name="csX19" fmla="*/ 0 w 3389871"/>
              <a:gd name="csY19" fmla="*/ 2858791 h 3389871"/>
              <a:gd name="csX20" fmla="*/ 0 w 3389871"/>
              <a:gd name="csY20" fmla="*/ 2327711 h 3389871"/>
              <a:gd name="csX21" fmla="*/ 0 w 3389871"/>
              <a:gd name="csY21" fmla="*/ 1864429 h 3389871"/>
              <a:gd name="csX22" fmla="*/ 0 w 3389871"/>
              <a:gd name="csY22" fmla="*/ 1231653 h 3389871"/>
              <a:gd name="csX23" fmla="*/ 0 w 3389871"/>
              <a:gd name="csY23" fmla="*/ 768371 h 3389871"/>
              <a:gd name="csX24" fmla="*/ 0 w 3389871"/>
              <a:gd name="csY24" fmla="*/ 0 h 33898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389871" h="3389871" extrusionOk="0">
                <a:moveTo>
                  <a:pt x="0" y="0"/>
                </a:moveTo>
                <a:cubicBezTo>
                  <a:pt x="198376" y="-13170"/>
                  <a:pt x="377101" y="24767"/>
                  <a:pt x="632776" y="0"/>
                </a:cubicBezTo>
                <a:cubicBezTo>
                  <a:pt x="888451" y="-24767"/>
                  <a:pt x="976199" y="20123"/>
                  <a:pt x="1163856" y="0"/>
                </a:cubicBezTo>
                <a:cubicBezTo>
                  <a:pt x="1351513" y="-20123"/>
                  <a:pt x="1480923" y="48407"/>
                  <a:pt x="1762733" y="0"/>
                </a:cubicBezTo>
                <a:cubicBezTo>
                  <a:pt x="2044543" y="-48407"/>
                  <a:pt x="2030752" y="1851"/>
                  <a:pt x="2293813" y="0"/>
                </a:cubicBezTo>
                <a:cubicBezTo>
                  <a:pt x="2556874" y="-1851"/>
                  <a:pt x="2634263" y="22493"/>
                  <a:pt x="2824892" y="0"/>
                </a:cubicBezTo>
                <a:cubicBezTo>
                  <a:pt x="3015521" y="-22493"/>
                  <a:pt x="3263887" y="33013"/>
                  <a:pt x="3389871" y="0"/>
                </a:cubicBezTo>
                <a:cubicBezTo>
                  <a:pt x="3456409" y="136826"/>
                  <a:pt x="3340929" y="320600"/>
                  <a:pt x="3389871" y="598877"/>
                </a:cubicBezTo>
                <a:cubicBezTo>
                  <a:pt x="3438813" y="877154"/>
                  <a:pt x="3324722" y="1013326"/>
                  <a:pt x="3389871" y="1163856"/>
                </a:cubicBezTo>
                <a:cubicBezTo>
                  <a:pt x="3455020" y="1314386"/>
                  <a:pt x="3384373" y="1602738"/>
                  <a:pt x="3389871" y="1728834"/>
                </a:cubicBezTo>
                <a:cubicBezTo>
                  <a:pt x="3395369" y="1854930"/>
                  <a:pt x="3334520" y="2046419"/>
                  <a:pt x="3389871" y="2293813"/>
                </a:cubicBezTo>
                <a:cubicBezTo>
                  <a:pt x="3445222" y="2541207"/>
                  <a:pt x="3368175" y="2620462"/>
                  <a:pt x="3389871" y="2858791"/>
                </a:cubicBezTo>
                <a:cubicBezTo>
                  <a:pt x="3411567" y="3097120"/>
                  <a:pt x="3326875" y="3203872"/>
                  <a:pt x="3389871" y="3389871"/>
                </a:cubicBezTo>
                <a:cubicBezTo>
                  <a:pt x="3278696" y="3401477"/>
                  <a:pt x="3024575" y="3377103"/>
                  <a:pt x="2926589" y="3389871"/>
                </a:cubicBezTo>
                <a:cubicBezTo>
                  <a:pt x="2828603" y="3402639"/>
                  <a:pt x="2659648" y="3344067"/>
                  <a:pt x="2463306" y="3389871"/>
                </a:cubicBezTo>
                <a:cubicBezTo>
                  <a:pt x="2266964" y="3435675"/>
                  <a:pt x="2134406" y="3341736"/>
                  <a:pt x="1830530" y="3389871"/>
                </a:cubicBezTo>
                <a:cubicBezTo>
                  <a:pt x="1526654" y="3438006"/>
                  <a:pt x="1399282" y="3340759"/>
                  <a:pt x="1197754" y="3389871"/>
                </a:cubicBezTo>
                <a:cubicBezTo>
                  <a:pt x="996226" y="3438983"/>
                  <a:pt x="782467" y="3364866"/>
                  <a:pt x="632776" y="3389871"/>
                </a:cubicBezTo>
                <a:cubicBezTo>
                  <a:pt x="483085" y="3414876"/>
                  <a:pt x="269337" y="3377737"/>
                  <a:pt x="0" y="3389871"/>
                </a:cubicBezTo>
                <a:cubicBezTo>
                  <a:pt x="-44200" y="3230622"/>
                  <a:pt x="2633" y="3005682"/>
                  <a:pt x="0" y="2858791"/>
                </a:cubicBezTo>
                <a:cubicBezTo>
                  <a:pt x="-2633" y="2711900"/>
                  <a:pt x="15706" y="2531393"/>
                  <a:pt x="0" y="2327711"/>
                </a:cubicBezTo>
                <a:cubicBezTo>
                  <a:pt x="-15706" y="2124029"/>
                  <a:pt x="55275" y="1975250"/>
                  <a:pt x="0" y="1864429"/>
                </a:cubicBezTo>
                <a:cubicBezTo>
                  <a:pt x="-55275" y="1753608"/>
                  <a:pt x="57537" y="1363645"/>
                  <a:pt x="0" y="1231653"/>
                </a:cubicBezTo>
                <a:cubicBezTo>
                  <a:pt x="-57537" y="1099661"/>
                  <a:pt x="53342" y="963831"/>
                  <a:pt x="0" y="768371"/>
                </a:cubicBezTo>
                <a:cubicBezTo>
                  <a:pt x="-53342" y="572911"/>
                  <a:pt x="35815" y="233848"/>
                  <a:pt x="0" y="0"/>
                </a:cubicBezTo>
                <a:close/>
              </a:path>
            </a:pathLst>
          </a:custGeom>
          <a:noFill/>
          <a:ln>
            <a:solidFill>
              <a:schemeClr val="tx1"/>
            </a:solidFill>
            <a:extLst>
              <a:ext uri="{C807C97D-BFC1-408E-A445-0C87EB9F89A2}">
                <ask:lineSketchStyleProps xmlns:ask="http://schemas.microsoft.com/office/drawing/2018/sketchyshapes" sd="291383625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79D5E3B5-C9FA-7178-5B27-5D52B90B5AA6}"/>
              </a:ext>
            </a:extLst>
          </p:cNvPr>
          <p:cNvPicPr>
            <a:picLocks noChangeAspect="1"/>
          </p:cNvPicPr>
          <p:nvPr/>
        </p:nvPicPr>
        <p:blipFill>
          <a:blip r:embed="rId4"/>
          <a:stretch>
            <a:fillRect/>
          </a:stretch>
        </p:blipFill>
        <p:spPr>
          <a:xfrm>
            <a:off x="119182" y="7307387"/>
            <a:ext cx="1269162" cy="729768"/>
          </a:xfrm>
          <a:prstGeom prst="rect">
            <a:avLst/>
          </a:prstGeom>
        </p:spPr>
      </p:pic>
    </p:spTree>
    <p:extLst>
      <p:ext uri="{BB962C8B-B14F-4D97-AF65-F5344CB8AC3E}">
        <p14:creationId xmlns:p14="http://schemas.microsoft.com/office/powerpoint/2010/main" val="1112148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0206D3-1A13-4A8E-0E41-64CF87F5C623}"/>
              </a:ext>
            </a:extLst>
          </p:cNvPr>
          <p:cNvSpPr>
            <a:spLocks noChangeArrowheads="1"/>
          </p:cNvSpPr>
          <p:nvPr/>
        </p:nvSpPr>
        <p:spPr bwMode="auto">
          <a:xfrm>
            <a:off x="407773" y="1736123"/>
            <a:ext cx="1337898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Przypomnienie: Silne hasło to podstawa!</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Na ostatnim spotkaniu nauczyliśmy się </a:t>
            </a:r>
            <a:r>
              <a:rPr kumimoji="0" lang="pl-PL" altLang="uk-UA" sz="2800" b="0" i="0" u="none" strike="noStrike" cap="none" normalizeH="0" baseline="0">
                <a:ln>
                  <a:noFill/>
                </a:ln>
                <a:solidFill>
                  <a:schemeClr val="tx1"/>
                </a:solidFill>
                <a:effectLst/>
                <a:latin typeface="Arial" panose="020B0604020202020204" pitchFamily="34" charset="0"/>
              </a:rPr>
              <a:t>j</a:t>
            </a:r>
            <a:r>
              <a:rPr kumimoji="0" lang="uk-UA" altLang="uk-UA" sz="2800" b="0" i="0" u="none" strike="noStrike" cap="none" normalizeH="0" baseline="0">
                <a:ln>
                  <a:noFill/>
                </a:ln>
                <a:solidFill>
                  <a:schemeClr val="tx1"/>
                </a:solidFill>
                <a:effectLst/>
                <a:latin typeface="Arial" panose="020B0604020202020204" pitchFamily="34" charset="0"/>
              </a:rPr>
              <a:t>ak tworzyć silne i trudne do złamania hasła</a:t>
            </a:r>
            <a:br>
              <a:rPr kumimoji="0" lang="uk-UA" altLang="uk-UA" sz="2800" b="0" i="0" u="none" strike="noStrike" cap="none" normalizeH="0" baseline="0">
                <a:ln>
                  <a:noFill/>
                </a:ln>
                <a:solidFill>
                  <a:schemeClr val="tx1"/>
                </a:solidFill>
                <a:effectLst/>
                <a:latin typeface="Arial" panose="020B0604020202020204" pitchFamily="34" charset="0"/>
              </a:rPr>
            </a:b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B132E3A6-7668-E763-D472-CDDFC898CD85}"/>
              </a:ext>
            </a:extLst>
          </p:cNvPr>
          <p:cNvSpPr>
            <a:spLocks noChangeArrowheads="1"/>
          </p:cNvSpPr>
          <p:nvPr/>
        </p:nvSpPr>
        <p:spPr bwMode="auto">
          <a:xfrm>
            <a:off x="407773" y="3786287"/>
            <a:ext cx="12962238"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A co dalej?</a:t>
            </a:r>
            <a:endParaRPr kumimoji="0" lang="pl-PL"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uk-UA" sz="2800">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Dziś dowiemy się, </a:t>
            </a:r>
            <a:r>
              <a:rPr kumimoji="0" lang="uk-UA" altLang="uk-UA" sz="2800" b="1" i="0" u="none" strike="noStrike" cap="none" normalizeH="0" baseline="0">
                <a:ln>
                  <a:noFill/>
                </a:ln>
                <a:solidFill>
                  <a:schemeClr val="tx1"/>
                </a:solidFill>
                <a:effectLst/>
                <a:latin typeface="Arial" panose="020B0604020202020204" pitchFamily="34" charset="0"/>
              </a:rPr>
              <a:t>jak zapamiętać wszystkie hasła </a:t>
            </a:r>
            <a:endParaRPr kumimoji="0" lang="pl-PL"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uk-UA" sz="2800" b="1">
                <a:latin typeface="Arial" panose="020B0604020202020204" pitchFamily="34" charset="0"/>
              </a:rPr>
              <a:t>     </a:t>
            </a:r>
            <a:r>
              <a:rPr kumimoji="0" lang="uk-UA" altLang="uk-UA" sz="2800" b="1" i="0" u="none" strike="noStrike" cap="none" normalizeH="0" baseline="0">
                <a:ln>
                  <a:noFill/>
                </a:ln>
                <a:solidFill>
                  <a:schemeClr val="tx1"/>
                </a:solidFill>
                <a:effectLst/>
                <a:latin typeface="Arial" panose="020B0604020202020204" pitchFamily="34" charset="0"/>
              </a:rPr>
              <a:t>bez</a:t>
            </a:r>
            <a:r>
              <a:rPr kumimoji="0" lang="pl-PL" altLang="uk-UA" sz="2800" b="1" i="0" u="none" strike="noStrike" cap="none" normalizeH="0" baseline="0">
                <a:ln>
                  <a:noFill/>
                </a:ln>
                <a:solidFill>
                  <a:schemeClr val="tx1"/>
                </a:solidFill>
                <a:effectLst/>
                <a:latin typeface="Arial" panose="020B0604020202020204" pitchFamily="34" charset="0"/>
              </a:rPr>
              <a:t> </a:t>
            </a:r>
            <a:r>
              <a:rPr kumimoji="0" lang="uk-UA" altLang="uk-UA" sz="2800" b="1" i="0" u="none" strike="noStrike" cap="none" normalizeH="0" baseline="0">
                <a:ln>
                  <a:noFill/>
                </a:ln>
                <a:solidFill>
                  <a:schemeClr val="tx1"/>
                </a:solidFill>
                <a:effectLst/>
                <a:latin typeface="Arial" panose="020B0604020202020204" pitchFamily="34" charset="0"/>
              </a:rPr>
              <a:t>zapisywania ich na kartce</a:t>
            </a:r>
            <a:r>
              <a:rPr kumimoji="0" lang="uk-UA" altLang="uk-UA" sz="2800" b="0" i="0" u="none" strike="noStrike" cap="none" normalizeH="0" baseline="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 Pomoże nam w tym </a:t>
            </a:r>
            <a:r>
              <a:rPr kumimoji="0" lang="uk-UA" altLang="uk-UA" sz="2800" b="1" i="0" u="none" strike="noStrike" cap="none" normalizeH="0" baseline="0">
                <a:ln>
                  <a:noFill/>
                </a:ln>
                <a:solidFill>
                  <a:schemeClr val="tx1"/>
                </a:solidFill>
                <a:effectLst/>
                <a:latin typeface="Arial" panose="020B0604020202020204" pitchFamily="34" charset="0"/>
              </a:rPr>
              <a:t>menedżer haseł</a:t>
            </a:r>
            <a:r>
              <a:rPr kumimoji="0" lang="uk-UA" altLang="uk-UA" sz="2800" b="0" i="0" u="none" strike="noStrike" cap="none" normalizeH="0" baseline="0">
                <a:ln>
                  <a:noFill/>
                </a:ln>
                <a:solidFill>
                  <a:schemeClr val="tx1"/>
                </a:solidFill>
                <a:effectLst/>
                <a:latin typeface="Arial" panose="020B0604020202020204" pitchFamily="34" charset="0"/>
              </a:rPr>
              <a:t> – specjalna aplikacja, </a:t>
            </a:r>
            <a:endParaRPr kumimoji="0" lang="pl-PL"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uk-UA" sz="2800">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która robi to za nas.</a:t>
            </a:r>
          </a:p>
        </p:txBody>
      </p:sp>
      <p:pic>
        <p:nvPicPr>
          <p:cNvPr id="3" name="Picture 2" descr="A blue flag with yellow stars&#10;&#10;Description automatically generated">
            <a:extLst>
              <a:ext uri="{FF2B5EF4-FFF2-40B4-BE49-F238E27FC236}">
                <a16:creationId xmlns:a16="http://schemas.microsoft.com/office/drawing/2014/main" id="{8363E990-3582-6D08-D11B-560788C49EAA}"/>
              </a:ext>
            </a:extLst>
          </p:cNvPr>
          <p:cNvPicPr>
            <a:picLocks noChangeAspect="1"/>
          </p:cNvPicPr>
          <p:nvPr/>
        </p:nvPicPr>
        <p:blipFill>
          <a:blip r:embed="rId2"/>
          <a:stretch>
            <a:fillRect/>
          </a:stretch>
        </p:blipFill>
        <p:spPr>
          <a:xfrm>
            <a:off x="662586" y="177314"/>
            <a:ext cx="1764018" cy="1787280"/>
          </a:xfrm>
          <a:prstGeom prst="rect">
            <a:avLst/>
          </a:prstGeom>
        </p:spPr>
      </p:pic>
      <p:pic>
        <p:nvPicPr>
          <p:cNvPr id="22530" name="Picture 2" descr="Bezpłatne Darmowe zdjęcie z galerii z bezpieczeństwo, bezpieczeństwo cybernetyczne, bezpieczeństwo cyfrowe Zdjęcie z galerii">
            <a:extLst>
              <a:ext uri="{FF2B5EF4-FFF2-40B4-BE49-F238E27FC236}">
                <a16:creationId xmlns:a16="http://schemas.microsoft.com/office/drawing/2014/main" id="{72906D51-297B-5147-F733-D204250657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40231" y="4491680"/>
            <a:ext cx="2195899" cy="3293849"/>
          </a:xfrm>
          <a:custGeom>
            <a:avLst/>
            <a:gdLst>
              <a:gd name="csX0" fmla="*/ 0 w 2195899"/>
              <a:gd name="csY0" fmla="*/ 0 h 3293849"/>
              <a:gd name="csX1" fmla="*/ 592893 w 2195899"/>
              <a:gd name="csY1" fmla="*/ 0 h 3293849"/>
              <a:gd name="csX2" fmla="*/ 1119908 w 2195899"/>
              <a:gd name="csY2" fmla="*/ 0 h 3293849"/>
              <a:gd name="csX3" fmla="*/ 1624965 w 2195899"/>
              <a:gd name="csY3" fmla="*/ 0 h 3293849"/>
              <a:gd name="csX4" fmla="*/ 2195899 w 2195899"/>
              <a:gd name="csY4" fmla="*/ 0 h 3293849"/>
              <a:gd name="csX5" fmla="*/ 2195899 w 2195899"/>
              <a:gd name="csY5" fmla="*/ 548975 h 3293849"/>
              <a:gd name="csX6" fmla="*/ 2195899 w 2195899"/>
              <a:gd name="csY6" fmla="*/ 999134 h 3293849"/>
              <a:gd name="csX7" fmla="*/ 2195899 w 2195899"/>
              <a:gd name="csY7" fmla="*/ 1515171 h 3293849"/>
              <a:gd name="csX8" fmla="*/ 2195899 w 2195899"/>
              <a:gd name="csY8" fmla="*/ 1965330 h 3293849"/>
              <a:gd name="csX9" fmla="*/ 2195899 w 2195899"/>
              <a:gd name="csY9" fmla="*/ 2448428 h 3293849"/>
              <a:gd name="csX10" fmla="*/ 2195899 w 2195899"/>
              <a:gd name="csY10" fmla="*/ 3293849 h 3293849"/>
              <a:gd name="csX11" fmla="*/ 1690842 w 2195899"/>
              <a:gd name="csY11" fmla="*/ 3293849 h 3293849"/>
              <a:gd name="csX12" fmla="*/ 1097950 w 2195899"/>
              <a:gd name="csY12" fmla="*/ 3293849 h 3293849"/>
              <a:gd name="csX13" fmla="*/ 592893 w 2195899"/>
              <a:gd name="csY13" fmla="*/ 3293849 h 3293849"/>
              <a:gd name="csX14" fmla="*/ 0 w 2195899"/>
              <a:gd name="csY14" fmla="*/ 3293849 h 3293849"/>
              <a:gd name="csX15" fmla="*/ 0 w 2195899"/>
              <a:gd name="csY15" fmla="*/ 2843690 h 3293849"/>
              <a:gd name="csX16" fmla="*/ 0 w 2195899"/>
              <a:gd name="csY16" fmla="*/ 2261776 h 3293849"/>
              <a:gd name="csX17" fmla="*/ 0 w 2195899"/>
              <a:gd name="csY17" fmla="*/ 1811617 h 3293849"/>
              <a:gd name="csX18" fmla="*/ 0 w 2195899"/>
              <a:gd name="csY18" fmla="*/ 1262642 h 3293849"/>
              <a:gd name="csX19" fmla="*/ 0 w 2195899"/>
              <a:gd name="csY19" fmla="*/ 746606 h 3293849"/>
              <a:gd name="csX20" fmla="*/ 0 w 2195899"/>
              <a:gd name="csY20" fmla="*/ 0 h 32938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195899" h="3293849" extrusionOk="0">
                <a:moveTo>
                  <a:pt x="0" y="0"/>
                </a:moveTo>
                <a:cubicBezTo>
                  <a:pt x="184263" y="-57078"/>
                  <a:pt x="301840" y="23276"/>
                  <a:pt x="592893" y="0"/>
                </a:cubicBezTo>
                <a:cubicBezTo>
                  <a:pt x="883946" y="-23276"/>
                  <a:pt x="909033" y="29710"/>
                  <a:pt x="1119908" y="0"/>
                </a:cubicBezTo>
                <a:cubicBezTo>
                  <a:pt x="1330783" y="-29710"/>
                  <a:pt x="1455835" y="60487"/>
                  <a:pt x="1624965" y="0"/>
                </a:cubicBezTo>
                <a:cubicBezTo>
                  <a:pt x="1794095" y="-60487"/>
                  <a:pt x="1947150" y="5541"/>
                  <a:pt x="2195899" y="0"/>
                </a:cubicBezTo>
                <a:cubicBezTo>
                  <a:pt x="2215227" y="258409"/>
                  <a:pt x="2181670" y="382743"/>
                  <a:pt x="2195899" y="548975"/>
                </a:cubicBezTo>
                <a:cubicBezTo>
                  <a:pt x="2210128" y="715207"/>
                  <a:pt x="2169331" y="902773"/>
                  <a:pt x="2195899" y="999134"/>
                </a:cubicBezTo>
                <a:cubicBezTo>
                  <a:pt x="2222467" y="1095495"/>
                  <a:pt x="2195566" y="1272877"/>
                  <a:pt x="2195899" y="1515171"/>
                </a:cubicBezTo>
                <a:cubicBezTo>
                  <a:pt x="2196232" y="1757465"/>
                  <a:pt x="2145743" y="1804332"/>
                  <a:pt x="2195899" y="1965330"/>
                </a:cubicBezTo>
                <a:cubicBezTo>
                  <a:pt x="2246055" y="2126328"/>
                  <a:pt x="2160009" y="2241038"/>
                  <a:pt x="2195899" y="2448428"/>
                </a:cubicBezTo>
                <a:cubicBezTo>
                  <a:pt x="2231789" y="2655818"/>
                  <a:pt x="2156131" y="2871942"/>
                  <a:pt x="2195899" y="3293849"/>
                </a:cubicBezTo>
                <a:cubicBezTo>
                  <a:pt x="1974083" y="3344356"/>
                  <a:pt x="1831475" y="3258888"/>
                  <a:pt x="1690842" y="3293849"/>
                </a:cubicBezTo>
                <a:cubicBezTo>
                  <a:pt x="1550209" y="3328810"/>
                  <a:pt x="1366786" y="3237402"/>
                  <a:pt x="1097950" y="3293849"/>
                </a:cubicBezTo>
                <a:cubicBezTo>
                  <a:pt x="829114" y="3350296"/>
                  <a:pt x="783123" y="3240573"/>
                  <a:pt x="592893" y="3293849"/>
                </a:cubicBezTo>
                <a:cubicBezTo>
                  <a:pt x="402663" y="3347125"/>
                  <a:pt x="123633" y="3230587"/>
                  <a:pt x="0" y="3293849"/>
                </a:cubicBezTo>
                <a:cubicBezTo>
                  <a:pt x="-52605" y="3141721"/>
                  <a:pt x="25538" y="3019581"/>
                  <a:pt x="0" y="2843690"/>
                </a:cubicBezTo>
                <a:cubicBezTo>
                  <a:pt x="-25538" y="2667799"/>
                  <a:pt x="69609" y="2383798"/>
                  <a:pt x="0" y="2261776"/>
                </a:cubicBezTo>
                <a:cubicBezTo>
                  <a:pt x="-69609" y="2139754"/>
                  <a:pt x="8030" y="1948483"/>
                  <a:pt x="0" y="1811617"/>
                </a:cubicBezTo>
                <a:cubicBezTo>
                  <a:pt x="-8030" y="1674751"/>
                  <a:pt x="55852" y="1384278"/>
                  <a:pt x="0" y="1262642"/>
                </a:cubicBezTo>
                <a:cubicBezTo>
                  <a:pt x="-55852" y="1141007"/>
                  <a:pt x="61141" y="854139"/>
                  <a:pt x="0" y="746606"/>
                </a:cubicBezTo>
                <a:cubicBezTo>
                  <a:pt x="-61141" y="639073"/>
                  <a:pt x="5019" y="361577"/>
                  <a:pt x="0" y="0"/>
                </a:cubicBezTo>
                <a:close/>
              </a:path>
            </a:pathLst>
          </a:custGeom>
          <a:noFill/>
          <a:ln>
            <a:solidFill>
              <a:schemeClr val="tx1"/>
            </a:solidFill>
            <a:extLst>
              <a:ext uri="{C807C97D-BFC1-408E-A445-0C87EB9F89A2}">
                <ask:lineSketchStyleProps xmlns:ask="http://schemas.microsoft.com/office/drawing/2018/sketchyshapes" sd="425206764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5" name="Picture 17">
            <a:extLst>
              <a:ext uri="{FF2B5EF4-FFF2-40B4-BE49-F238E27FC236}">
                <a16:creationId xmlns:a16="http://schemas.microsoft.com/office/drawing/2014/main" id="{2E6ADCD0-B41E-1C41-CF94-C7492D205B85}"/>
              </a:ext>
            </a:extLst>
          </p:cNvPr>
          <p:cNvPicPr>
            <a:picLocks noChangeAspect="1"/>
          </p:cNvPicPr>
          <p:nvPr/>
        </p:nvPicPr>
        <p:blipFill>
          <a:blip r:embed="rId4"/>
          <a:stretch>
            <a:fillRect/>
          </a:stretch>
        </p:blipFill>
        <p:spPr>
          <a:xfrm>
            <a:off x="12403599" y="365561"/>
            <a:ext cx="1269162" cy="729768"/>
          </a:xfrm>
          <a:prstGeom prst="rect">
            <a:avLst/>
          </a:prstGeom>
        </p:spPr>
      </p:pic>
    </p:spTree>
    <p:extLst>
      <p:ext uri="{BB962C8B-B14F-4D97-AF65-F5344CB8AC3E}">
        <p14:creationId xmlns:p14="http://schemas.microsoft.com/office/powerpoint/2010/main" val="3217451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D1A165-BA2C-9DC0-7B9C-6F17CE25082A}"/>
              </a:ext>
            </a:extLst>
          </p:cNvPr>
          <p:cNvSpPr txBox="1"/>
          <p:nvPr/>
        </p:nvSpPr>
        <p:spPr>
          <a:xfrm>
            <a:off x="889687" y="713869"/>
            <a:ext cx="11207578" cy="7232749"/>
          </a:xfrm>
          <a:prstGeom prst="rect">
            <a:avLst/>
          </a:prstGeom>
          <a:noFill/>
        </p:spPr>
        <p:txBody>
          <a:bodyPr wrap="square">
            <a:spAutoFit/>
          </a:bodyPr>
          <a:lstStyle/>
          <a:p>
            <a:pPr>
              <a:buNone/>
            </a:pPr>
            <a:r>
              <a:rPr lang="pl-PL" sz="4400" b="1">
                <a:solidFill>
                  <a:srgbClr val="C00000"/>
                </a:solidFill>
              </a:rPr>
              <a:t>🔐 Co to jest menedżer haseł?</a:t>
            </a:r>
          </a:p>
          <a:p>
            <a:pPr>
              <a:buNone/>
            </a:pPr>
            <a:endParaRPr lang="pl-PL" sz="2800" b="1"/>
          </a:p>
          <a:p>
            <a:pPr>
              <a:buNone/>
            </a:pPr>
            <a:r>
              <a:rPr lang="pl-PL" sz="2800" b="1"/>
              <a:t>Menedżer haseł</a:t>
            </a:r>
            <a:r>
              <a:rPr lang="pl-PL" sz="2800"/>
              <a:t> to aplikacja, która:</a:t>
            </a:r>
          </a:p>
          <a:p>
            <a:pPr>
              <a:buNone/>
            </a:pPr>
            <a:endParaRPr lang="pl-PL" sz="2800"/>
          </a:p>
          <a:p>
            <a:r>
              <a:rPr lang="pl-PL" sz="2800"/>
              <a:t>✅ </a:t>
            </a:r>
            <a:r>
              <a:rPr lang="pl-PL" sz="2800" b="1"/>
              <a:t>Bezpiecznie przechowuje wszystkie Twoje hasła</a:t>
            </a:r>
          </a:p>
          <a:p>
            <a:endParaRPr lang="pl-PL" sz="2800"/>
          </a:p>
          <a:p>
            <a:r>
              <a:rPr lang="pl-PL" sz="2800"/>
              <a:t>✅ Pomaga tworzyć </a:t>
            </a:r>
            <a:r>
              <a:rPr lang="pl-PL" sz="2800" b="1"/>
              <a:t>unikalne hasła</a:t>
            </a:r>
          </a:p>
          <a:p>
            <a:endParaRPr lang="pl-PL" sz="2800"/>
          </a:p>
          <a:p>
            <a:r>
              <a:rPr lang="pl-PL" sz="2800"/>
              <a:t>✅ Automatycznie </a:t>
            </a:r>
            <a:r>
              <a:rPr lang="pl-PL" sz="2800" b="1"/>
              <a:t>wypełnia dane logowania</a:t>
            </a:r>
            <a:r>
              <a:rPr lang="pl-PL" sz="2800"/>
              <a:t> na stronach i w aplikacjach</a:t>
            </a:r>
          </a:p>
          <a:p>
            <a:endParaRPr lang="pl-PL" sz="2800"/>
          </a:p>
          <a:p>
            <a:r>
              <a:rPr lang="pl-PL" sz="2800"/>
              <a:t>✅ Działa na telefonie i komputerze</a:t>
            </a:r>
          </a:p>
          <a:p>
            <a:endParaRPr lang="pl-PL" sz="2800"/>
          </a:p>
          <a:p>
            <a:r>
              <a:rPr lang="pl-PL" sz="2800"/>
              <a:t>✅ Zmniejsza ryzyko używania tego samego hasła w różnych miejscach</a:t>
            </a:r>
          </a:p>
          <a:p>
            <a:endParaRPr lang="pl-PL" sz="2800"/>
          </a:p>
          <a:p>
            <a:r>
              <a:rPr lang="pl-PL" sz="2800"/>
              <a:t>✅ Chroni przed kradzieżą tożsamości i oszustwami</a:t>
            </a:r>
          </a:p>
          <a:p>
            <a:endParaRPr lang="pl-PL" sz="2800"/>
          </a:p>
        </p:txBody>
      </p:sp>
      <p:pic>
        <p:nvPicPr>
          <p:cNvPr id="2" name="Picture 1" descr="A blue flag with yellow stars&#10;&#10;Description automatically generated">
            <a:extLst>
              <a:ext uri="{FF2B5EF4-FFF2-40B4-BE49-F238E27FC236}">
                <a16:creationId xmlns:a16="http://schemas.microsoft.com/office/drawing/2014/main" id="{9A2A4E8A-7A7A-8854-019A-A2D8F8BB6841}"/>
              </a:ext>
            </a:extLst>
          </p:cNvPr>
          <p:cNvPicPr>
            <a:picLocks noChangeAspect="1"/>
          </p:cNvPicPr>
          <p:nvPr/>
        </p:nvPicPr>
        <p:blipFill>
          <a:blip r:embed="rId2"/>
          <a:stretch>
            <a:fillRect/>
          </a:stretch>
        </p:blipFill>
        <p:spPr>
          <a:xfrm>
            <a:off x="12609978" y="6289589"/>
            <a:ext cx="1764018" cy="1787280"/>
          </a:xfrm>
          <a:prstGeom prst="rect">
            <a:avLst/>
          </a:prstGeom>
        </p:spPr>
      </p:pic>
      <p:pic>
        <p:nvPicPr>
          <p:cNvPr id="21506" name="Picture 2" descr="a pile of keys sitting on top of a table">
            <a:extLst>
              <a:ext uri="{FF2B5EF4-FFF2-40B4-BE49-F238E27FC236}">
                <a16:creationId xmlns:a16="http://schemas.microsoft.com/office/drawing/2014/main" id="{D60112F3-4659-063C-ACA6-AE0715A00B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243" y="479068"/>
            <a:ext cx="4186740" cy="2795474"/>
          </a:xfrm>
          <a:custGeom>
            <a:avLst/>
            <a:gdLst>
              <a:gd name="csX0" fmla="*/ 0 w 4186740"/>
              <a:gd name="csY0" fmla="*/ 0 h 2795474"/>
              <a:gd name="csX1" fmla="*/ 681841 w 4186740"/>
              <a:gd name="csY1" fmla="*/ 0 h 2795474"/>
              <a:gd name="csX2" fmla="*/ 1196211 w 4186740"/>
              <a:gd name="csY2" fmla="*/ 0 h 2795474"/>
              <a:gd name="csX3" fmla="*/ 1794317 w 4186740"/>
              <a:gd name="csY3" fmla="*/ 0 h 2795474"/>
              <a:gd name="csX4" fmla="*/ 2434290 w 4186740"/>
              <a:gd name="csY4" fmla="*/ 0 h 2795474"/>
              <a:gd name="csX5" fmla="*/ 3074263 w 4186740"/>
              <a:gd name="csY5" fmla="*/ 0 h 2795474"/>
              <a:gd name="csX6" fmla="*/ 4186740 w 4186740"/>
              <a:gd name="csY6" fmla="*/ 0 h 2795474"/>
              <a:gd name="csX7" fmla="*/ 4186740 w 4186740"/>
              <a:gd name="csY7" fmla="*/ 503185 h 2795474"/>
              <a:gd name="csX8" fmla="*/ 4186740 w 4186740"/>
              <a:gd name="csY8" fmla="*/ 1090235 h 2795474"/>
              <a:gd name="csX9" fmla="*/ 4186740 w 4186740"/>
              <a:gd name="csY9" fmla="*/ 1621375 h 2795474"/>
              <a:gd name="csX10" fmla="*/ 4186740 w 4186740"/>
              <a:gd name="csY10" fmla="*/ 2096606 h 2795474"/>
              <a:gd name="csX11" fmla="*/ 4186740 w 4186740"/>
              <a:gd name="csY11" fmla="*/ 2795474 h 2795474"/>
              <a:gd name="csX12" fmla="*/ 3714236 w 4186740"/>
              <a:gd name="csY12" fmla="*/ 2795474 h 2795474"/>
              <a:gd name="csX13" fmla="*/ 3116131 w 4186740"/>
              <a:gd name="csY13" fmla="*/ 2795474 h 2795474"/>
              <a:gd name="csX14" fmla="*/ 2476158 w 4186740"/>
              <a:gd name="csY14" fmla="*/ 2795474 h 2795474"/>
              <a:gd name="csX15" fmla="*/ 1919919 w 4186740"/>
              <a:gd name="csY15" fmla="*/ 2795474 h 2795474"/>
              <a:gd name="csX16" fmla="*/ 1279946 w 4186740"/>
              <a:gd name="csY16" fmla="*/ 2795474 h 2795474"/>
              <a:gd name="csX17" fmla="*/ 681841 w 4186740"/>
              <a:gd name="csY17" fmla="*/ 2795474 h 2795474"/>
              <a:gd name="csX18" fmla="*/ 0 w 4186740"/>
              <a:gd name="csY18" fmla="*/ 2795474 h 2795474"/>
              <a:gd name="csX19" fmla="*/ 0 w 4186740"/>
              <a:gd name="csY19" fmla="*/ 2208424 h 2795474"/>
              <a:gd name="csX20" fmla="*/ 0 w 4186740"/>
              <a:gd name="csY20" fmla="*/ 1733194 h 2795474"/>
              <a:gd name="csX21" fmla="*/ 0 w 4186740"/>
              <a:gd name="csY21" fmla="*/ 1257963 h 2795474"/>
              <a:gd name="csX22" fmla="*/ 0 w 4186740"/>
              <a:gd name="csY22" fmla="*/ 782733 h 2795474"/>
              <a:gd name="csX23" fmla="*/ 0 w 4186740"/>
              <a:gd name="csY23" fmla="*/ 0 h 279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4186740" h="2795474" extrusionOk="0">
                <a:moveTo>
                  <a:pt x="0" y="0"/>
                </a:moveTo>
                <a:cubicBezTo>
                  <a:pt x="274139" y="-49377"/>
                  <a:pt x="379473" y="4710"/>
                  <a:pt x="681841" y="0"/>
                </a:cubicBezTo>
                <a:cubicBezTo>
                  <a:pt x="984209" y="-4710"/>
                  <a:pt x="949596" y="58108"/>
                  <a:pt x="1196211" y="0"/>
                </a:cubicBezTo>
                <a:cubicBezTo>
                  <a:pt x="1442826" y="-58108"/>
                  <a:pt x="1658201" y="25224"/>
                  <a:pt x="1794317" y="0"/>
                </a:cubicBezTo>
                <a:cubicBezTo>
                  <a:pt x="1930433" y="-25224"/>
                  <a:pt x="2174427" y="73213"/>
                  <a:pt x="2434290" y="0"/>
                </a:cubicBezTo>
                <a:cubicBezTo>
                  <a:pt x="2694153" y="-73213"/>
                  <a:pt x="2756326" y="67722"/>
                  <a:pt x="3074263" y="0"/>
                </a:cubicBezTo>
                <a:cubicBezTo>
                  <a:pt x="3392200" y="-67722"/>
                  <a:pt x="3753701" y="55691"/>
                  <a:pt x="4186740" y="0"/>
                </a:cubicBezTo>
                <a:cubicBezTo>
                  <a:pt x="4190901" y="213942"/>
                  <a:pt x="4127419" y="308028"/>
                  <a:pt x="4186740" y="503185"/>
                </a:cubicBezTo>
                <a:cubicBezTo>
                  <a:pt x="4246061" y="698343"/>
                  <a:pt x="4125827" y="854155"/>
                  <a:pt x="4186740" y="1090235"/>
                </a:cubicBezTo>
                <a:cubicBezTo>
                  <a:pt x="4247653" y="1326315"/>
                  <a:pt x="4142579" y="1426820"/>
                  <a:pt x="4186740" y="1621375"/>
                </a:cubicBezTo>
                <a:cubicBezTo>
                  <a:pt x="4230901" y="1815930"/>
                  <a:pt x="4161776" y="1895273"/>
                  <a:pt x="4186740" y="2096606"/>
                </a:cubicBezTo>
                <a:cubicBezTo>
                  <a:pt x="4211704" y="2297939"/>
                  <a:pt x="4179234" y="2579762"/>
                  <a:pt x="4186740" y="2795474"/>
                </a:cubicBezTo>
                <a:cubicBezTo>
                  <a:pt x="4069365" y="2821420"/>
                  <a:pt x="3836345" y="2768850"/>
                  <a:pt x="3714236" y="2795474"/>
                </a:cubicBezTo>
                <a:cubicBezTo>
                  <a:pt x="3592127" y="2822098"/>
                  <a:pt x="3380249" y="2753626"/>
                  <a:pt x="3116131" y="2795474"/>
                </a:cubicBezTo>
                <a:cubicBezTo>
                  <a:pt x="2852014" y="2837322"/>
                  <a:pt x="2628653" y="2756029"/>
                  <a:pt x="2476158" y="2795474"/>
                </a:cubicBezTo>
                <a:cubicBezTo>
                  <a:pt x="2323663" y="2834919"/>
                  <a:pt x="2159879" y="2785212"/>
                  <a:pt x="1919919" y="2795474"/>
                </a:cubicBezTo>
                <a:cubicBezTo>
                  <a:pt x="1679959" y="2805736"/>
                  <a:pt x="1468940" y="2726280"/>
                  <a:pt x="1279946" y="2795474"/>
                </a:cubicBezTo>
                <a:cubicBezTo>
                  <a:pt x="1090952" y="2864668"/>
                  <a:pt x="899643" y="2750200"/>
                  <a:pt x="681841" y="2795474"/>
                </a:cubicBezTo>
                <a:cubicBezTo>
                  <a:pt x="464039" y="2840748"/>
                  <a:pt x="262904" y="2713779"/>
                  <a:pt x="0" y="2795474"/>
                </a:cubicBezTo>
                <a:cubicBezTo>
                  <a:pt x="-8427" y="2675819"/>
                  <a:pt x="63672" y="2388293"/>
                  <a:pt x="0" y="2208424"/>
                </a:cubicBezTo>
                <a:cubicBezTo>
                  <a:pt x="-63672" y="2028555"/>
                  <a:pt x="52578" y="1858141"/>
                  <a:pt x="0" y="1733194"/>
                </a:cubicBezTo>
                <a:cubicBezTo>
                  <a:pt x="-52578" y="1608247"/>
                  <a:pt x="38574" y="1446124"/>
                  <a:pt x="0" y="1257963"/>
                </a:cubicBezTo>
                <a:cubicBezTo>
                  <a:pt x="-38574" y="1069802"/>
                  <a:pt x="52415" y="995599"/>
                  <a:pt x="0" y="782733"/>
                </a:cubicBezTo>
                <a:cubicBezTo>
                  <a:pt x="-52415" y="569867"/>
                  <a:pt x="87906" y="327713"/>
                  <a:pt x="0" y="0"/>
                </a:cubicBezTo>
                <a:close/>
              </a:path>
            </a:pathLst>
          </a:custGeom>
          <a:noFill/>
          <a:ln>
            <a:solidFill>
              <a:schemeClr val="tx1"/>
            </a:solidFill>
            <a:extLst>
              <a:ext uri="{C807C97D-BFC1-408E-A445-0C87EB9F89A2}">
                <ask:lineSketchStyleProps xmlns:ask="http://schemas.microsoft.com/office/drawing/2018/sketchyshapes" sd="290798047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07BF2A47-0786-A493-7140-D3434780EC8B}"/>
              </a:ext>
            </a:extLst>
          </p:cNvPr>
          <p:cNvPicPr>
            <a:picLocks noChangeAspect="1"/>
          </p:cNvPicPr>
          <p:nvPr/>
        </p:nvPicPr>
        <p:blipFill>
          <a:blip r:embed="rId4"/>
          <a:stretch>
            <a:fillRect/>
          </a:stretch>
        </p:blipFill>
        <p:spPr>
          <a:xfrm>
            <a:off x="12857406" y="5591116"/>
            <a:ext cx="1269162" cy="729768"/>
          </a:xfrm>
          <a:prstGeom prst="rect">
            <a:avLst/>
          </a:prstGeom>
        </p:spPr>
      </p:pic>
    </p:spTree>
    <p:extLst>
      <p:ext uri="{BB962C8B-B14F-4D97-AF65-F5344CB8AC3E}">
        <p14:creationId xmlns:p14="http://schemas.microsoft.com/office/powerpoint/2010/main" val="3333572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CDD966D-C898-8591-2860-903CED6F42F3}"/>
              </a:ext>
            </a:extLst>
          </p:cNvPr>
          <p:cNvSpPr txBox="1"/>
          <p:nvPr/>
        </p:nvSpPr>
        <p:spPr>
          <a:xfrm>
            <a:off x="599303" y="1384643"/>
            <a:ext cx="13184658" cy="2123658"/>
          </a:xfrm>
          <a:prstGeom prst="rect">
            <a:avLst/>
          </a:prstGeom>
          <a:noFill/>
        </p:spPr>
        <p:txBody>
          <a:bodyPr wrap="square">
            <a:spAutoFit/>
          </a:bodyPr>
          <a:lstStyle/>
          <a:p>
            <a:pPr algn="ctr"/>
            <a:r>
              <a:rPr lang="pl-PL" sz="4400">
                <a:solidFill>
                  <a:srgbClr val="00B050"/>
                </a:solidFill>
              </a:rPr>
              <a:t>A najważniejsze jest - nie musisz pamiętać </a:t>
            </a:r>
          </a:p>
          <a:p>
            <a:pPr algn="ctr"/>
            <a:r>
              <a:rPr lang="pl-PL" sz="4400">
                <a:solidFill>
                  <a:srgbClr val="00B050"/>
                </a:solidFill>
              </a:rPr>
              <a:t>dziesiątek haseł – </a:t>
            </a:r>
          </a:p>
          <a:p>
            <a:pPr algn="ctr"/>
            <a:r>
              <a:rPr lang="pl-PL" sz="4400">
                <a:solidFill>
                  <a:srgbClr val="00B050"/>
                </a:solidFill>
              </a:rPr>
              <a:t>wystarczy jedno główne hasło</a:t>
            </a:r>
          </a:p>
        </p:txBody>
      </p:sp>
      <p:pic>
        <p:nvPicPr>
          <p:cNvPr id="2" name="Picture 1" descr="A blue flag with yellow stars&#10;&#10;Description automatically generated">
            <a:extLst>
              <a:ext uri="{FF2B5EF4-FFF2-40B4-BE49-F238E27FC236}">
                <a16:creationId xmlns:a16="http://schemas.microsoft.com/office/drawing/2014/main" id="{4EB54491-9621-9D01-CB31-2779C0B1C11E}"/>
              </a:ext>
            </a:extLst>
          </p:cNvPr>
          <p:cNvPicPr>
            <a:picLocks noChangeAspect="1"/>
          </p:cNvPicPr>
          <p:nvPr/>
        </p:nvPicPr>
        <p:blipFill>
          <a:blip r:embed="rId2"/>
          <a:stretch>
            <a:fillRect/>
          </a:stretch>
        </p:blipFill>
        <p:spPr>
          <a:xfrm>
            <a:off x="432251" y="152017"/>
            <a:ext cx="1764018" cy="1787280"/>
          </a:xfrm>
          <a:prstGeom prst="rect">
            <a:avLst/>
          </a:prstGeom>
        </p:spPr>
      </p:pic>
      <p:pic>
        <p:nvPicPr>
          <p:cNvPr id="20482" name="Picture 2" descr="an old woman giving a thumbs up sign">
            <a:extLst>
              <a:ext uri="{FF2B5EF4-FFF2-40B4-BE49-F238E27FC236}">
                <a16:creationId xmlns:a16="http://schemas.microsoft.com/office/drawing/2014/main" id="{D7A97A1E-C6F4-9E28-3710-5DAB53342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8533" y="4598773"/>
            <a:ext cx="4331043" cy="2887362"/>
          </a:xfrm>
          <a:custGeom>
            <a:avLst/>
            <a:gdLst>
              <a:gd name="csX0" fmla="*/ 0 w 4331043"/>
              <a:gd name="csY0" fmla="*/ 0 h 2887362"/>
              <a:gd name="csX1" fmla="*/ 541380 w 4331043"/>
              <a:gd name="csY1" fmla="*/ 0 h 2887362"/>
              <a:gd name="csX2" fmla="*/ 1169382 w 4331043"/>
              <a:gd name="csY2" fmla="*/ 0 h 2887362"/>
              <a:gd name="csX3" fmla="*/ 1667452 w 4331043"/>
              <a:gd name="csY3" fmla="*/ 0 h 2887362"/>
              <a:gd name="csX4" fmla="*/ 2078901 w 4331043"/>
              <a:gd name="csY4" fmla="*/ 0 h 2887362"/>
              <a:gd name="csX5" fmla="*/ 2706902 w 4331043"/>
              <a:gd name="csY5" fmla="*/ 0 h 2887362"/>
              <a:gd name="csX6" fmla="*/ 3161661 w 4331043"/>
              <a:gd name="csY6" fmla="*/ 0 h 2887362"/>
              <a:gd name="csX7" fmla="*/ 3789663 w 4331043"/>
              <a:gd name="csY7" fmla="*/ 0 h 2887362"/>
              <a:gd name="csX8" fmla="*/ 4331043 w 4331043"/>
              <a:gd name="csY8" fmla="*/ 0 h 2887362"/>
              <a:gd name="csX9" fmla="*/ 4331043 w 4331043"/>
              <a:gd name="csY9" fmla="*/ 519725 h 2887362"/>
              <a:gd name="csX10" fmla="*/ 4331043 w 4331043"/>
              <a:gd name="csY10" fmla="*/ 1010577 h 2887362"/>
              <a:gd name="csX11" fmla="*/ 4331043 w 4331043"/>
              <a:gd name="csY11" fmla="*/ 1501428 h 2887362"/>
              <a:gd name="csX12" fmla="*/ 4331043 w 4331043"/>
              <a:gd name="csY12" fmla="*/ 2136648 h 2887362"/>
              <a:gd name="csX13" fmla="*/ 4331043 w 4331043"/>
              <a:gd name="csY13" fmla="*/ 2887362 h 2887362"/>
              <a:gd name="csX14" fmla="*/ 3876283 w 4331043"/>
              <a:gd name="csY14" fmla="*/ 2887362 h 2887362"/>
              <a:gd name="csX15" fmla="*/ 3334903 w 4331043"/>
              <a:gd name="csY15" fmla="*/ 2887362 h 2887362"/>
              <a:gd name="csX16" fmla="*/ 2706902 w 4331043"/>
              <a:gd name="csY16" fmla="*/ 2887362 h 2887362"/>
              <a:gd name="csX17" fmla="*/ 2165522 w 4331043"/>
              <a:gd name="csY17" fmla="*/ 2887362 h 2887362"/>
              <a:gd name="csX18" fmla="*/ 1624141 w 4331043"/>
              <a:gd name="csY18" fmla="*/ 2887362 h 2887362"/>
              <a:gd name="csX19" fmla="*/ 1039450 w 4331043"/>
              <a:gd name="csY19" fmla="*/ 2887362 h 2887362"/>
              <a:gd name="csX20" fmla="*/ 584691 w 4331043"/>
              <a:gd name="csY20" fmla="*/ 2887362 h 2887362"/>
              <a:gd name="csX21" fmla="*/ 0 w 4331043"/>
              <a:gd name="csY21" fmla="*/ 2887362 h 2887362"/>
              <a:gd name="csX22" fmla="*/ 0 w 4331043"/>
              <a:gd name="csY22" fmla="*/ 2396510 h 2887362"/>
              <a:gd name="csX23" fmla="*/ 0 w 4331043"/>
              <a:gd name="csY23" fmla="*/ 1790164 h 2887362"/>
              <a:gd name="csX24" fmla="*/ 0 w 4331043"/>
              <a:gd name="csY24" fmla="*/ 1270439 h 2887362"/>
              <a:gd name="csX25" fmla="*/ 0 w 4331043"/>
              <a:gd name="csY25" fmla="*/ 635220 h 2887362"/>
              <a:gd name="csX26" fmla="*/ 0 w 4331043"/>
              <a:gd name="csY26" fmla="*/ 0 h 28873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331043" h="2887362" extrusionOk="0">
                <a:moveTo>
                  <a:pt x="0" y="0"/>
                </a:moveTo>
                <a:cubicBezTo>
                  <a:pt x="238024" y="-864"/>
                  <a:pt x="274238" y="44430"/>
                  <a:pt x="541380" y="0"/>
                </a:cubicBezTo>
                <a:cubicBezTo>
                  <a:pt x="808522" y="-44430"/>
                  <a:pt x="950208" y="19090"/>
                  <a:pt x="1169382" y="0"/>
                </a:cubicBezTo>
                <a:cubicBezTo>
                  <a:pt x="1388556" y="-19090"/>
                  <a:pt x="1509794" y="59632"/>
                  <a:pt x="1667452" y="0"/>
                </a:cubicBezTo>
                <a:cubicBezTo>
                  <a:pt x="1825110" y="-59632"/>
                  <a:pt x="1909981" y="12867"/>
                  <a:pt x="2078901" y="0"/>
                </a:cubicBezTo>
                <a:cubicBezTo>
                  <a:pt x="2247821" y="-12867"/>
                  <a:pt x="2463102" y="30294"/>
                  <a:pt x="2706902" y="0"/>
                </a:cubicBezTo>
                <a:cubicBezTo>
                  <a:pt x="2950702" y="-30294"/>
                  <a:pt x="3025383" y="26370"/>
                  <a:pt x="3161661" y="0"/>
                </a:cubicBezTo>
                <a:cubicBezTo>
                  <a:pt x="3297939" y="-26370"/>
                  <a:pt x="3638448" y="70944"/>
                  <a:pt x="3789663" y="0"/>
                </a:cubicBezTo>
                <a:cubicBezTo>
                  <a:pt x="3940878" y="-70944"/>
                  <a:pt x="4129851" y="25772"/>
                  <a:pt x="4331043" y="0"/>
                </a:cubicBezTo>
                <a:cubicBezTo>
                  <a:pt x="4358570" y="253434"/>
                  <a:pt x="4319674" y="371710"/>
                  <a:pt x="4331043" y="519725"/>
                </a:cubicBezTo>
                <a:cubicBezTo>
                  <a:pt x="4342412" y="667740"/>
                  <a:pt x="4283145" y="799255"/>
                  <a:pt x="4331043" y="1010577"/>
                </a:cubicBezTo>
                <a:cubicBezTo>
                  <a:pt x="4378941" y="1221899"/>
                  <a:pt x="4286177" y="1288066"/>
                  <a:pt x="4331043" y="1501428"/>
                </a:cubicBezTo>
                <a:cubicBezTo>
                  <a:pt x="4375909" y="1714790"/>
                  <a:pt x="4298318" y="1937506"/>
                  <a:pt x="4331043" y="2136648"/>
                </a:cubicBezTo>
                <a:cubicBezTo>
                  <a:pt x="4363768" y="2335790"/>
                  <a:pt x="4249107" y="2639880"/>
                  <a:pt x="4331043" y="2887362"/>
                </a:cubicBezTo>
                <a:cubicBezTo>
                  <a:pt x="4157969" y="2904234"/>
                  <a:pt x="4036291" y="2854466"/>
                  <a:pt x="3876283" y="2887362"/>
                </a:cubicBezTo>
                <a:cubicBezTo>
                  <a:pt x="3716275" y="2920258"/>
                  <a:pt x="3478384" y="2858555"/>
                  <a:pt x="3334903" y="2887362"/>
                </a:cubicBezTo>
                <a:cubicBezTo>
                  <a:pt x="3191422" y="2916169"/>
                  <a:pt x="2891377" y="2830291"/>
                  <a:pt x="2706902" y="2887362"/>
                </a:cubicBezTo>
                <a:cubicBezTo>
                  <a:pt x="2522427" y="2944433"/>
                  <a:pt x="2323037" y="2885014"/>
                  <a:pt x="2165522" y="2887362"/>
                </a:cubicBezTo>
                <a:cubicBezTo>
                  <a:pt x="2008007" y="2889710"/>
                  <a:pt x="1878633" y="2874891"/>
                  <a:pt x="1624141" y="2887362"/>
                </a:cubicBezTo>
                <a:cubicBezTo>
                  <a:pt x="1369649" y="2899833"/>
                  <a:pt x="1297777" y="2826237"/>
                  <a:pt x="1039450" y="2887362"/>
                </a:cubicBezTo>
                <a:cubicBezTo>
                  <a:pt x="781123" y="2948487"/>
                  <a:pt x="777704" y="2850762"/>
                  <a:pt x="584691" y="2887362"/>
                </a:cubicBezTo>
                <a:cubicBezTo>
                  <a:pt x="391678" y="2923962"/>
                  <a:pt x="189301" y="2854826"/>
                  <a:pt x="0" y="2887362"/>
                </a:cubicBezTo>
                <a:cubicBezTo>
                  <a:pt x="-1031" y="2665243"/>
                  <a:pt x="8242" y="2641220"/>
                  <a:pt x="0" y="2396510"/>
                </a:cubicBezTo>
                <a:cubicBezTo>
                  <a:pt x="-8242" y="2151800"/>
                  <a:pt x="35087" y="1947624"/>
                  <a:pt x="0" y="1790164"/>
                </a:cubicBezTo>
                <a:cubicBezTo>
                  <a:pt x="-35087" y="1632704"/>
                  <a:pt x="10825" y="1520439"/>
                  <a:pt x="0" y="1270439"/>
                </a:cubicBezTo>
                <a:cubicBezTo>
                  <a:pt x="-10825" y="1020440"/>
                  <a:pt x="46104" y="883163"/>
                  <a:pt x="0" y="635220"/>
                </a:cubicBezTo>
                <a:cubicBezTo>
                  <a:pt x="-46104" y="387277"/>
                  <a:pt x="45860" y="297508"/>
                  <a:pt x="0" y="0"/>
                </a:cubicBezTo>
                <a:close/>
              </a:path>
            </a:pathLst>
          </a:custGeom>
          <a:noFill/>
          <a:ln>
            <a:solidFill>
              <a:schemeClr val="tx1"/>
            </a:solidFill>
            <a:extLst>
              <a:ext uri="{C807C97D-BFC1-408E-A445-0C87EB9F89A2}">
                <ask:lineSketchStyleProps xmlns:ask="http://schemas.microsoft.com/office/drawing/2018/sketchyshapes" sd="276332875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17">
            <a:extLst>
              <a:ext uri="{FF2B5EF4-FFF2-40B4-BE49-F238E27FC236}">
                <a16:creationId xmlns:a16="http://schemas.microsoft.com/office/drawing/2014/main" id="{E7511ECF-5E1D-3870-FEA2-634CF1F56511}"/>
              </a:ext>
            </a:extLst>
          </p:cNvPr>
          <p:cNvPicPr>
            <a:picLocks noChangeAspect="1"/>
          </p:cNvPicPr>
          <p:nvPr/>
        </p:nvPicPr>
        <p:blipFill>
          <a:blip r:embed="rId4"/>
          <a:stretch>
            <a:fillRect/>
          </a:stretch>
        </p:blipFill>
        <p:spPr>
          <a:xfrm>
            <a:off x="12794339" y="7121251"/>
            <a:ext cx="1269162" cy="729768"/>
          </a:xfrm>
          <a:prstGeom prst="rect">
            <a:avLst/>
          </a:prstGeom>
        </p:spPr>
      </p:pic>
    </p:spTree>
    <p:extLst>
      <p:ext uri="{BB962C8B-B14F-4D97-AF65-F5344CB8AC3E}">
        <p14:creationId xmlns:p14="http://schemas.microsoft.com/office/powerpoint/2010/main" val="2203698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279BAC-4AC6-6638-5B21-534E7D3BA39E}"/>
              </a:ext>
            </a:extLst>
          </p:cNvPr>
          <p:cNvSpPr txBox="1"/>
          <p:nvPr/>
        </p:nvSpPr>
        <p:spPr>
          <a:xfrm>
            <a:off x="1692876" y="1361985"/>
            <a:ext cx="9601200" cy="5078313"/>
          </a:xfrm>
          <a:prstGeom prst="rect">
            <a:avLst/>
          </a:prstGeom>
          <a:noFill/>
        </p:spPr>
        <p:txBody>
          <a:bodyPr wrap="square">
            <a:spAutoFit/>
          </a:bodyPr>
          <a:lstStyle/>
          <a:p>
            <a:pPr>
              <a:buNone/>
            </a:pPr>
            <a:r>
              <a:rPr lang="uk-UA" sz="4400" b="1" dirty="0">
                <a:solidFill>
                  <a:srgbClr val="00B050"/>
                </a:solidFill>
              </a:rPr>
              <a:t>📱 </a:t>
            </a:r>
            <a:r>
              <a:rPr lang="en-US" sz="4400" b="1" dirty="0" err="1">
                <a:solidFill>
                  <a:srgbClr val="00B050"/>
                </a:solidFill>
              </a:rPr>
              <a:t>Popularne</a:t>
            </a:r>
            <a:r>
              <a:rPr lang="en-US" sz="4400" b="1" dirty="0">
                <a:solidFill>
                  <a:srgbClr val="00B050"/>
                </a:solidFill>
              </a:rPr>
              <a:t> </a:t>
            </a:r>
            <a:r>
              <a:rPr lang="en-US" sz="4400" b="1" dirty="0" err="1">
                <a:solidFill>
                  <a:srgbClr val="00B050"/>
                </a:solidFill>
              </a:rPr>
              <a:t>menedżery</a:t>
            </a:r>
            <a:r>
              <a:rPr lang="en-US" sz="4400" b="1" dirty="0">
                <a:solidFill>
                  <a:srgbClr val="00B050"/>
                </a:solidFill>
              </a:rPr>
              <a:t> </a:t>
            </a:r>
            <a:r>
              <a:rPr lang="en-US" sz="4400" b="1" dirty="0" err="1">
                <a:solidFill>
                  <a:srgbClr val="00B050"/>
                </a:solidFill>
              </a:rPr>
              <a:t>haseł</a:t>
            </a:r>
            <a:r>
              <a:rPr lang="en-US" sz="4400" b="1" dirty="0">
                <a:solidFill>
                  <a:srgbClr val="00B050"/>
                </a:solidFill>
              </a:rPr>
              <a:t>:</a:t>
            </a:r>
            <a:endParaRPr lang="pl-PL" sz="4400" b="1" dirty="0">
              <a:solidFill>
                <a:srgbClr val="00B050"/>
              </a:solidFill>
            </a:endParaRPr>
          </a:p>
          <a:p>
            <a:endParaRPr lang="pl-PL" sz="2800" dirty="0"/>
          </a:p>
          <a:p>
            <a:pPr>
              <a:buFont typeface="Arial" panose="020B0604020202020204" pitchFamily="34" charset="0"/>
              <a:buChar char="•"/>
            </a:pPr>
            <a:r>
              <a:rPr lang="pl-PL" sz="2800" b="1" dirty="0"/>
              <a:t> </a:t>
            </a:r>
            <a:r>
              <a:rPr lang="en-US" sz="2800" b="1" dirty="0" err="1"/>
              <a:t>Menedżer</a:t>
            </a:r>
            <a:r>
              <a:rPr lang="en-US" sz="2800" b="1" dirty="0"/>
              <a:t> </a:t>
            </a:r>
            <a:r>
              <a:rPr lang="en-US" sz="2800" b="1" dirty="0" err="1"/>
              <a:t>haseł</a:t>
            </a:r>
            <a:r>
              <a:rPr lang="en-US" sz="2800" b="1" dirty="0"/>
              <a:t> </a:t>
            </a:r>
            <a:r>
              <a:rPr lang="en-US" sz="2800" b="1" dirty="0" err="1"/>
              <a:t>Googl</a:t>
            </a:r>
            <a:r>
              <a:rPr lang="pl-PL" sz="2800" b="1" dirty="0"/>
              <a:t>e</a:t>
            </a:r>
          </a:p>
          <a:p>
            <a:pPr>
              <a:buFont typeface="Arial" panose="020B0604020202020204" pitchFamily="34" charset="0"/>
              <a:buChar char="•"/>
            </a:pPr>
            <a:endParaRPr lang="pl-PL" sz="2800" b="1" dirty="0"/>
          </a:p>
          <a:p>
            <a:pPr>
              <a:buFont typeface="Arial" panose="020B0604020202020204" pitchFamily="34" charset="0"/>
              <a:buChar char="•"/>
            </a:pPr>
            <a:r>
              <a:rPr lang="pl-PL" sz="2800" b="1" dirty="0"/>
              <a:t> </a:t>
            </a:r>
            <a:r>
              <a:rPr lang="en-US" sz="2800" b="1" dirty="0" err="1"/>
              <a:t>Bitwarden</a:t>
            </a:r>
            <a:r>
              <a:rPr lang="en-US" sz="2800" dirty="0"/>
              <a:t> (</a:t>
            </a:r>
            <a:r>
              <a:rPr lang="en-US" sz="2800" dirty="0" err="1"/>
              <a:t>darmowy</a:t>
            </a:r>
            <a:r>
              <a:rPr lang="en-US" sz="2800" dirty="0"/>
              <a:t> </a:t>
            </a:r>
            <a:r>
              <a:rPr lang="en-US" sz="2800" dirty="0" err="1"/>
              <a:t>i</a:t>
            </a:r>
            <a:r>
              <a:rPr lang="en-US" sz="2800" dirty="0"/>
              <a:t> </a:t>
            </a:r>
            <a:r>
              <a:rPr lang="en-US" sz="2800" dirty="0" err="1"/>
              <a:t>bezpieczny</a:t>
            </a:r>
            <a:r>
              <a:rPr lang="pl-PL" sz="2800" dirty="0"/>
              <a:t>)</a:t>
            </a:r>
          </a:p>
          <a:p>
            <a:pPr>
              <a:buFont typeface="Arial" panose="020B0604020202020204" pitchFamily="34" charset="0"/>
              <a:buChar char="•"/>
            </a:pPr>
            <a:endParaRPr lang="en-US" sz="2800" dirty="0"/>
          </a:p>
          <a:p>
            <a:pPr>
              <a:buFont typeface="Arial" panose="020B0604020202020204" pitchFamily="34" charset="0"/>
              <a:buChar char="•"/>
            </a:pPr>
            <a:r>
              <a:rPr lang="pl-PL" sz="2800" b="1" dirty="0"/>
              <a:t> </a:t>
            </a:r>
            <a:r>
              <a:rPr lang="en-US" sz="2800" b="1" dirty="0"/>
              <a:t>1Password</a:t>
            </a:r>
            <a:endParaRPr lang="pl-PL" sz="2800" b="1" dirty="0"/>
          </a:p>
          <a:p>
            <a:pPr>
              <a:buFont typeface="Arial" panose="020B0604020202020204" pitchFamily="34" charset="0"/>
              <a:buChar char="•"/>
            </a:pPr>
            <a:endParaRPr lang="en-US" sz="2800" dirty="0"/>
          </a:p>
          <a:p>
            <a:pPr>
              <a:buFont typeface="Arial" panose="020B0604020202020204" pitchFamily="34" charset="0"/>
              <a:buChar char="•"/>
            </a:pPr>
            <a:r>
              <a:rPr lang="pl-PL" sz="2800" b="1" dirty="0"/>
              <a:t> </a:t>
            </a:r>
            <a:r>
              <a:rPr lang="en-US" sz="2800" b="1" dirty="0"/>
              <a:t>LastPass</a:t>
            </a:r>
            <a:endParaRPr lang="pl-PL" sz="2800" b="1" dirty="0"/>
          </a:p>
          <a:p>
            <a:pPr>
              <a:buFont typeface="Arial" panose="020B0604020202020204" pitchFamily="34" charset="0"/>
              <a:buChar char="•"/>
            </a:pPr>
            <a:endParaRPr lang="en-US" sz="2800" dirty="0"/>
          </a:p>
          <a:p>
            <a:pPr>
              <a:buFont typeface="Arial" panose="020B0604020202020204" pitchFamily="34" charset="0"/>
              <a:buChar char="•"/>
            </a:pPr>
            <a:r>
              <a:rPr lang="pl-PL" sz="2800" b="1" dirty="0"/>
              <a:t> </a:t>
            </a:r>
            <a:r>
              <a:rPr lang="en-US" sz="2800" b="1" dirty="0" err="1"/>
              <a:t>NordPass</a:t>
            </a:r>
            <a:endParaRPr lang="en-US" sz="2800" dirty="0"/>
          </a:p>
        </p:txBody>
      </p:sp>
      <p:pic>
        <p:nvPicPr>
          <p:cNvPr id="2" name="Picture 1" descr="A blue flag with yellow stars&#10;&#10;Description automatically generated">
            <a:extLst>
              <a:ext uri="{FF2B5EF4-FFF2-40B4-BE49-F238E27FC236}">
                <a16:creationId xmlns:a16="http://schemas.microsoft.com/office/drawing/2014/main" id="{C4A8C097-1D6A-0DE8-E6D2-E9539C50625E}"/>
              </a:ext>
            </a:extLst>
          </p:cNvPr>
          <p:cNvPicPr>
            <a:picLocks noChangeAspect="1"/>
          </p:cNvPicPr>
          <p:nvPr/>
        </p:nvPicPr>
        <p:blipFill>
          <a:blip r:embed="rId2"/>
          <a:stretch>
            <a:fillRect/>
          </a:stretch>
        </p:blipFill>
        <p:spPr>
          <a:xfrm>
            <a:off x="12493255" y="74428"/>
            <a:ext cx="1764018" cy="1787280"/>
          </a:xfrm>
          <a:prstGeom prst="rect">
            <a:avLst/>
          </a:prstGeom>
        </p:spPr>
      </p:pic>
      <p:pic>
        <p:nvPicPr>
          <p:cNvPr id="6" name="Picture 5" descr="A logo of a password manager&#10;&#10;AI-generated content may be incorrect.">
            <a:extLst>
              <a:ext uri="{FF2B5EF4-FFF2-40B4-BE49-F238E27FC236}">
                <a16:creationId xmlns:a16="http://schemas.microsoft.com/office/drawing/2014/main" id="{C9459AB5-E562-ABB8-02B2-F3D0B5ABFCF8}"/>
              </a:ext>
            </a:extLst>
          </p:cNvPr>
          <p:cNvPicPr>
            <a:picLocks noChangeAspect="1"/>
          </p:cNvPicPr>
          <p:nvPr/>
        </p:nvPicPr>
        <p:blipFill>
          <a:blip r:embed="rId3"/>
          <a:stretch>
            <a:fillRect/>
          </a:stretch>
        </p:blipFill>
        <p:spPr>
          <a:xfrm>
            <a:off x="9079026" y="3473981"/>
            <a:ext cx="4701947" cy="2789162"/>
          </a:xfrm>
          <a:custGeom>
            <a:avLst/>
            <a:gdLst>
              <a:gd name="csX0" fmla="*/ 0 w 4701947"/>
              <a:gd name="csY0" fmla="*/ 0 h 2789162"/>
              <a:gd name="csX1" fmla="*/ 587743 w 4701947"/>
              <a:gd name="csY1" fmla="*/ 0 h 2789162"/>
              <a:gd name="csX2" fmla="*/ 1081448 w 4701947"/>
              <a:gd name="csY2" fmla="*/ 0 h 2789162"/>
              <a:gd name="csX3" fmla="*/ 1622172 w 4701947"/>
              <a:gd name="csY3" fmla="*/ 0 h 2789162"/>
              <a:gd name="csX4" fmla="*/ 2068857 w 4701947"/>
              <a:gd name="csY4" fmla="*/ 0 h 2789162"/>
              <a:gd name="csX5" fmla="*/ 2703620 w 4701947"/>
              <a:gd name="csY5" fmla="*/ 0 h 2789162"/>
              <a:gd name="csX6" fmla="*/ 3385402 w 4701947"/>
              <a:gd name="csY6" fmla="*/ 0 h 2789162"/>
              <a:gd name="csX7" fmla="*/ 4067184 w 4701947"/>
              <a:gd name="csY7" fmla="*/ 0 h 2789162"/>
              <a:gd name="csX8" fmla="*/ 4701947 w 4701947"/>
              <a:gd name="csY8" fmla="*/ 0 h 2789162"/>
              <a:gd name="csX9" fmla="*/ 4701947 w 4701947"/>
              <a:gd name="csY9" fmla="*/ 557832 h 2789162"/>
              <a:gd name="csX10" fmla="*/ 4701947 w 4701947"/>
              <a:gd name="csY10" fmla="*/ 1087773 h 2789162"/>
              <a:gd name="csX11" fmla="*/ 4701947 w 4701947"/>
              <a:gd name="csY11" fmla="*/ 1673497 h 2789162"/>
              <a:gd name="csX12" fmla="*/ 4701947 w 4701947"/>
              <a:gd name="csY12" fmla="*/ 2203438 h 2789162"/>
              <a:gd name="csX13" fmla="*/ 4701947 w 4701947"/>
              <a:gd name="csY13" fmla="*/ 2789162 h 2789162"/>
              <a:gd name="csX14" fmla="*/ 4255262 w 4701947"/>
              <a:gd name="csY14" fmla="*/ 2789162 h 2789162"/>
              <a:gd name="csX15" fmla="*/ 3620499 w 4701947"/>
              <a:gd name="csY15" fmla="*/ 2789162 h 2789162"/>
              <a:gd name="csX16" fmla="*/ 3079775 w 4701947"/>
              <a:gd name="csY16" fmla="*/ 2789162 h 2789162"/>
              <a:gd name="csX17" fmla="*/ 2633090 w 4701947"/>
              <a:gd name="csY17" fmla="*/ 2789162 h 2789162"/>
              <a:gd name="csX18" fmla="*/ 2092366 w 4701947"/>
              <a:gd name="csY18" fmla="*/ 2789162 h 2789162"/>
              <a:gd name="csX19" fmla="*/ 1457604 w 4701947"/>
              <a:gd name="csY19" fmla="*/ 2789162 h 2789162"/>
              <a:gd name="csX20" fmla="*/ 963899 w 4701947"/>
              <a:gd name="csY20" fmla="*/ 2789162 h 2789162"/>
              <a:gd name="csX21" fmla="*/ 0 w 4701947"/>
              <a:gd name="csY21" fmla="*/ 2789162 h 2789162"/>
              <a:gd name="csX22" fmla="*/ 0 w 4701947"/>
              <a:gd name="csY22" fmla="*/ 2203438 h 2789162"/>
              <a:gd name="csX23" fmla="*/ 0 w 4701947"/>
              <a:gd name="csY23" fmla="*/ 1589822 h 2789162"/>
              <a:gd name="csX24" fmla="*/ 0 w 4701947"/>
              <a:gd name="csY24" fmla="*/ 1004098 h 2789162"/>
              <a:gd name="csX25" fmla="*/ 0 w 4701947"/>
              <a:gd name="csY25" fmla="*/ 0 h 27891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701947" h="2789162" fill="none" extrusionOk="0">
                <a:moveTo>
                  <a:pt x="0" y="0"/>
                </a:moveTo>
                <a:cubicBezTo>
                  <a:pt x="129151" y="-26003"/>
                  <a:pt x="458078" y="53247"/>
                  <a:pt x="587743" y="0"/>
                </a:cubicBezTo>
                <a:cubicBezTo>
                  <a:pt x="717408" y="-53247"/>
                  <a:pt x="873594" y="3941"/>
                  <a:pt x="1081448" y="0"/>
                </a:cubicBezTo>
                <a:cubicBezTo>
                  <a:pt x="1289303" y="-3941"/>
                  <a:pt x="1465214" y="25487"/>
                  <a:pt x="1622172" y="0"/>
                </a:cubicBezTo>
                <a:cubicBezTo>
                  <a:pt x="1779130" y="-25487"/>
                  <a:pt x="1901118" y="8209"/>
                  <a:pt x="2068857" y="0"/>
                </a:cubicBezTo>
                <a:cubicBezTo>
                  <a:pt x="2236597" y="-8209"/>
                  <a:pt x="2496956" y="75249"/>
                  <a:pt x="2703620" y="0"/>
                </a:cubicBezTo>
                <a:cubicBezTo>
                  <a:pt x="2910284" y="-75249"/>
                  <a:pt x="3071567" y="30675"/>
                  <a:pt x="3385402" y="0"/>
                </a:cubicBezTo>
                <a:cubicBezTo>
                  <a:pt x="3699237" y="-30675"/>
                  <a:pt x="3836274" y="68901"/>
                  <a:pt x="4067184" y="0"/>
                </a:cubicBezTo>
                <a:cubicBezTo>
                  <a:pt x="4298094" y="-68901"/>
                  <a:pt x="4435950" y="72511"/>
                  <a:pt x="4701947" y="0"/>
                </a:cubicBezTo>
                <a:cubicBezTo>
                  <a:pt x="4710846" y="206277"/>
                  <a:pt x="4695244" y="408140"/>
                  <a:pt x="4701947" y="557832"/>
                </a:cubicBezTo>
                <a:cubicBezTo>
                  <a:pt x="4708650" y="707524"/>
                  <a:pt x="4658376" y="891252"/>
                  <a:pt x="4701947" y="1087773"/>
                </a:cubicBezTo>
                <a:cubicBezTo>
                  <a:pt x="4745518" y="1284294"/>
                  <a:pt x="4685033" y="1521649"/>
                  <a:pt x="4701947" y="1673497"/>
                </a:cubicBezTo>
                <a:cubicBezTo>
                  <a:pt x="4718861" y="1825345"/>
                  <a:pt x="4670655" y="2069281"/>
                  <a:pt x="4701947" y="2203438"/>
                </a:cubicBezTo>
                <a:cubicBezTo>
                  <a:pt x="4733239" y="2337595"/>
                  <a:pt x="4696092" y="2646873"/>
                  <a:pt x="4701947" y="2789162"/>
                </a:cubicBezTo>
                <a:cubicBezTo>
                  <a:pt x="4545302" y="2803746"/>
                  <a:pt x="4423322" y="2768113"/>
                  <a:pt x="4255262" y="2789162"/>
                </a:cubicBezTo>
                <a:cubicBezTo>
                  <a:pt x="4087203" y="2810211"/>
                  <a:pt x="3936490" y="2778895"/>
                  <a:pt x="3620499" y="2789162"/>
                </a:cubicBezTo>
                <a:cubicBezTo>
                  <a:pt x="3304508" y="2799429"/>
                  <a:pt x="3198893" y="2771024"/>
                  <a:pt x="3079775" y="2789162"/>
                </a:cubicBezTo>
                <a:cubicBezTo>
                  <a:pt x="2960657" y="2807300"/>
                  <a:pt x="2829063" y="2779248"/>
                  <a:pt x="2633090" y="2789162"/>
                </a:cubicBezTo>
                <a:cubicBezTo>
                  <a:pt x="2437118" y="2799076"/>
                  <a:pt x="2296950" y="2725129"/>
                  <a:pt x="2092366" y="2789162"/>
                </a:cubicBezTo>
                <a:cubicBezTo>
                  <a:pt x="1887782" y="2853195"/>
                  <a:pt x="1666637" y="2753259"/>
                  <a:pt x="1457604" y="2789162"/>
                </a:cubicBezTo>
                <a:cubicBezTo>
                  <a:pt x="1248571" y="2825065"/>
                  <a:pt x="1164337" y="2755519"/>
                  <a:pt x="963899" y="2789162"/>
                </a:cubicBezTo>
                <a:cubicBezTo>
                  <a:pt x="763461" y="2822805"/>
                  <a:pt x="252808" y="2760174"/>
                  <a:pt x="0" y="2789162"/>
                </a:cubicBezTo>
                <a:cubicBezTo>
                  <a:pt x="-46757" y="2529670"/>
                  <a:pt x="63395" y="2385562"/>
                  <a:pt x="0" y="2203438"/>
                </a:cubicBezTo>
                <a:cubicBezTo>
                  <a:pt x="-63395" y="2021314"/>
                  <a:pt x="59549" y="1829767"/>
                  <a:pt x="0" y="1589822"/>
                </a:cubicBezTo>
                <a:cubicBezTo>
                  <a:pt x="-59549" y="1349877"/>
                  <a:pt x="63080" y="1226482"/>
                  <a:pt x="0" y="1004098"/>
                </a:cubicBezTo>
                <a:cubicBezTo>
                  <a:pt x="-63080" y="781714"/>
                  <a:pt x="98760" y="311833"/>
                  <a:pt x="0" y="0"/>
                </a:cubicBezTo>
                <a:close/>
              </a:path>
              <a:path w="4701947" h="2789162" stroke="0" extrusionOk="0">
                <a:moveTo>
                  <a:pt x="0" y="0"/>
                </a:moveTo>
                <a:cubicBezTo>
                  <a:pt x="259023" y="-51343"/>
                  <a:pt x="463419" y="24061"/>
                  <a:pt x="681782" y="0"/>
                </a:cubicBezTo>
                <a:cubicBezTo>
                  <a:pt x="900145" y="-24061"/>
                  <a:pt x="1224497" y="40926"/>
                  <a:pt x="1363565" y="0"/>
                </a:cubicBezTo>
                <a:cubicBezTo>
                  <a:pt x="1502633" y="-40926"/>
                  <a:pt x="1629951" y="25405"/>
                  <a:pt x="1857269" y="0"/>
                </a:cubicBezTo>
                <a:cubicBezTo>
                  <a:pt x="2084587" y="-25405"/>
                  <a:pt x="2387279" y="67790"/>
                  <a:pt x="2539051" y="0"/>
                </a:cubicBezTo>
                <a:cubicBezTo>
                  <a:pt x="2690823" y="-67790"/>
                  <a:pt x="3037243" y="30992"/>
                  <a:pt x="3173814" y="0"/>
                </a:cubicBezTo>
                <a:cubicBezTo>
                  <a:pt x="3310385" y="-30992"/>
                  <a:pt x="3508684" y="38723"/>
                  <a:pt x="3667519" y="0"/>
                </a:cubicBezTo>
                <a:cubicBezTo>
                  <a:pt x="3826354" y="-38723"/>
                  <a:pt x="4431699" y="24370"/>
                  <a:pt x="4701947" y="0"/>
                </a:cubicBezTo>
                <a:cubicBezTo>
                  <a:pt x="4725528" y="190941"/>
                  <a:pt x="4642688" y="328894"/>
                  <a:pt x="4701947" y="613616"/>
                </a:cubicBezTo>
                <a:cubicBezTo>
                  <a:pt x="4761206" y="898338"/>
                  <a:pt x="4647896" y="912141"/>
                  <a:pt x="4701947" y="1199340"/>
                </a:cubicBezTo>
                <a:cubicBezTo>
                  <a:pt x="4755998" y="1486539"/>
                  <a:pt x="4655415" y="1486897"/>
                  <a:pt x="4701947" y="1757172"/>
                </a:cubicBezTo>
                <a:cubicBezTo>
                  <a:pt x="4748479" y="2027447"/>
                  <a:pt x="4655080" y="2501175"/>
                  <a:pt x="4701947" y="2789162"/>
                </a:cubicBezTo>
                <a:cubicBezTo>
                  <a:pt x="4545595" y="2819338"/>
                  <a:pt x="4343228" y="2764484"/>
                  <a:pt x="4114204" y="2789162"/>
                </a:cubicBezTo>
                <a:cubicBezTo>
                  <a:pt x="3885180" y="2813840"/>
                  <a:pt x="3634104" y="2734065"/>
                  <a:pt x="3479441" y="2789162"/>
                </a:cubicBezTo>
                <a:cubicBezTo>
                  <a:pt x="3324778" y="2844259"/>
                  <a:pt x="3144748" y="2763467"/>
                  <a:pt x="3032756" y="2789162"/>
                </a:cubicBezTo>
                <a:cubicBezTo>
                  <a:pt x="2920764" y="2814857"/>
                  <a:pt x="2747179" y="2741902"/>
                  <a:pt x="2539051" y="2789162"/>
                </a:cubicBezTo>
                <a:cubicBezTo>
                  <a:pt x="2330924" y="2836422"/>
                  <a:pt x="2178182" y="2731605"/>
                  <a:pt x="2045347" y="2789162"/>
                </a:cubicBezTo>
                <a:cubicBezTo>
                  <a:pt x="1912512" y="2846719"/>
                  <a:pt x="1807678" y="2748552"/>
                  <a:pt x="1598662" y="2789162"/>
                </a:cubicBezTo>
                <a:cubicBezTo>
                  <a:pt x="1389646" y="2829772"/>
                  <a:pt x="1272346" y="2753473"/>
                  <a:pt x="1057938" y="2789162"/>
                </a:cubicBezTo>
                <a:cubicBezTo>
                  <a:pt x="843530" y="2824851"/>
                  <a:pt x="520657" y="2726829"/>
                  <a:pt x="0" y="2789162"/>
                </a:cubicBezTo>
                <a:cubicBezTo>
                  <a:pt x="-9750" y="2630311"/>
                  <a:pt x="24922" y="2305312"/>
                  <a:pt x="0" y="2175546"/>
                </a:cubicBezTo>
                <a:cubicBezTo>
                  <a:pt x="-24922" y="2045780"/>
                  <a:pt x="13113" y="1799188"/>
                  <a:pt x="0" y="1589822"/>
                </a:cubicBezTo>
                <a:cubicBezTo>
                  <a:pt x="-13113" y="1380456"/>
                  <a:pt x="29807" y="1210695"/>
                  <a:pt x="0" y="1087773"/>
                </a:cubicBezTo>
                <a:cubicBezTo>
                  <a:pt x="-29807" y="964851"/>
                  <a:pt x="63308" y="634822"/>
                  <a:pt x="0" y="502049"/>
                </a:cubicBezTo>
                <a:cubicBezTo>
                  <a:pt x="-63308" y="369276"/>
                  <a:pt x="19287" y="217305"/>
                  <a:pt x="0" y="0"/>
                </a:cubicBezTo>
                <a:close/>
              </a:path>
            </a:pathLst>
          </a:custGeom>
          <a:ln>
            <a:solidFill>
              <a:schemeClr val="tx1"/>
            </a:solidFill>
            <a:extLst>
              <a:ext uri="{C807C97D-BFC1-408E-A445-0C87EB9F89A2}">
                <ask:lineSketchStyleProps xmlns:ask="http://schemas.microsoft.com/office/drawing/2018/sketchyshapes" sd="1915084724">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F532EC83-5041-A5E8-22C4-61421BDC8E3D}"/>
              </a:ext>
            </a:extLst>
          </p:cNvPr>
          <p:cNvPicPr>
            <a:picLocks noChangeAspect="1"/>
          </p:cNvPicPr>
          <p:nvPr/>
        </p:nvPicPr>
        <p:blipFill>
          <a:blip r:embed="rId4"/>
          <a:stretch>
            <a:fillRect/>
          </a:stretch>
        </p:blipFill>
        <p:spPr>
          <a:xfrm>
            <a:off x="12740683" y="7145648"/>
            <a:ext cx="1269162" cy="729768"/>
          </a:xfrm>
          <a:prstGeom prst="rect">
            <a:avLst/>
          </a:prstGeom>
        </p:spPr>
      </p:pic>
    </p:spTree>
    <p:extLst>
      <p:ext uri="{BB962C8B-B14F-4D97-AF65-F5344CB8AC3E}">
        <p14:creationId xmlns:p14="http://schemas.microsoft.com/office/powerpoint/2010/main" val="721700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DD7307-B74A-1AA2-B87C-C28C5516119E}"/>
              </a:ext>
            </a:extLst>
          </p:cNvPr>
          <p:cNvSpPr txBox="1"/>
          <p:nvPr/>
        </p:nvSpPr>
        <p:spPr>
          <a:xfrm>
            <a:off x="457200" y="801685"/>
            <a:ext cx="14420334" cy="1815882"/>
          </a:xfrm>
          <a:prstGeom prst="rect">
            <a:avLst/>
          </a:prstGeom>
          <a:noFill/>
        </p:spPr>
        <p:txBody>
          <a:bodyPr wrap="square">
            <a:spAutoFit/>
          </a:bodyPr>
          <a:lstStyle/>
          <a:p>
            <a:pPr>
              <a:buNone/>
            </a:pPr>
            <a:r>
              <a:rPr lang="pl-PL" sz="2800" b="1"/>
              <a:t>🔐 Menedżer haseł Google –</a:t>
            </a:r>
            <a:r>
              <a:rPr lang="en-US" sz="2800" b="1"/>
              <a:t> </a:t>
            </a:r>
            <a:r>
              <a:rPr lang="pl-PL" sz="2800"/>
              <a:t>zapisuje hasła i dane logowania, gdy:</a:t>
            </a:r>
          </a:p>
          <a:p>
            <a:r>
              <a:rPr lang="pl-PL" sz="2800"/>
              <a:t>✅ Logujesz się do stron i aplikacji w przeglądarce </a:t>
            </a:r>
            <a:r>
              <a:rPr lang="pl-PL" sz="2800" b="1"/>
              <a:t>Chrome</a:t>
            </a:r>
            <a:endParaRPr lang="pl-PL" sz="2800"/>
          </a:p>
          <a:p>
            <a:r>
              <a:rPr lang="pl-PL" sz="2800"/>
              <a:t>✅ Używasz telefonu z </a:t>
            </a:r>
            <a:r>
              <a:rPr lang="pl-PL" sz="2800" b="1"/>
              <a:t>Androidem</a:t>
            </a:r>
            <a:endParaRPr lang="pl-PL" sz="2800"/>
          </a:p>
          <a:p>
            <a:r>
              <a:rPr lang="pl-PL" sz="2800"/>
              <a:t>✅ Masz konto </a:t>
            </a:r>
            <a:r>
              <a:rPr lang="pl-PL" sz="2800" b="1"/>
              <a:t>Gmail</a:t>
            </a:r>
            <a:endParaRPr lang="pl-PL" sz="2800"/>
          </a:p>
        </p:txBody>
      </p:sp>
      <p:sp>
        <p:nvSpPr>
          <p:cNvPr id="5" name="TextBox 4">
            <a:extLst>
              <a:ext uri="{FF2B5EF4-FFF2-40B4-BE49-F238E27FC236}">
                <a16:creationId xmlns:a16="http://schemas.microsoft.com/office/drawing/2014/main" id="{B89E7DE6-C400-3190-0FB6-171B48660C7B}"/>
              </a:ext>
            </a:extLst>
          </p:cNvPr>
          <p:cNvSpPr txBox="1"/>
          <p:nvPr/>
        </p:nvSpPr>
        <p:spPr>
          <a:xfrm>
            <a:off x="457200" y="3026015"/>
            <a:ext cx="15062887" cy="3108543"/>
          </a:xfrm>
          <a:prstGeom prst="rect">
            <a:avLst/>
          </a:prstGeom>
          <a:noFill/>
        </p:spPr>
        <p:txBody>
          <a:bodyPr wrap="square">
            <a:spAutoFit/>
          </a:bodyPr>
          <a:lstStyle/>
          <a:p>
            <a:pPr>
              <a:buNone/>
            </a:pPr>
            <a:r>
              <a:rPr lang="pl-PL" sz="2800" b="1"/>
              <a:t>🧠 Zalety:</a:t>
            </a:r>
          </a:p>
          <a:p>
            <a:pPr>
              <a:buFont typeface="Arial" panose="020B0604020202020204" pitchFamily="34" charset="0"/>
              <a:buChar char="•"/>
            </a:pPr>
            <a:r>
              <a:rPr lang="pl-PL" sz="2800"/>
              <a:t>Nie trzeba nic instalować</a:t>
            </a:r>
          </a:p>
          <a:p>
            <a:pPr>
              <a:buFont typeface="Arial" panose="020B0604020202020204" pitchFamily="34" charset="0"/>
              <a:buChar char="•"/>
            </a:pPr>
            <a:r>
              <a:rPr lang="pl-PL" sz="2800"/>
              <a:t>Można </a:t>
            </a:r>
            <a:r>
              <a:rPr lang="pl-PL" sz="2800" b="1"/>
              <a:t>sprawdzać zapisane hasła</a:t>
            </a:r>
            <a:r>
              <a:rPr lang="pl-PL" sz="2800"/>
              <a:t> na stronie: </a:t>
            </a:r>
            <a:r>
              <a:rPr lang="pl-PL" sz="2800">
                <a:hlinkClick r:id="rId2"/>
              </a:rPr>
              <a:t>passwords.google.com</a:t>
            </a:r>
            <a:endParaRPr lang="pl-PL" sz="2800"/>
          </a:p>
          <a:p>
            <a:pPr>
              <a:buFont typeface="Arial" panose="020B0604020202020204" pitchFamily="34" charset="0"/>
              <a:buChar char="•"/>
            </a:pPr>
            <a:r>
              <a:rPr lang="pl-PL" sz="2800"/>
              <a:t>Łatwa synchronizacja haseł między telefonem a komputerem</a:t>
            </a:r>
          </a:p>
          <a:p>
            <a:pPr>
              <a:buFont typeface="Arial" panose="020B0604020202020204" pitchFamily="34" charset="0"/>
              <a:buChar char="•"/>
            </a:pPr>
            <a:r>
              <a:rPr lang="pl-PL" sz="2800"/>
              <a:t>Można ustawić alert, gdy któreś hasło wycieknie!</a:t>
            </a:r>
          </a:p>
          <a:p>
            <a:pPr>
              <a:buFont typeface="Arial" panose="020B0604020202020204" pitchFamily="34" charset="0"/>
              <a:buChar char="•"/>
            </a:pPr>
            <a:r>
              <a:rPr lang="pl-PL" sz="2800" b="1"/>
              <a:t> </a:t>
            </a:r>
            <a:r>
              <a:rPr lang="pl-PL" sz="2800"/>
              <a:t>Idealny dla osób, które używają </a:t>
            </a:r>
            <a:r>
              <a:rPr lang="pl-PL" sz="2800" b="1"/>
              <a:t>tylko jednego urządzenia (telefon/laptop)</a:t>
            </a:r>
            <a:endParaRPr lang="pl-PL" sz="2800"/>
          </a:p>
          <a:p>
            <a:pPr>
              <a:buFont typeface="Arial" panose="020B0604020202020204" pitchFamily="34" charset="0"/>
              <a:buChar char="•"/>
            </a:pPr>
            <a:endParaRPr lang="pl-PL" sz="2800"/>
          </a:p>
        </p:txBody>
      </p:sp>
      <p:sp>
        <p:nvSpPr>
          <p:cNvPr id="7" name="TextBox 6">
            <a:extLst>
              <a:ext uri="{FF2B5EF4-FFF2-40B4-BE49-F238E27FC236}">
                <a16:creationId xmlns:a16="http://schemas.microsoft.com/office/drawing/2014/main" id="{74129A73-F765-C50D-E81C-A07DCD051F92}"/>
              </a:ext>
            </a:extLst>
          </p:cNvPr>
          <p:cNvSpPr txBox="1"/>
          <p:nvPr/>
        </p:nvSpPr>
        <p:spPr>
          <a:xfrm>
            <a:off x="457200" y="6215027"/>
            <a:ext cx="12653319" cy="1815882"/>
          </a:xfrm>
          <a:prstGeom prst="rect">
            <a:avLst/>
          </a:prstGeom>
          <a:noFill/>
        </p:spPr>
        <p:txBody>
          <a:bodyPr wrap="square">
            <a:spAutoFit/>
          </a:bodyPr>
          <a:lstStyle/>
          <a:p>
            <a:pPr>
              <a:buNone/>
            </a:pPr>
            <a:r>
              <a:rPr lang="pl-PL" sz="2800" b="1"/>
              <a:t>⚙️ Gdzie to znaleźć:</a:t>
            </a:r>
          </a:p>
          <a:p>
            <a:pPr>
              <a:buFont typeface="+mj-lt"/>
              <a:buAutoNum type="arabicPeriod"/>
            </a:pPr>
            <a:r>
              <a:rPr lang="pl-PL" sz="2800"/>
              <a:t>Wejdź na stronę: </a:t>
            </a:r>
            <a:r>
              <a:rPr lang="pl-PL" sz="2800" b="1">
                <a:hlinkClick r:id="rId2"/>
              </a:rPr>
              <a:t>passwords.google.com</a:t>
            </a:r>
            <a:endParaRPr lang="pl-PL" sz="2800"/>
          </a:p>
          <a:p>
            <a:pPr>
              <a:buFont typeface="+mj-lt"/>
              <a:buAutoNum type="arabicPeriod"/>
            </a:pPr>
            <a:r>
              <a:rPr lang="pl-PL" sz="2800"/>
              <a:t>Zaloguj się na swoje konto Google</a:t>
            </a:r>
          </a:p>
          <a:p>
            <a:pPr>
              <a:buFont typeface="+mj-lt"/>
              <a:buAutoNum type="arabicPeriod"/>
            </a:pPr>
            <a:r>
              <a:rPr lang="pl-PL" sz="2800"/>
              <a:t>Zobacz listę zapisanych haseł i zarządzaj nimi (np. usuń, zmień, sprawdź siłę hasła)</a:t>
            </a:r>
          </a:p>
        </p:txBody>
      </p:sp>
      <p:pic>
        <p:nvPicPr>
          <p:cNvPr id="2" name="Picture 1" descr="A blue flag with yellow stars&#10;&#10;Description automatically generated">
            <a:extLst>
              <a:ext uri="{FF2B5EF4-FFF2-40B4-BE49-F238E27FC236}">
                <a16:creationId xmlns:a16="http://schemas.microsoft.com/office/drawing/2014/main" id="{6AF8080C-79CC-C54C-E7BC-FF95B3737A70}"/>
              </a:ext>
            </a:extLst>
          </p:cNvPr>
          <p:cNvPicPr>
            <a:picLocks noChangeAspect="1"/>
          </p:cNvPicPr>
          <p:nvPr/>
        </p:nvPicPr>
        <p:blipFill>
          <a:blip r:embed="rId3"/>
          <a:stretch>
            <a:fillRect/>
          </a:stretch>
        </p:blipFill>
        <p:spPr>
          <a:xfrm>
            <a:off x="12721188" y="304861"/>
            <a:ext cx="1764018" cy="1787280"/>
          </a:xfrm>
          <a:prstGeom prst="rect">
            <a:avLst/>
          </a:prstGeom>
        </p:spPr>
      </p:pic>
      <p:pic>
        <p:nvPicPr>
          <p:cNvPr id="4" name="Picture 17">
            <a:extLst>
              <a:ext uri="{FF2B5EF4-FFF2-40B4-BE49-F238E27FC236}">
                <a16:creationId xmlns:a16="http://schemas.microsoft.com/office/drawing/2014/main" id="{EA9D5023-39CF-FE0F-650B-1C7543DAF515}"/>
              </a:ext>
            </a:extLst>
          </p:cNvPr>
          <p:cNvPicPr>
            <a:picLocks noChangeAspect="1"/>
          </p:cNvPicPr>
          <p:nvPr/>
        </p:nvPicPr>
        <p:blipFill>
          <a:blip r:embed="rId4"/>
          <a:stretch>
            <a:fillRect/>
          </a:stretch>
        </p:blipFill>
        <p:spPr>
          <a:xfrm>
            <a:off x="12968616" y="7063031"/>
            <a:ext cx="1269162" cy="729768"/>
          </a:xfrm>
          <a:prstGeom prst="rect">
            <a:avLst/>
          </a:prstGeom>
        </p:spPr>
      </p:pic>
    </p:spTree>
    <p:extLst>
      <p:ext uri="{BB962C8B-B14F-4D97-AF65-F5344CB8AC3E}">
        <p14:creationId xmlns:p14="http://schemas.microsoft.com/office/powerpoint/2010/main" val="3349270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85857E-BF26-E53F-550E-A4AD18CB95AC}"/>
              </a:ext>
            </a:extLst>
          </p:cNvPr>
          <p:cNvSpPr txBox="1"/>
          <p:nvPr/>
        </p:nvSpPr>
        <p:spPr>
          <a:xfrm>
            <a:off x="580768" y="406092"/>
            <a:ext cx="12863383" cy="6801862"/>
          </a:xfrm>
          <a:prstGeom prst="rect">
            <a:avLst/>
          </a:prstGeom>
          <a:noFill/>
        </p:spPr>
        <p:txBody>
          <a:bodyPr wrap="square">
            <a:spAutoFit/>
          </a:bodyPr>
          <a:lstStyle/>
          <a:p>
            <a:pPr>
              <a:buNone/>
            </a:pPr>
            <a:r>
              <a:rPr lang="pl-PL" sz="4400" b="1">
                <a:solidFill>
                  <a:srgbClr val="00B050"/>
                </a:solidFill>
              </a:rPr>
              <a:t>🛡️ Najczęstsze zagrożenia online – co warto znać?</a:t>
            </a:r>
            <a:endParaRPr lang="en-US" sz="4400" b="1">
              <a:solidFill>
                <a:srgbClr val="00B050"/>
              </a:solidFill>
            </a:endParaRPr>
          </a:p>
          <a:p>
            <a:pPr>
              <a:buNone/>
            </a:pPr>
            <a:endParaRPr lang="pl-PL" sz="2800"/>
          </a:p>
          <a:p>
            <a:pPr>
              <a:buFont typeface="+mj-lt"/>
              <a:buAutoNum type="arabicPeriod"/>
            </a:pPr>
            <a:r>
              <a:rPr lang="pl-PL" sz="2800" b="1"/>
              <a:t>Phishing</a:t>
            </a:r>
            <a:r>
              <a:rPr lang="pl-PL" sz="2800"/>
              <a:t> – fałszywe wiadomości i strony wyłudzające dane</a:t>
            </a:r>
            <a:endParaRPr lang="en-US" sz="2800"/>
          </a:p>
          <a:p>
            <a:pPr>
              <a:buFont typeface="+mj-lt"/>
              <a:buAutoNum type="arabicPeriod"/>
            </a:pPr>
            <a:endParaRPr lang="pl-PL" sz="2800"/>
          </a:p>
          <a:p>
            <a:pPr>
              <a:buFont typeface="+mj-lt"/>
              <a:buAutoNum type="arabicPeriod"/>
            </a:pPr>
            <a:r>
              <a:rPr lang="pl-PL" sz="2800" b="1"/>
              <a:t>Malware i Ransomware</a:t>
            </a:r>
            <a:r>
              <a:rPr lang="pl-PL" sz="2800"/>
              <a:t> – wirusy, które niszczą lub blokują dane</a:t>
            </a:r>
            <a:endParaRPr lang="en-US" sz="2800"/>
          </a:p>
          <a:p>
            <a:pPr>
              <a:buFont typeface="+mj-lt"/>
              <a:buAutoNum type="arabicPeriod"/>
            </a:pPr>
            <a:endParaRPr lang="pl-PL" sz="2800"/>
          </a:p>
          <a:p>
            <a:pPr>
              <a:buFont typeface="+mj-lt"/>
              <a:buAutoNum type="arabicPeriod"/>
            </a:pPr>
            <a:r>
              <a:rPr lang="pl-PL" sz="2800" b="1"/>
              <a:t>Inżynieria społeczna</a:t>
            </a:r>
            <a:r>
              <a:rPr lang="pl-PL" sz="2800"/>
              <a:t> – manipulacja, by wyciągnąć informacje</a:t>
            </a:r>
            <a:endParaRPr lang="en-US" sz="2800"/>
          </a:p>
          <a:p>
            <a:pPr>
              <a:buFont typeface="+mj-lt"/>
              <a:buAutoNum type="arabicPeriod"/>
            </a:pPr>
            <a:endParaRPr lang="pl-PL" sz="2800"/>
          </a:p>
          <a:p>
            <a:pPr>
              <a:buFont typeface="+mj-lt"/>
              <a:buAutoNum type="arabicPeriod"/>
            </a:pPr>
            <a:r>
              <a:rPr lang="pl-PL" sz="2800" b="1"/>
              <a:t>Ataki Man-in-the-Middle</a:t>
            </a:r>
            <a:r>
              <a:rPr lang="en-US" sz="2800" b="1"/>
              <a:t> </a:t>
            </a:r>
            <a:r>
              <a:rPr lang="pl-PL" sz="2800"/>
              <a:t>– przechwytywanie danych w sieci</a:t>
            </a:r>
            <a:endParaRPr lang="en-US" sz="2800"/>
          </a:p>
          <a:p>
            <a:pPr>
              <a:buFont typeface="+mj-lt"/>
              <a:buAutoNum type="arabicPeriod"/>
            </a:pPr>
            <a:endParaRPr lang="pl-PL" sz="2800"/>
          </a:p>
          <a:p>
            <a:pPr>
              <a:buFont typeface="+mj-lt"/>
              <a:buAutoNum type="arabicPeriod"/>
            </a:pPr>
            <a:r>
              <a:rPr lang="pl-PL" sz="2800" b="1"/>
              <a:t>Kradzież tożsamości</a:t>
            </a:r>
            <a:r>
              <a:rPr lang="pl-PL" sz="2800"/>
              <a:t> – podszywanie się pod Ciebie</a:t>
            </a:r>
            <a:endParaRPr lang="en-US" sz="2800"/>
          </a:p>
          <a:p>
            <a:pPr>
              <a:buFont typeface="+mj-lt"/>
              <a:buAutoNum type="arabicPeriod"/>
            </a:pPr>
            <a:endParaRPr lang="pl-PL" sz="2800"/>
          </a:p>
          <a:p>
            <a:pPr>
              <a:buFont typeface="+mj-lt"/>
              <a:buAutoNum type="arabicPeriod"/>
            </a:pPr>
            <a:r>
              <a:rPr lang="pl-PL" sz="2800" b="1"/>
              <a:t>Spam i trolle</a:t>
            </a:r>
            <a:r>
              <a:rPr lang="pl-PL" sz="2800"/>
              <a:t> – niechciane wiadomości i obraźliwe komentarze</a:t>
            </a:r>
            <a:endParaRPr lang="en-US" sz="2800"/>
          </a:p>
          <a:p>
            <a:pPr>
              <a:buFont typeface="+mj-lt"/>
              <a:buAutoNum type="arabicPeriod"/>
            </a:pPr>
            <a:endParaRPr lang="pl-PL" sz="2800"/>
          </a:p>
          <a:p>
            <a:pPr>
              <a:buFont typeface="+mj-lt"/>
              <a:buAutoNum type="arabicPeriod"/>
            </a:pPr>
            <a:r>
              <a:rPr lang="pl-PL" sz="2800" b="1"/>
              <a:t>Ataki DDoS</a:t>
            </a:r>
            <a:r>
              <a:rPr lang="pl-PL" sz="2800"/>
              <a:t> – przeciążanie i blokowanie stron internetowych</a:t>
            </a:r>
          </a:p>
        </p:txBody>
      </p:sp>
      <p:pic>
        <p:nvPicPr>
          <p:cNvPr id="2" name="Picture 1" descr="A blue flag with yellow stars&#10;&#10;Description automatically generated">
            <a:extLst>
              <a:ext uri="{FF2B5EF4-FFF2-40B4-BE49-F238E27FC236}">
                <a16:creationId xmlns:a16="http://schemas.microsoft.com/office/drawing/2014/main" id="{1E33A00C-3B68-263F-084F-13A4D4C8DB04}"/>
              </a:ext>
            </a:extLst>
          </p:cNvPr>
          <p:cNvPicPr>
            <a:picLocks noChangeAspect="1"/>
          </p:cNvPicPr>
          <p:nvPr/>
        </p:nvPicPr>
        <p:blipFill>
          <a:blip r:embed="rId2"/>
          <a:stretch>
            <a:fillRect/>
          </a:stretch>
        </p:blipFill>
        <p:spPr>
          <a:xfrm>
            <a:off x="12412712" y="-43451"/>
            <a:ext cx="1764018" cy="1787280"/>
          </a:xfrm>
          <a:prstGeom prst="rect">
            <a:avLst/>
          </a:prstGeom>
        </p:spPr>
      </p:pic>
      <p:pic>
        <p:nvPicPr>
          <p:cNvPr id="2050" name="Picture 2" descr="Najczęstsze zagrożenia online – co warto znać?">
            <a:extLst>
              <a:ext uri="{FF2B5EF4-FFF2-40B4-BE49-F238E27FC236}">
                <a16:creationId xmlns:a16="http://schemas.microsoft.com/office/drawing/2014/main" id="{B1F89A38-EC5E-D2C7-6CEA-87648E7656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9267" y="2068559"/>
            <a:ext cx="3476928" cy="3476928"/>
          </a:xfrm>
          <a:custGeom>
            <a:avLst/>
            <a:gdLst>
              <a:gd name="csX0" fmla="*/ 0 w 3476928"/>
              <a:gd name="csY0" fmla="*/ 0 h 3476928"/>
              <a:gd name="csX1" fmla="*/ 475180 w 3476928"/>
              <a:gd name="csY1" fmla="*/ 0 h 3476928"/>
              <a:gd name="csX2" fmla="*/ 1124207 w 3476928"/>
              <a:gd name="csY2" fmla="*/ 0 h 3476928"/>
              <a:gd name="csX3" fmla="*/ 1703695 w 3476928"/>
              <a:gd name="csY3" fmla="*/ 0 h 3476928"/>
              <a:gd name="csX4" fmla="*/ 2178875 w 3476928"/>
              <a:gd name="csY4" fmla="*/ 0 h 3476928"/>
              <a:gd name="csX5" fmla="*/ 2654055 w 3476928"/>
              <a:gd name="csY5" fmla="*/ 0 h 3476928"/>
              <a:gd name="csX6" fmla="*/ 3476928 w 3476928"/>
              <a:gd name="csY6" fmla="*/ 0 h 3476928"/>
              <a:gd name="csX7" fmla="*/ 3476928 w 3476928"/>
              <a:gd name="csY7" fmla="*/ 614257 h 3476928"/>
              <a:gd name="csX8" fmla="*/ 3476928 w 3476928"/>
              <a:gd name="csY8" fmla="*/ 1263284 h 3476928"/>
              <a:gd name="csX9" fmla="*/ 3476928 w 3476928"/>
              <a:gd name="csY9" fmla="*/ 1808003 h 3476928"/>
              <a:gd name="csX10" fmla="*/ 3476928 w 3476928"/>
              <a:gd name="csY10" fmla="*/ 2352721 h 3476928"/>
              <a:gd name="csX11" fmla="*/ 3476928 w 3476928"/>
              <a:gd name="csY11" fmla="*/ 2827901 h 3476928"/>
              <a:gd name="csX12" fmla="*/ 3476928 w 3476928"/>
              <a:gd name="csY12" fmla="*/ 3476928 h 3476928"/>
              <a:gd name="csX13" fmla="*/ 2862671 w 3476928"/>
              <a:gd name="csY13" fmla="*/ 3476928 h 3476928"/>
              <a:gd name="csX14" fmla="*/ 2248413 w 3476928"/>
              <a:gd name="csY14" fmla="*/ 3476928 h 3476928"/>
              <a:gd name="csX15" fmla="*/ 1668925 w 3476928"/>
              <a:gd name="csY15" fmla="*/ 3476928 h 3476928"/>
              <a:gd name="csX16" fmla="*/ 1054668 w 3476928"/>
              <a:gd name="csY16" fmla="*/ 3476928 h 3476928"/>
              <a:gd name="csX17" fmla="*/ 579488 w 3476928"/>
              <a:gd name="csY17" fmla="*/ 3476928 h 3476928"/>
              <a:gd name="csX18" fmla="*/ 0 w 3476928"/>
              <a:gd name="csY18" fmla="*/ 3476928 h 3476928"/>
              <a:gd name="csX19" fmla="*/ 0 w 3476928"/>
              <a:gd name="csY19" fmla="*/ 2827901 h 3476928"/>
              <a:gd name="csX20" fmla="*/ 0 w 3476928"/>
              <a:gd name="csY20" fmla="*/ 2178875 h 3476928"/>
              <a:gd name="csX21" fmla="*/ 0 w 3476928"/>
              <a:gd name="csY21" fmla="*/ 1529848 h 3476928"/>
              <a:gd name="csX22" fmla="*/ 0 w 3476928"/>
              <a:gd name="csY22" fmla="*/ 985130 h 3476928"/>
              <a:gd name="csX23" fmla="*/ 0 w 3476928"/>
              <a:gd name="csY23" fmla="*/ 0 h 347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476928" h="3476928" extrusionOk="0">
                <a:moveTo>
                  <a:pt x="0" y="0"/>
                </a:moveTo>
                <a:cubicBezTo>
                  <a:pt x="109623" y="-39089"/>
                  <a:pt x="347220" y="4435"/>
                  <a:pt x="475180" y="0"/>
                </a:cubicBezTo>
                <a:cubicBezTo>
                  <a:pt x="603140" y="-4435"/>
                  <a:pt x="859432" y="77389"/>
                  <a:pt x="1124207" y="0"/>
                </a:cubicBezTo>
                <a:cubicBezTo>
                  <a:pt x="1388982" y="-77389"/>
                  <a:pt x="1497191" y="31092"/>
                  <a:pt x="1703695" y="0"/>
                </a:cubicBezTo>
                <a:cubicBezTo>
                  <a:pt x="1910199" y="-31092"/>
                  <a:pt x="1979842" y="38356"/>
                  <a:pt x="2178875" y="0"/>
                </a:cubicBezTo>
                <a:cubicBezTo>
                  <a:pt x="2377908" y="-38356"/>
                  <a:pt x="2466309" y="40303"/>
                  <a:pt x="2654055" y="0"/>
                </a:cubicBezTo>
                <a:cubicBezTo>
                  <a:pt x="2841801" y="-40303"/>
                  <a:pt x="3289499" y="33845"/>
                  <a:pt x="3476928" y="0"/>
                </a:cubicBezTo>
                <a:cubicBezTo>
                  <a:pt x="3527556" y="272224"/>
                  <a:pt x="3424286" y="365233"/>
                  <a:pt x="3476928" y="614257"/>
                </a:cubicBezTo>
                <a:cubicBezTo>
                  <a:pt x="3529570" y="863281"/>
                  <a:pt x="3410375" y="973167"/>
                  <a:pt x="3476928" y="1263284"/>
                </a:cubicBezTo>
                <a:cubicBezTo>
                  <a:pt x="3543481" y="1553401"/>
                  <a:pt x="3445408" y="1624111"/>
                  <a:pt x="3476928" y="1808003"/>
                </a:cubicBezTo>
                <a:cubicBezTo>
                  <a:pt x="3508448" y="1991895"/>
                  <a:pt x="3471696" y="2153073"/>
                  <a:pt x="3476928" y="2352721"/>
                </a:cubicBezTo>
                <a:cubicBezTo>
                  <a:pt x="3482160" y="2552369"/>
                  <a:pt x="3422929" y="2648948"/>
                  <a:pt x="3476928" y="2827901"/>
                </a:cubicBezTo>
                <a:cubicBezTo>
                  <a:pt x="3530927" y="3006854"/>
                  <a:pt x="3433848" y="3275984"/>
                  <a:pt x="3476928" y="3476928"/>
                </a:cubicBezTo>
                <a:cubicBezTo>
                  <a:pt x="3237631" y="3514784"/>
                  <a:pt x="3156651" y="3418654"/>
                  <a:pt x="2862671" y="3476928"/>
                </a:cubicBezTo>
                <a:cubicBezTo>
                  <a:pt x="2568691" y="3535202"/>
                  <a:pt x="2402906" y="3450920"/>
                  <a:pt x="2248413" y="3476928"/>
                </a:cubicBezTo>
                <a:cubicBezTo>
                  <a:pt x="2093920" y="3502936"/>
                  <a:pt x="1880872" y="3436862"/>
                  <a:pt x="1668925" y="3476928"/>
                </a:cubicBezTo>
                <a:cubicBezTo>
                  <a:pt x="1456978" y="3516994"/>
                  <a:pt x="1312759" y="3420274"/>
                  <a:pt x="1054668" y="3476928"/>
                </a:cubicBezTo>
                <a:cubicBezTo>
                  <a:pt x="796577" y="3533582"/>
                  <a:pt x="719058" y="3428531"/>
                  <a:pt x="579488" y="3476928"/>
                </a:cubicBezTo>
                <a:cubicBezTo>
                  <a:pt x="439918" y="3525325"/>
                  <a:pt x="141804" y="3443371"/>
                  <a:pt x="0" y="3476928"/>
                </a:cubicBezTo>
                <a:cubicBezTo>
                  <a:pt x="-35673" y="3211110"/>
                  <a:pt x="41132" y="3080302"/>
                  <a:pt x="0" y="2827901"/>
                </a:cubicBezTo>
                <a:cubicBezTo>
                  <a:pt x="-41132" y="2575500"/>
                  <a:pt x="703" y="2483017"/>
                  <a:pt x="0" y="2178875"/>
                </a:cubicBezTo>
                <a:cubicBezTo>
                  <a:pt x="-703" y="1874733"/>
                  <a:pt x="48718" y="1670078"/>
                  <a:pt x="0" y="1529848"/>
                </a:cubicBezTo>
                <a:cubicBezTo>
                  <a:pt x="-48718" y="1389618"/>
                  <a:pt x="7521" y="1106010"/>
                  <a:pt x="0" y="985130"/>
                </a:cubicBezTo>
                <a:cubicBezTo>
                  <a:pt x="-7521" y="864250"/>
                  <a:pt x="15925" y="356772"/>
                  <a:pt x="0" y="0"/>
                </a:cubicBezTo>
                <a:close/>
              </a:path>
            </a:pathLst>
          </a:custGeom>
          <a:noFill/>
          <a:ln>
            <a:solidFill>
              <a:schemeClr val="tx1"/>
            </a:solidFill>
            <a:extLst>
              <a:ext uri="{C807C97D-BFC1-408E-A445-0C87EB9F89A2}">
                <ask:lineSketchStyleProps xmlns:ask="http://schemas.microsoft.com/office/drawing/2018/sketchyshapes" sd="200757101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12660140" y="7167800"/>
            <a:ext cx="1269162" cy="729768"/>
          </a:xfrm>
          <a:prstGeom prst="rect">
            <a:avLst/>
          </a:prstGeom>
        </p:spPr>
      </p:pic>
    </p:spTree>
    <p:extLst>
      <p:ext uri="{BB962C8B-B14F-4D97-AF65-F5344CB8AC3E}">
        <p14:creationId xmlns:p14="http://schemas.microsoft.com/office/powerpoint/2010/main" val="14571803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2CFC82-0955-CE63-8A02-E1F3BD891174}"/>
              </a:ext>
            </a:extLst>
          </p:cNvPr>
          <p:cNvSpPr txBox="1"/>
          <p:nvPr/>
        </p:nvSpPr>
        <p:spPr>
          <a:xfrm>
            <a:off x="716692" y="507707"/>
            <a:ext cx="12245545" cy="2492990"/>
          </a:xfrm>
          <a:prstGeom prst="rect">
            <a:avLst/>
          </a:prstGeom>
          <a:noFill/>
        </p:spPr>
        <p:txBody>
          <a:bodyPr wrap="square">
            <a:spAutoFit/>
          </a:bodyPr>
          <a:lstStyle/>
          <a:p>
            <a:pPr>
              <a:buNone/>
            </a:pPr>
            <a:r>
              <a:rPr lang="pl-PL" sz="4400" b="1">
                <a:solidFill>
                  <a:srgbClr val="C00000"/>
                </a:solidFill>
              </a:rPr>
              <a:t>🔐 Bitwarden – bezpieczny menedżer haseł</a:t>
            </a:r>
            <a:endParaRPr lang="en-US" sz="4400" b="1">
              <a:solidFill>
                <a:srgbClr val="C00000"/>
              </a:solidFill>
            </a:endParaRPr>
          </a:p>
          <a:p>
            <a:pPr>
              <a:buNone/>
            </a:pPr>
            <a:endParaRPr lang="pl-PL" sz="2800" b="1">
              <a:solidFill>
                <a:srgbClr val="C00000"/>
              </a:solidFill>
            </a:endParaRPr>
          </a:p>
          <a:p>
            <a:r>
              <a:rPr lang="pl-PL" sz="2800"/>
              <a:t>✅ </a:t>
            </a:r>
            <a:r>
              <a:rPr lang="pl-PL" sz="2800" b="1"/>
              <a:t>Zapisuje i przechowuje Twoje hasła</a:t>
            </a:r>
            <a:r>
              <a:rPr lang="pl-PL" sz="2800"/>
              <a:t> w jednym miejscu</a:t>
            </a:r>
          </a:p>
          <a:p>
            <a:r>
              <a:rPr lang="pl-PL" sz="2800"/>
              <a:t>✅ </a:t>
            </a:r>
            <a:r>
              <a:rPr lang="pl-PL" sz="2800" b="1"/>
              <a:t>Automatycznie wypełnia loginy i hasła</a:t>
            </a:r>
            <a:r>
              <a:rPr lang="pl-PL" sz="2800"/>
              <a:t> na stronach i w aplikacjach</a:t>
            </a:r>
          </a:p>
          <a:p>
            <a:r>
              <a:rPr lang="pl-PL" sz="2800"/>
              <a:t>✅ Działa na telefonie, komputerze i w przeglądarce</a:t>
            </a:r>
          </a:p>
        </p:txBody>
      </p:sp>
      <p:sp>
        <p:nvSpPr>
          <p:cNvPr id="5" name="TextBox 4">
            <a:extLst>
              <a:ext uri="{FF2B5EF4-FFF2-40B4-BE49-F238E27FC236}">
                <a16:creationId xmlns:a16="http://schemas.microsoft.com/office/drawing/2014/main" id="{F6ED9FAF-5EB3-81BC-C194-4EE6D7BB4972}"/>
              </a:ext>
            </a:extLst>
          </p:cNvPr>
          <p:cNvSpPr txBox="1"/>
          <p:nvPr/>
        </p:nvSpPr>
        <p:spPr>
          <a:xfrm>
            <a:off x="679621" y="4114800"/>
            <a:ext cx="13407082" cy="3108543"/>
          </a:xfrm>
          <a:prstGeom prst="rect">
            <a:avLst/>
          </a:prstGeom>
          <a:noFill/>
        </p:spPr>
        <p:txBody>
          <a:bodyPr wrap="square">
            <a:spAutoFit/>
          </a:bodyPr>
          <a:lstStyle/>
          <a:p>
            <a:pPr>
              <a:buNone/>
            </a:pPr>
            <a:r>
              <a:rPr lang="pl-PL" sz="2800" b="1"/>
              <a:t>🛡️ Dlaczego warto?</a:t>
            </a:r>
            <a:endParaRPr lang="en-US" sz="2800" b="1"/>
          </a:p>
          <a:p>
            <a:pPr>
              <a:buNone/>
            </a:pPr>
            <a:endParaRPr lang="pl-PL" sz="2800" b="1"/>
          </a:p>
          <a:p>
            <a:pPr>
              <a:buFont typeface="Arial" panose="020B0604020202020204" pitchFamily="34" charset="0"/>
              <a:buChar char="•"/>
            </a:pPr>
            <a:r>
              <a:rPr lang="pl-PL" sz="2800" b="1"/>
              <a:t>Darmowa wersja</a:t>
            </a:r>
            <a:r>
              <a:rPr lang="pl-PL" sz="2800"/>
              <a:t> wystarcza dla większości użytkowników</a:t>
            </a:r>
          </a:p>
          <a:p>
            <a:pPr>
              <a:buFont typeface="Arial" panose="020B0604020202020204" pitchFamily="34" charset="0"/>
              <a:buChar char="•"/>
            </a:pPr>
            <a:r>
              <a:rPr lang="pl-PL" sz="2800"/>
              <a:t>Hasła są </a:t>
            </a:r>
            <a:r>
              <a:rPr lang="pl-PL" sz="2800" b="1"/>
              <a:t>szyfrowane</a:t>
            </a:r>
            <a:r>
              <a:rPr lang="pl-PL" sz="2800"/>
              <a:t> – tylko Ty masz do nich dostęp</a:t>
            </a:r>
          </a:p>
          <a:p>
            <a:pPr>
              <a:buFont typeface="Arial" panose="020B0604020202020204" pitchFamily="34" charset="0"/>
              <a:buChar char="•"/>
            </a:pPr>
            <a:r>
              <a:rPr lang="pl-PL" sz="2800"/>
              <a:t>Można </a:t>
            </a:r>
            <a:r>
              <a:rPr lang="pl-PL" sz="2800" b="1"/>
              <a:t>tworzyć silne hasła</a:t>
            </a:r>
            <a:r>
              <a:rPr lang="pl-PL" sz="2800"/>
              <a:t> i je zapamiętywać bez wysiłku</a:t>
            </a:r>
          </a:p>
          <a:p>
            <a:pPr>
              <a:buFont typeface="Arial" panose="020B0604020202020204" pitchFamily="34" charset="0"/>
              <a:buChar char="•"/>
            </a:pPr>
            <a:r>
              <a:rPr lang="pl-PL" sz="2800"/>
              <a:t>Dla osób, które mają </a:t>
            </a:r>
            <a:r>
              <a:rPr lang="pl-PL" sz="2800" b="1"/>
              <a:t>więcej kont</a:t>
            </a:r>
            <a:r>
              <a:rPr lang="pl-PL" sz="2800"/>
              <a:t> i chcą silnego zabezpieczenia</a:t>
            </a:r>
          </a:p>
          <a:p>
            <a:pPr>
              <a:buFont typeface="Arial" panose="020B0604020202020204" pitchFamily="34" charset="0"/>
              <a:buChar char="•"/>
            </a:pPr>
            <a:r>
              <a:rPr lang="pl-PL" sz="2800"/>
              <a:t>Idealny, jeśli korzystasz z różnych urządzeń</a:t>
            </a:r>
          </a:p>
        </p:txBody>
      </p:sp>
      <p:pic>
        <p:nvPicPr>
          <p:cNvPr id="2" name="Picture 1" descr="A blue flag with yellow stars&#10;&#10;Description automatically generated">
            <a:extLst>
              <a:ext uri="{FF2B5EF4-FFF2-40B4-BE49-F238E27FC236}">
                <a16:creationId xmlns:a16="http://schemas.microsoft.com/office/drawing/2014/main" id="{F43BC6DF-B2CE-26FB-7736-23E87FF982D8}"/>
              </a:ext>
            </a:extLst>
          </p:cNvPr>
          <p:cNvPicPr>
            <a:picLocks noChangeAspect="1"/>
          </p:cNvPicPr>
          <p:nvPr/>
        </p:nvPicPr>
        <p:blipFill>
          <a:blip r:embed="rId2"/>
          <a:stretch>
            <a:fillRect/>
          </a:stretch>
        </p:blipFill>
        <p:spPr>
          <a:xfrm>
            <a:off x="12424627" y="0"/>
            <a:ext cx="1764018" cy="1787280"/>
          </a:xfrm>
          <a:prstGeom prst="rect">
            <a:avLst/>
          </a:prstGeom>
        </p:spPr>
      </p:pic>
      <p:pic>
        <p:nvPicPr>
          <p:cNvPr id="17410" name="Picture 2">
            <a:extLst>
              <a:ext uri="{FF2B5EF4-FFF2-40B4-BE49-F238E27FC236}">
                <a16:creationId xmlns:a16="http://schemas.microsoft.com/office/drawing/2014/main" id="{37805DDE-89E7-21BA-BC1B-0F59254B6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1468" y="4562344"/>
            <a:ext cx="3406317" cy="2177136"/>
          </a:xfrm>
          <a:custGeom>
            <a:avLst/>
            <a:gdLst>
              <a:gd name="csX0" fmla="*/ 0 w 3406317"/>
              <a:gd name="csY0" fmla="*/ 0 h 2177136"/>
              <a:gd name="csX1" fmla="*/ 465530 w 3406317"/>
              <a:gd name="csY1" fmla="*/ 0 h 2177136"/>
              <a:gd name="csX2" fmla="*/ 965123 w 3406317"/>
              <a:gd name="csY2" fmla="*/ 0 h 2177136"/>
              <a:gd name="csX3" fmla="*/ 1464716 w 3406317"/>
              <a:gd name="csY3" fmla="*/ 0 h 2177136"/>
              <a:gd name="csX4" fmla="*/ 2100562 w 3406317"/>
              <a:gd name="csY4" fmla="*/ 0 h 2177136"/>
              <a:gd name="csX5" fmla="*/ 2668282 w 3406317"/>
              <a:gd name="csY5" fmla="*/ 0 h 2177136"/>
              <a:gd name="csX6" fmla="*/ 3406317 w 3406317"/>
              <a:gd name="csY6" fmla="*/ 0 h 2177136"/>
              <a:gd name="csX7" fmla="*/ 3406317 w 3406317"/>
              <a:gd name="csY7" fmla="*/ 544284 h 2177136"/>
              <a:gd name="csX8" fmla="*/ 3406317 w 3406317"/>
              <a:gd name="csY8" fmla="*/ 1023254 h 2177136"/>
              <a:gd name="csX9" fmla="*/ 3406317 w 3406317"/>
              <a:gd name="csY9" fmla="*/ 1611081 h 2177136"/>
              <a:gd name="csX10" fmla="*/ 3406317 w 3406317"/>
              <a:gd name="csY10" fmla="*/ 2177136 h 2177136"/>
              <a:gd name="csX11" fmla="*/ 2872661 w 3406317"/>
              <a:gd name="csY11" fmla="*/ 2177136 h 2177136"/>
              <a:gd name="csX12" fmla="*/ 2407131 w 3406317"/>
              <a:gd name="csY12" fmla="*/ 2177136 h 2177136"/>
              <a:gd name="csX13" fmla="*/ 1873474 w 3406317"/>
              <a:gd name="csY13" fmla="*/ 2177136 h 2177136"/>
              <a:gd name="csX14" fmla="*/ 1373881 w 3406317"/>
              <a:gd name="csY14" fmla="*/ 2177136 h 2177136"/>
              <a:gd name="csX15" fmla="*/ 738035 w 3406317"/>
              <a:gd name="csY15" fmla="*/ 2177136 h 2177136"/>
              <a:gd name="csX16" fmla="*/ 0 w 3406317"/>
              <a:gd name="csY16" fmla="*/ 2177136 h 2177136"/>
              <a:gd name="csX17" fmla="*/ 0 w 3406317"/>
              <a:gd name="csY17" fmla="*/ 1611081 h 2177136"/>
              <a:gd name="csX18" fmla="*/ 0 w 3406317"/>
              <a:gd name="csY18" fmla="*/ 1045025 h 2177136"/>
              <a:gd name="csX19" fmla="*/ 0 w 3406317"/>
              <a:gd name="csY19" fmla="*/ 478970 h 2177136"/>
              <a:gd name="csX20" fmla="*/ 0 w 3406317"/>
              <a:gd name="csY20" fmla="*/ 0 h 2177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406317" h="2177136" extrusionOk="0">
                <a:moveTo>
                  <a:pt x="0" y="0"/>
                </a:moveTo>
                <a:cubicBezTo>
                  <a:pt x="186382" y="-15089"/>
                  <a:pt x="343650" y="9289"/>
                  <a:pt x="465530" y="0"/>
                </a:cubicBezTo>
                <a:cubicBezTo>
                  <a:pt x="587410" y="-9289"/>
                  <a:pt x="838870" y="46892"/>
                  <a:pt x="965123" y="0"/>
                </a:cubicBezTo>
                <a:cubicBezTo>
                  <a:pt x="1091376" y="-46892"/>
                  <a:pt x="1315489" y="29028"/>
                  <a:pt x="1464716" y="0"/>
                </a:cubicBezTo>
                <a:cubicBezTo>
                  <a:pt x="1613943" y="-29028"/>
                  <a:pt x="1853577" y="12384"/>
                  <a:pt x="2100562" y="0"/>
                </a:cubicBezTo>
                <a:cubicBezTo>
                  <a:pt x="2347547" y="-12384"/>
                  <a:pt x="2522288" y="48061"/>
                  <a:pt x="2668282" y="0"/>
                </a:cubicBezTo>
                <a:cubicBezTo>
                  <a:pt x="2814276" y="-48061"/>
                  <a:pt x="3178113" y="71092"/>
                  <a:pt x="3406317" y="0"/>
                </a:cubicBezTo>
                <a:cubicBezTo>
                  <a:pt x="3419068" y="265184"/>
                  <a:pt x="3376566" y="323788"/>
                  <a:pt x="3406317" y="544284"/>
                </a:cubicBezTo>
                <a:cubicBezTo>
                  <a:pt x="3436068" y="764780"/>
                  <a:pt x="3387435" y="884129"/>
                  <a:pt x="3406317" y="1023254"/>
                </a:cubicBezTo>
                <a:cubicBezTo>
                  <a:pt x="3425199" y="1162379"/>
                  <a:pt x="3375782" y="1430105"/>
                  <a:pt x="3406317" y="1611081"/>
                </a:cubicBezTo>
                <a:cubicBezTo>
                  <a:pt x="3436852" y="1792057"/>
                  <a:pt x="3340676" y="1964937"/>
                  <a:pt x="3406317" y="2177136"/>
                </a:cubicBezTo>
                <a:cubicBezTo>
                  <a:pt x="3178768" y="2180695"/>
                  <a:pt x="3018129" y="2124734"/>
                  <a:pt x="2872661" y="2177136"/>
                </a:cubicBezTo>
                <a:cubicBezTo>
                  <a:pt x="2727193" y="2229538"/>
                  <a:pt x="2637960" y="2147917"/>
                  <a:pt x="2407131" y="2177136"/>
                </a:cubicBezTo>
                <a:cubicBezTo>
                  <a:pt x="2176302" y="2206355"/>
                  <a:pt x="2079546" y="2170344"/>
                  <a:pt x="1873474" y="2177136"/>
                </a:cubicBezTo>
                <a:cubicBezTo>
                  <a:pt x="1667402" y="2183928"/>
                  <a:pt x="1545235" y="2152186"/>
                  <a:pt x="1373881" y="2177136"/>
                </a:cubicBezTo>
                <a:cubicBezTo>
                  <a:pt x="1202527" y="2202086"/>
                  <a:pt x="965705" y="2116583"/>
                  <a:pt x="738035" y="2177136"/>
                </a:cubicBezTo>
                <a:cubicBezTo>
                  <a:pt x="510365" y="2237689"/>
                  <a:pt x="325228" y="2108687"/>
                  <a:pt x="0" y="2177136"/>
                </a:cubicBezTo>
                <a:cubicBezTo>
                  <a:pt x="-2699" y="1985145"/>
                  <a:pt x="28029" y="1883114"/>
                  <a:pt x="0" y="1611081"/>
                </a:cubicBezTo>
                <a:cubicBezTo>
                  <a:pt x="-28029" y="1339049"/>
                  <a:pt x="61828" y="1298061"/>
                  <a:pt x="0" y="1045025"/>
                </a:cubicBezTo>
                <a:cubicBezTo>
                  <a:pt x="-61828" y="791989"/>
                  <a:pt x="39383" y="688844"/>
                  <a:pt x="0" y="478970"/>
                </a:cubicBezTo>
                <a:cubicBezTo>
                  <a:pt x="-39383" y="269096"/>
                  <a:pt x="9980" y="129533"/>
                  <a:pt x="0" y="0"/>
                </a:cubicBezTo>
                <a:close/>
              </a:path>
            </a:pathLst>
          </a:custGeom>
          <a:noFill/>
          <a:ln>
            <a:solidFill>
              <a:schemeClr val="tx1"/>
            </a:solidFill>
            <a:extLst>
              <a:ext uri="{C807C97D-BFC1-408E-A445-0C87EB9F89A2}">
                <ask:lineSketchStyleProps xmlns:ask="http://schemas.microsoft.com/office/drawing/2018/sketchyshapes" sd="131194270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41649AB0-BDDE-6011-51A0-5EC365A08D68}"/>
              </a:ext>
            </a:extLst>
          </p:cNvPr>
          <p:cNvPicPr>
            <a:picLocks noChangeAspect="1"/>
          </p:cNvPicPr>
          <p:nvPr/>
        </p:nvPicPr>
        <p:blipFill>
          <a:blip r:embed="rId4"/>
          <a:stretch>
            <a:fillRect/>
          </a:stretch>
        </p:blipFill>
        <p:spPr>
          <a:xfrm>
            <a:off x="12672055" y="1823385"/>
            <a:ext cx="1269162" cy="729768"/>
          </a:xfrm>
          <a:prstGeom prst="rect">
            <a:avLst/>
          </a:prstGeom>
        </p:spPr>
      </p:pic>
    </p:spTree>
    <p:extLst>
      <p:ext uri="{BB962C8B-B14F-4D97-AF65-F5344CB8AC3E}">
        <p14:creationId xmlns:p14="http://schemas.microsoft.com/office/powerpoint/2010/main" val="3735717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9D67B7-1325-0D07-5C5A-1CD44C7178CE}"/>
              </a:ext>
            </a:extLst>
          </p:cNvPr>
          <p:cNvSpPr txBox="1"/>
          <p:nvPr/>
        </p:nvSpPr>
        <p:spPr>
          <a:xfrm>
            <a:off x="827901" y="718915"/>
            <a:ext cx="13431795" cy="5693866"/>
          </a:xfrm>
          <a:prstGeom prst="rect">
            <a:avLst/>
          </a:prstGeom>
          <a:noFill/>
        </p:spPr>
        <p:txBody>
          <a:bodyPr wrap="square">
            <a:spAutoFit/>
          </a:bodyPr>
          <a:lstStyle/>
          <a:p>
            <a:pPr>
              <a:buNone/>
            </a:pPr>
            <a:r>
              <a:rPr lang="uk-UA" sz="2800" b="1"/>
              <a:t>📌 </a:t>
            </a:r>
            <a:r>
              <a:rPr lang="en-US" sz="2800" b="1"/>
              <a:t>Krok </a:t>
            </a:r>
            <a:r>
              <a:rPr lang="pl-PL" sz="2800" b="1"/>
              <a:t>1</a:t>
            </a:r>
            <a:r>
              <a:rPr lang="en-US" sz="2800" b="1"/>
              <a:t>: Zainstaluj aplikację</a:t>
            </a:r>
            <a:endParaRPr lang="pl-PL" sz="2800" b="1"/>
          </a:p>
          <a:p>
            <a:pPr>
              <a:buNone/>
            </a:pPr>
            <a:endParaRPr lang="en-US" sz="2800" b="1"/>
          </a:p>
          <a:p>
            <a:pPr>
              <a:buFont typeface="Arial" panose="020B0604020202020204" pitchFamily="34" charset="0"/>
              <a:buChar char="•"/>
            </a:pPr>
            <a:r>
              <a:rPr lang="uk-UA" sz="2800"/>
              <a:t>📱 </a:t>
            </a:r>
            <a:r>
              <a:rPr lang="en-US" sz="2800" b="1"/>
              <a:t>Na telefonie:</a:t>
            </a:r>
            <a:endParaRPr lang="en-US" sz="2800"/>
          </a:p>
          <a:p>
            <a:pPr marL="742950" lvl="1" indent="-285750">
              <a:buFont typeface="Arial" panose="020B0604020202020204" pitchFamily="34" charset="0"/>
              <a:buChar char="•"/>
            </a:pPr>
            <a:r>
              <a:rPr lang="en-US" sz="2800"/>
              <a:t>Otwórz </a:t>
            </a:r>
            <a:r>
              <a:rPr lang="en-US" sz="2800" b="1"/>
              <a:t>Sklep Google Play</a:t>
            </a:r>
            <a:r>
              <a:rPr lang="en-US" sz="2800"/>
              <a:t> (Android) lub </a:t>
            </a:r>
            <a:r>
              <a:rPr lang="en-US" sz="2800" b="1"/>
              <a:t>App Store</a:t>
            </a:r>
            <a:r>
              <a:rPr lang="en-US" sz="2800"/>
              <a:t> (iPhone)</a:t>
            </a:r>
          </a:p>
          <a:p>
            <a:pPr marL="742950" lvl="1" indent="-285750">
              <a:buFont typeface="Arial" panose="020B0604020202020204" pitchFamily="34" charset="0"/>
              <a:buChar char="•"/>
            </a:pPr>
            <a:r>
              <a:rPr lang="en-US" sz="2800"/>
              <a:t>Wyszukaj </a:t>
            </a:r>
            <a:r>
              <a:rPr lang="en-US" sz="2800" b="1"/>
              <a:t>„Bitwarden”</a:t>
            </a:r>
            <a:endParaRPr lang="en-US" sz="2800"/>
          </a:p>
          <a:p>
            <a:pPr marL="742950" lvl="1" indent="-285750">
              <a:buFont typeface="Arial" panose="020B0604020202020204" pitchFamily="34" charset="0"/>
              <a:buChar char="•"/>
            </a:pPr>
            <a:r>
              <a:rPr lang="en-US" sz="2800"/>
              <a:t>Zainstaluj aplikację i zaloguj się na swoje konto</a:t>
            </a:r>
            <a:endParaRPr lang="pl-PL" sz="2800"/>
          </a:p>
          <a:p>
            <a:pPr marL="742950" lvl="1" indent="-285750">
              <a:buFont typeface="Arial" panose="020B0604020202020204" pitchFamily="34" charset="0"/>
              <a:buChar char="•"/>
            </a:pPr>
            <a:endParaRPr lang="en-US" sz="2800"/>
          </a:p>
          <a:p>
            <a:pPr>
              <a:buFont typeface="Arial" panose="020B0604020202020204" pitchFamily="34" charset="0"/>
              <a:buChar char="•"/>
            </a:pPr>
            <a:r>
              <a:rPr lang="uk-UA" sz="2800"/>
              <a:t>💻 </a:t>
            </a:r>
            <a:r>
              <a:rPr lang="en-US" sz="2800" b="1"/>
              <a:t>Na komputerze:</a:t>
            </a:r>
            <a:endParaRPr lang="en-US" sz="2800"/>
          </a:p>
          <a:p>
            <a:pPr marL="742950" lvl="1" indent="-285750">
              <a:buFont typeface="Arial" panose="020B0604020202020204" pitchFamily="34" charset="0"/>
              <a:buChar char="•"/>
            </a:pPr>
            <a:r>
              <a:rPr lang="en-US" sz="2800"/>
              <a:t>Możesz korzystać z Bitwarden przez stronę internetową </a:t>
            </a:r>
          </a:p>
          <a:p>
            <a:pPr lvl="1"/>
            <a:r>
              <a:rPr lang="pl-PL" sz="2800"/>
              <a:t>    </a:t>
            </a:r>
            <a:r>
              <a:rPr lang="en-US" sz="2800"/>
              <a:t>lub pobrać aplikację.</a:t>
            </a:r>
          </a:p>
          <a:p>
            <a:pPr marL="742950" lvl="1" indent="-285750">
              <a:buFont typeface="Arial" panose="020B0604020202020204" pitchFamily="34" charset="0"/>
              <a:buChar char="•"/>
            </a:pPr>
            <a:r>
              <a:rPr lang="en-US" sz="2800"/>
              <a:t>Dodatkowo zainstaluj </a:t>
            </a:r>
            <a:r>
              <a:rPr lang="en-US" sz="2800" b="1"/>
              <a:t>rozszerzenie do przeglądarki</a:t>
            </a:r>
            <a:r>
              <a:rPr lang="en-US" sz="2800"/>
              <a:t> </a:t>
            </a:r>
            <a:endParaRPr lang="pl-PL" sz="2800"/>
          </a:p>
          <a:p>
            <a:pPr lvl="1"/>
            <a:r>
              <a:rPr lang="pl-PL" sz="2800"/>
              <a:t>   </a:t>
            </a:r>
            <a:r>
              <a:rPr lang="en-US" sz="2800"/>
              <a:t>(np. Chrome lub Firefox), aby łatwo automatycznie </a:t>
            </a:r>
            <a:endParaRPr lang="pl-PL" sz="2800"/>
          </a:p>
          <a:p>
            <a:pPr lvl="1"/>
            <a:r>
              <a:rPr lang="pl-PL" sz="2800"/>
              <a:t>   </a:t>
            </a:r>
            <a:r>
              <a:rPr lang="en-US" sz="2800"/>
              <a:t>uzupełniać hasła.</a:t>
            </a:r>
          </a:p>
        </p:txBody>
      </p:sp>
      <p:pic>
        <p:nvPicPr>
          <p:cNvPr id="2" name="Picture 1" descr="A blue flag with yellow stars&#10;&#10;Description automatically generated">
            <a:extLst>
              <a:ext uri="{FF2B5EF4-FFF2-40B4-BE49-F238E27FC236}">
                <a16:creationId xmlns:a16="http://schemas.microsoft.com/office/drawing/2014/main" id="{B182AEA1-220E-75F9-DE95-25D3B9960649}"/>
              </a:ext>
            </a:extLst>
          </p:cNvPr>
          <p:cNvPicPr>
            <a:picLocks noChangeAspect="1"/>
          </p:cNvPicPr>
          <p:nvPr/>
        </p:nvPicPr>
        <p:blipFill>
          <a:blip r:embed="rId2"/>
          <a:stretch>
            <a:fillRect/>
          </a:stretch>
        </p:blipFill>
        <p:spPr>
          <a:xfrm>
            <a:off x="12424627" y="0"/>
            <a:ext cx="1764018" cy="1787280"/>
          </a:xfrm>
          <a:prstGeom prst="rect">
            <a:avLst/>
          </a:prstGeom>
        </p:spPr>
      </p:pic>
      <p:pic>
        <p:nvPicPr>
          <p:cNvPr id="4" name="Picture 2">
            <a:extLst>
              <a:ext uri="{FF2B5EF4-FFF2-40B4-BE49-F238E27FC236}">
                <a16:creationId xmlns:a16="http://schemas.microsoft.com/office/drawing/2014/main" id="{5B004C3A-30FB-1608-5F6E-5B228E392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1468" y="5666724"/>
            <a:ext cx="3406317" cy="2177136"/>
          </a:xfrm>
          <a:custGeom>
            <a:avLst/>
            <a:gdLst>
              <a:gd name="csX0" fmla="*/ 0 w 3406317"/>
              <a:gd name="csY0" fmla="*/ 0 h 2177136"/>
              <a:gd name="csX1" fmla="*/ 465530 w 3406317"/>
              <a:gd name="csY1" fmla="*/ 0 h 2177136"/>
              <a:gd name="csX2" fmla="*/ 965123 w 3406317"/>
              <a:gd name="csY2" fmla="*/ 0 h 2177136"/>
              <a:gd name="csX3" fmla="*/ 1464716 w 3406317"/>
              <a:gd name="csY3" fmla="*/ 0 h 2177136"/>
              <a:gd name="csX4" fmla="*/ 2100562 w 3406317"/>
              <a:gd name="csY4" fmla="*/ 0 h 2177136"/>
              <a:gd name="csX5" fmla="*/ 2668282 w 3406317"/>
              <a:gd name="csY5" fmla="*/ 0 h 2177136"/>
              <a:gd name="csX6" fmla="*/ 3406317 w 3406317"/>
              <a:gd name="csY6" fmla="*/ 0 h 2177136"/>
              <a:gd name="csX7" fmla="*/ 3406317 w 3406317"/>
              <a:gd name="csY7" fmla="*/ 544284 h 2177136"/>
              <a:gd name="csX8" fmla="*/ 3406317 w 3406317"/>
              <a:gd name="csY8" fmla="*/ 1023254 h 2177136"/>
              <a:gd name="csX9" fmla="*/ 3406317 w 3406317"/>
              <a:gd name="csY9" fmla="*/ 1611081 h 2177136"/>
              <a:gd name="csX10" fmla="*/ 3406317 w 3406317"/>
              <a:gd name="csY10" fmla="*/ 2177136 h 2177136"/>
              <a:gd name="csX11" fmla="*/ 2872661 w 3406317"/>
              <a:gd name="csY11" fmla="*/ 2177136 h 2177136"/>
              <a:gd name="csX12" fmla="*/ 2407131 w 3406317"/>
              <a:gd name="csY12" fmla="*/ 2177136 h 2177136"/>
              <a:gd name="csX13" fmla="*/ 1873474 w 3406317"/>
              <a:gd name="csY13" fmla="*/ 2177136 h 2177136"/>
              <a:gd name="csX14" fmla="*/ 1373881 w 3406317"/>
              <a:gd name="csY14" fmla="*/ 2177136 h 2177136"/>
              <a:gd name="csX15" fmla="*/ 738035 w 3406317"/>
              <a:gd name="csY15" fmla="*/ 2177136 h 2177136"/>
              <a:gd name="csX16" fmla="*/ 0 w 3406317"/>
              <a:gd name="csY16" fmla="*/ 2177136 h 2177136"/>
              <a:gd name="csX17" fmla="*/ 0 w 3406317"/>
              <a:gd name="csY17" fmla="*/ 1611081 h 2177136"/>
              <a:gd name="csX18" fmla="*/ 0 w 3406317"/>
              <a:gd name="csY18" fmla="*/ 1045025 h 2177136"/>
              <a:gd name="csX19" fmla="*/ 0 w 3406317"/>
              <a:gd name="csY19" fmla="*/ 478970 h 2177136"/>
              <a:gd name="csX20" fmla="*/ 0 w 3406317"/>
              <a:gd name="csY20" fmla="*/ 0 h 2177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406317" h="2177136" extrusionOk="0">
                <a:moveTo>
                  <a:pt x="0" y="0"/>
                </a:moveTo>
                <a:cubicBezTo>
                  <a:pt x="186382" y="-15089"/>
                  <a:pt x="343650" y="9289"/>
                  <a:pt x="465530" y="0"/>
                </a:cubicBezTo>
                <a:cubicBezTo>
                  <a:pt x="587410" y="-9289"/>
                  <a:pt x="838870" y="46892"/>
                  <a:pt x="965123" y="0"/>
                </a:cubicBezTo>
                <a:cubicBezTo>
                  <a:pt x="1091376" y="-46892"/>
                  <a:pt x="1315489" y="29028"/>
                  <a:pt x="1464716" y="0"/>
                </a:cubicBezTo>
                <a:cubicBezTo>
                  <a:pt x="1613943" y="-29028"/>
                  <a:pt x="1853577" y="12384"/>
                  <a:pt x="2100562" y="0"/>
                </a:cubicBezTo>
                <a:cubicBezTo>
                  <a:pt x="2347547" y="-12384"/>
                  <a:pt x="2522288" y="48061"/>
                  <a:pt x="2668282" y="0"/>
                </a:cubicBezTo>
                <a:cubicBezTo>
                  <a:pt x="2814276" y="-48061"/>
                  <a:pt x="3178113" y="71092"/>
                  <a:pt x="3406317" y="0"/>
                </a:cubicBezTo>
                <a:cubicBezTo>
                  <a:pt x="3419068" y="265184"/>
                  <a:pt x="3376566" y="323788"/>
                  <a:pt x="3406317" y="544284"/>
                </a:cubicBezTo>
                <a:cubicBezTo>
                  <a:pt x="3436068" y="764780"/>
                  <a:pt x="3387435" y="884129"/>
                  <a:pt x="3406317" y="1023254"/>
                </a:cubicBezTo>
                <a:cubicBezTo>
                  <a:pt x="3425199" y="1162379"/>
                  <a:pt x="3375782" y="1430105"/>
                  <a:pt x="3406317" y="1611081"/>
                </a:cubicBezTo>
                <a:cubicBezTo>
                  <a:pt x="3436852" y="1792057"/>
                  <a:pt x="3340676" y="1964937"/>
                  <a:pt x="3406317" y="2177136"/>
                </a:cubicBezTo>
                <a:cubicBezTo>
                  <a:pt x="3178768" y="2180695"/>
                  <a:pt x="3018129" y="2124734"/>
                  <a:pt x="2872661" y="2177136"/>
                </a:cubicBezTo>
                <a:cubicBezTo>
                  <a:pt x="2727193" y="2229538"/>
                  <a:pt x="2637960" y="2147917"/>
                  <a:pt x="2407131" y="2177136"/>
                </a:cubicBezTo>
                <a:cubicBezTo>
                  <a:pt x="2176302" y="2206355"/>
                  <a:pt x="2079546" y="2170344"/>
                  <a:pt x="1873474" y="2177136"/>
                </a:cubicBezTo>
                <a:cubicBezTo>
                  <a:pt x="1667402" y="2183928"/>
                  <a:pt x="1545235" y="2152186"/>
                  <a:pt x="1373881" y="2177136"/>
                </a:cubicBezTo>
                <a:cubicBezTo>
                  <a:pt x="1202527" y="2202086"/>
                  <a:pt x="965705" y="2116583"/>
                  <a:pt x="738035" y="2177136"/>
                </a:cubicBezTo>
                <a:cubicBezTo>
                  <a:pt x="510365" y="2237689"/>
                  <a:pt x="325228" y="2108687"/>
                  <a:pt x="0" y="2177136"/>
                </a:cubicBezTo>
                <a:cubicBezTo>
                  <a:pt x="-2699" y="1985145"/>
                  <a:pt x="28029" y="1883114"/>
                  <a:pt x="0" y="1611081"/>
                </a:cubicBezTo>
                <a:cubicBezTo>
                  <a:pt x="-28029" y="1339049"/>
                  <a:pt x="61828" y="1298061"/>
                  <a:pt x="0" y="1045025"/>
                </a:cubicBezTo>
                <a:cubicBezTo>
                  <a:pt x="-61828" y="791989"/>
                  <a:pt x="39383" y="688844"/>
                  <a:pt x="0" y="478970"/>
                </a:cubicBezTo>
                <a:cubicBezTo>
                  <a:pt x="-39383" y="269096"/>
                  <a:pt x="9980" y="129533"/>
                  <a:pt x="0" y="0"/>
                </a:cubicBezTo>
                <a:close/>
              </a:path>
            </a:pathLst>
          </a:custGeom>
          <a:noFill/>
          <a:ln>
            <a:solidFill>
              <a:schemeClr val="tx1"/>
            </a:solidFill>
            <a:extLst>
              <a:ext uri="{C807C97D-BFC1-408E-A445-0C87EB9F89A2}">
                <ask:lineSketchStyleProps xmlns:ask="http://schemas.microsoft.com/office/drawing/2018/sketchyshapes" sd="131194270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5" name="Picture 17">
            <a:extLst>
              <a:ext uri="{FF2B5EF4-FFF2-40B4-BE49-F238E27FC236}">
                <a16:creationId xmlns:a16="http://schemas.microsoft.com/office/drawing/2014/main" id="{8CB9C127-82DB-C786-B586-7DFC4CFAA77B}"/>
              </a:ext>
            </a:extLst>
          </p:cNvPr>
          <p:cNvPicPr>
            <a:picLocks noChangeAspect="1"/>
          </p:cNvPicPr>
          <p:nvPr/>
        </p:nvPicPr>
        <p:blipFill>
          <a:blip r:embed="rId4"/>
          <a:stretch>
            <a:fillRect/>
          </a:stretch>
        </p:blipFill>
        <p:spPr>
          <a:xfrm>
            <a:off x="11155465" y="354031"/>
            <a:ext cx="1269162" cy="729768"/>
          </a:xfrm>
          <a:prstGeom prst="rect">
            <a:avLst/>
          </a:prstGeom>
        </p:spPr>
      </p:pic>
    </p:spTree>
    <p:extLst>
      <p:ext uri="{BB962C8B-B14F-4D97-AF65-F5344CB8AC3E}">
        <p14:creationId xmlns:p14="http://schemas.microsoft.com/office/powerpoint/2010/main" val="4215112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FE4AF8-4EEC-6761-FD10-19AD78F02FCA}"/>
              </a:ext>
            </a:extLst>
          </p:cNvPr>
          <p:cNvSpPr txBox="1"/>
          <p:nvPr/>
        </p:nvSpPr>
        <p:spPr>
          <a:xfrm>
            <a:off x="920578" y="605443"/>
            <a:ext cx="12789243" cy="4401205"/>
          </a:xfrm>
          <a:prstGeom prst="rect">
            <a:avLst/>
          </a:prstGeom>
          <a:noFill/>
        </p:spPr>
        <p:txBody>
          <a:bodyPr wrap="square">
            <a:spAutoFit/>
          </a:bodyPr>
          <a:lstStyle/>
          <a:p>
            <a:pPr>
              <a:buNone/>
            </a:pPr>
            <a:r>
              <a:rPr lang="pl-PL" sz="2800" b="1"/>
              <a:t>📌 Krok 2: Dodaj swoje hasła</a:t>
            </a:r>
          </a:p>
          <a:p>
            <a:pPr>
              <a:buNone/>
            </a:pPr>
            <a:endParaRPr lang="pl-PL" sz="2800" b="1"/>
          </a:p>
          <a:p>
            <a:r>
              <a:rPr lang="pl-PL" sz="2800"/>
              <a:t>- Po zalogowaniu kliknij </a:t>
            </a:r>
            <a:r>
              <a:rPr lang="pl-PL" sz="2800" b="1"/>
              <a:t>„+” lub „Dodaj nowy wpis”</a:t>
            </a:r>
          </a:p>
          <a:p>
            <a:pPr>
              <a:buFont typeface="+mj-lt"/>
              <a:buAutoNum type="arabicPeriod"/>
            </a:pPr>
            <a:endParaRPr lang="pl-PL" sz="2800"/>
          </a:p>
          <a:p>
            <a:r>
              <a:rPr lang="pl-PL" sz="2800"/>
              <a:t>- Wpisz:</a:t>
            </a:r>
          </a:p>
          <a:p>
            <a:pPr marL="742950" lvl="1" indent="-285750">
              <a:buFont typeface="+mj-lt"/>
              <a:buAutoNum type="arabicPeriod"/>
            </a:pPr>
            <a:r>
              <a:rPr lang="pl-PL" sz="2800"/>
              <a:t>Nazwę strony (np. Gmail, Allegro)</a:t>
            </a:r>
          </a:p>
          <a:p>
            <a:pPr marL="742950" lvl="1" indent="-285750">
              <a:buFont typeface="+mj-lt"/>
              <a:buAutoNum type="arabicPeriod"/>
            </a:pPr>
            <a:r>
              <a:rPr lang="pl-PL" sz="2800"/>
              <a:t>Login lub adres e-mail</a:t>
            </a:r>
          </a:p>
          <a:p>
            <a:pPr marL="742950" lvl="1" indent="-285750">
              <a:buFont typeface="+mj-lt"/>
              <a:buAutoNum type="arabicPeriod"/>
            </a:pPr>
            <a:r>
              <a:rPr lang="pl-PL" sz="2800"/>
              <a:t>Hasło (możesz też wygenerować nowe, bezpieczne!)</a:t>
            </a:r>
          </a:p>
          <a:p>
            <a:pPr marL="742950" lvl="1" indent="-285750">
              <a:buFont typeface="+mj-lt"/>
              <a:buAutoNum type="arabicPeriod"/>
            </a:pPr>
            <a:endParaRPr lang="pl-PL" sz="2800"/>
          </a:p>
          <a:p>
            <a:r>
              <a:rPr lang="pl-PL" sz="2800"/>
              <a:t>- Zapisz</a:t>
            </a:r>
          </a:p>
        </p:txBody>
      </p:sp>
      <p:sp>
        <p:nvSpPr>
          <p:cNvPr id="5" name="TextBox 4">
            <a:extLst>
              <a:ext uri="{FF2B5EF4-FFF2-40B4-BE49-F238E27FC236}">
                <a16:creationId xmlns:a16="http://schemas.microsoft.com/office/drawing/2014/main" id="{5F5839F2-68A2-AD5A-EF5F-DFFE71A47A00}"/>
              </a:ext>
            </a:extLst>
          </p:cNvPr>
          <p:cNvSpPr txBox="1"/>
          <p:nvPr/>
        </p:nvSpPr>
        <p:spPr>
          <a:xfrm>
            <a:off x="920578" y="6156407"/>
            <a:ext cx="13802496" cy="1200329"/>
          </a:xfrm>
          <a:prstGeom prst="rect">
            <a:avLst/>
          </a:prstGeom>
          <a:noFill/>
        </p:spPr>
        <p:txBody>
          <a:bodyPr wrap="square">
            <a:spAutoFit/>
          </a:bodyPr>
          <a:lstStyle/>
          <a:p>
            <a:r>
              <a:rPr lang="pl-PL" sz="2400"/>
              <a:t>⚠️ Gdy logujesz się do strony lub aplikacji, Bitwarden zaproponuje </a:t>
            </a:r>
            <a:r>
              <a:rPr lang="pl-PL" sz="2400" b="1"/>
              <a:t>autouzupełnianie danych</a:t>
            </a:r>
            <a:r>
              <a:rPr lang="pl-PL" sz="2400"/>
              <a:t>.</a:t>
            </a:r>
          </a:p>
          <a:p>
            <a:r>
              <a:rPr lang="pl-PL" sz="2400"/>
              <a:t>⚠️ Możesz </a:t>
            </a:r>
            <a:r>
              <a:rPr lang="pl-PL" sz="2400" b="1"/>
              <a:t>generować silne hasła</a:t>
            </a:r>
            <a:r>
              <a:rPr lang="pl-PL" sz="2400"/>
              <a:t>, które Bitwarden zapamięta.</a:t>
            </a:r>
          </a:p>
          <a:p>
            <a:r>
              <a:rPr lang="pl-PL" sz="2400"/>
              <a:t>⚠️ Bitwarden </a:t>
            </a:r>
            <a:r>
              <a:rPr lang="pl-PL" sz="2400" b="1"/>
              <a:t>synchronizuje się między telefonem i komputerem</a:t>
            </a:r>
            <a:r>
              <a:rPr lang="pl-PL" sz="2400"/>
              <a:t> – wszystko masz zawsze pod ręką.</a:t>
            </a:r>
          </a:p>
        </p:txBody>
      </p:sp>
      <p:pic>
        <p:nvPicPr>
          <p:cNvPr id="2" name="Picture 1" descr="A blue flag with yellow stars&#10;&#10;Description automatically generated">
            <a:extLst>
              <a:ext uri="{FF2B5EF4-FFF2-40B4-BE49-F238E27FC236}">
                <a16:creationId xmlns:a16="http://schemas.microsoft.com/office/drawing/2014/main" id="{A7882E16-615F-A8DB-CADC-7A2095CE8A04}"/>
              </a:ext>
            </a:extLst>
          </p:cNvPr>
          <p:cNvPicPr>
            <a:picLocks noChangeAspect="1"/>
          </p:cNvPicPr>
          <p:nvPr/>
        </p:nvPicPr>
        <p:blipFill>
          <a:blip r:embed="rId2"/>
          <a:stretch>
            <a:fillRect/>
          </a:stretch>
        </p:blipFill>
        <p:spPr>
          <a:xfrm>
            <a:off x="12424627" y="0"/>
            <a:ext cx="1764018" cy="1787280"/>
          </a:xfrm>
          <a:prstGeom prst="rect">
            <a:avLst/>
          </a:prstGeom>
        </p:spPr>
      </p:pic>
      <p:pic>
        <p:nvPicPr>
          <p:cNvPr id="4" name="Picture 2">
            <a:extLst>
              <a:ext uri="{FF2B5EF4-FFF2-40B4-BE49-F238E27FC236}">
                <a16:creationId xmlns:a16="http://schemas.microsoft.com/office/drawing/2014/main" id="{7FAA1A78-A085-F0B8-C658-499872FCBF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0386" y="2937039"/>
            <a:ext cx="3406317" cy="2177136"/>
          </a:xfrm>
          <a:custGeom>
            <a:avLst/>
            <a:gdLst>
              <a:gd name="csX0" fmla="*/ 0 w 3406317"/>
              <a:gd name="csY0" fmla="*/ 0 h 2177136"/>
              <a:gd name="csX1" fmla="*/ 465530 w 3406317"/>
              <a:gd name="csY1" fmla="*/ 0 h 2177136"/>
              <a:gd name="csX2" fmla="*/ 965123 w 3406317"/>
              <a:gd name="csY2" fmla="*/ 0 h 2177136"/>
              <a:gd name="csX3" fmla="*/ 1464716 w 3406317"/>
              <a:gd name="csY3" fmla="*/ 0 h 2177136"/>
              <a:gd name="csX4" fmla="*/ 2100562 w 3406317"/>
              <a:gd name="csY4" fmla="*/ 0 h 2177136"/>
              <a:gd name="csX5" fmla="*/ 2668282 w 3406317"/>
              <a:gd name="csY5" fmla="*/ 0 h 2177136"/>
              <a:gd name="csX6" fmla="*/ 3406317 w 3406317"/>
              <a:gd name="csY6" fmla="*/ 0 h 2177136"/>
              <a:gd name="csX7" fmla="*/ 3406317 w 3406317"/>
              <a:gd name="csY7" fmla="*/ 544284 h 2177136"/>
              <a:gd name="csX8" fmla="*/ 3406317 w 3406317"/>
              <a:gd name="csY8" fmla="*/ 1023254 h 2177136"/>
              <a:gd name="csX9" fmla="*/ 3406317 w 3406317"/>
              <a:gd name="csY9" fmla="*/ 1611081 h 2177136"/>
              <a:gd name="csX10" fmla="*/ 3406317 w 3406317"/>
              <a:gd name="csY10" fmla="*/ 2177136 h 2177136"/>
              <a:gd name="csX11" fmla="*/ 2872661 w 3406317"/>
              <a:gd name="csY11" fmla="*/ 2177136 h 2177136"/>
              <a:gd name="csX12" fmla="*/ 2407131 w 3406317"/>
              <a:gd name="csY12" fmla="*/ 2177136 h 2177136"/>
              <a:gd name="csX13" fmla="*/ 1873474 w 3406317"/>
              <a:gd name="csY13" fmla="*/ 2177136 h 2177136"/>
              <a:gd name="csX14" fmla="*/ 1373881 w 3406317"/>
              <a:gd name="csY14" fmla="*/ 2177136 h 2177136"/>
              <a:gd name="csX15" fmla="*/ 738035 w 3406317"/>
              <a:gd name="csY15" fmla="*/ 2177136 h 2177136"/>
              <a:gd name="csX16" fmla="*/ 0 w 3406317"/>
              <a:gd name="csY16" fmla="*/ 2177136 h 2177136"/>
              <a:gd name="csX17" fmla="*/ 0 w 3406317"/>
              <a:gd name="csY17" fmla="*/ 1611081 h 2177136"/>
              <a:gd name="csX18" fmla="*/ 0 w 3406317"/>
              <a:gd name="csY18" fmla="*/ 1045025 h 2177136"/>
              <a:gd name="csX19" fmla="*/ 0 w 3406317"/>
              <a:gd name="csY19" fmla="*/ 478970 h 2177136"/>
              <a:gd name="csX20" fmla="*/ 0 w 3406317"/>
              <a:gd name="csY20" fmla="*/ 0 h 2177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406317" h="2177136" extrusionOk="0">
                <a:moveTo>
                  <a:pt x="0" y="0"/>
                </a:moveTo>
                <a:cubicBezTo>
                  <a:pt x="186382" y="-15089"/>
                  <a:pt x="343650" y="9289"/>
                  <a:pt x="465530" y="0"/>
                </a:cubicBezTo>
                <a:cubicBezTo>
                  <a:pt x="587410" y="-9289"/>
                  <a:pt x="838870" y="46892"/>
                  <a:pt x="965123" y="0"/>
                </a:cubicBezTo>
                <a:cubicBezTo>
                  <a:pt x="1091376" y="-46892"/>
                  <a:pt x="1315489" y="29028"/>
                  <a:pt x="1464716" y="0"/>
                </a:cubicBezTo>
                <a:cubicBezTo>
                  <a:pt x="1613943" y="-29028"/>
                  <a:pt x="1853577" y="12384"/>
                  <a:pt x="2100562" y="0"/>
                </a:cubicBezTo>
                <a:cubicBezTo>
                  <a:pt x="2347547" y="-12384"/>
                  <a:pt x="2522288" y="48061"/>
                  <a:pt x="2668282" y="0"/>
                </a:cubicBezTo>
                <a:cubicBezTo>
                  <a:pt x="2814276" y="-48061"/>
                  <a:pt x="3178113" y="71092"/>
                  <a:pt x="3406317" y="0"/>
                </a:cubicBezTo>
                <a:cubicBezTo>
                  <a:pt x="3419068" y="265184"/>
                  <a:pt x="3376566" y="323788"/>
                  <a:pt x="3406317" y="544284"/>
                </a:cubicBezTo>
                <a:cubicBezTo>
                  <a:pt x="3436068" y="764780"/>
                  <a:pt x="3387435" y="884129"/>
                  <a:pt x="3406317" y="1023254"/>
                </a:cubicBezTo>
                <a:cubicBezTo>
                  <a:pt x="3425199" y="1162379"/>
                  <a:pt x="3375782" y="1430105"/>
                  <a:pt x="3406317" y="1611081"/>
                </a:cubicBezTo>
                <a:cubicBezTo>
                  <a:pt x="3436852" y="1792057"/>
                  <a:pt x="3340676" y="1964937"/>
                  <a:pt x="3406317" y="2177136"/>
                </a:cubicBezTo>
                <a:cubicBezTo>
                  <a:pt x="3178768" y="2180695"/>
                  <a:pt x="3018129" y="2124734"/>
                  <a:pt x="2872661" y="2177136"/>
                </a:cubicBezTo>
                <a:cubicBezTo>
                  <a:pt x="2727193" y="2229538"/>
                  <a:pt x="2637960" y="2147917"/>
                  <a:pt x="2407131" y="2177136"/>
                </a:cubicBezTo>
                <a:cubicBezTo>
                  <a:pt x="2176302" y="2206355"/>
                  <a:pt x="2079546" y="2170344"/>
                  <a:pt x="1873474" y="2177136"/>
                </a:cubicBezTo>
                <a:cubicBezTo>
                  <a:pt x="1667402" y="2183928"/>
                  <a:pt x="1545235" y="2152186"/>
                  <a:pt x="1373881" y="2177136"/>
                </a:cubicBezTo>
                <a:cubicBezTo>
                  <a:pt x="1202527" y="2202086"/>
                  <a:pt x="965705" y="2116583"/>
                  <a:pt x="738035" y="2177136"/>
                </a:cubicBezTo>
                <a:cubicBezTo>
                  <a:pt x="510365" y="2237689"/>
                  <a:pt x="325228" y="2108687"/>
                  <a:pt x="0" y="2177136"/>
                </a:cubicBezTo>
                <a:cubicBezTo>
                  <a:pt x="-2699" y="1985145"/>
                  <a:pt x="28029" y="1883114"/>
                  <a:pt x="0" y="1611081"/>
                </a:cubicBezTo>
                <a:cubicBezTo>
                  <a:pt x="-28029" y="1339049"/>
                  <a:pt x="61828" y="1298061"/>
                  <a:pt x="0" y="1045025"/>
                </a:cubicBezTo>
                <a:cubicBezTo>
                  <a:pt x="-61828" y="791989"/>
                  <a:pt x="39383" y="688844"/>
                  <a:pt x="0" y="478970"/>
                </a:cubicBezTo>
                <a:cubicBezTo>
                  <a:pt x="-39383" y="269096"/>
                  <a:pt x="9980" y="129533"/>
                  <a:pt x="0" y="0"/>
                </a:cubicBezTo>
                <a:close/>
              </a:path>
            </a:pathLst>
          </a:custGeom>
          <a:noFill/>
          <a:ln>
            <a:solidFill>
              <a:schemeClr val="tx1"/>
            </a:solidFill>
            <a:extLst>
              <a:ext uri="{C807C97D-BFC1-408E-A445-0C87EB9F89A2}">
                <ask:lineSketchStyleProps xmlns:ask="http://schemas.microsoft.com/office/drawing/2018/sketchyshapes" sd="131194270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 name="Picture 17">
            <a:extLst>
              <a:ext uri="{FF2B5EF4-FFF2-40B4-BE49-F238E27FC236}">
                <a16:creationId xmlns:a16="http://schemas.microsoft.com/office/drawing/2014/main" id="{8583F678-A5C1-36CA-B243-2529CDD29C5D}"/>
              </a:ext>
            </a:extLst>
          </p:cNvPr>
          <p:cNvPicPr>
            <a:picLocks noChangeAspect="1"/>
          </p:cNvPicPr>
          <p:nvPr/>
        </p:nvPicPr>
        <p:blipFill>
          <a:blip r:embed="rId4"/>
          <a:stretch>
            <a:fillRect/>
          </a:stretch>
        </p:blipFill>
        <p:spPr>
          <a:xfrm>
            <a:off x="11114382" y="387592"/>
            <a:ext cx="1269162" cy="729768"/>
          </a:xfrm>
          <a:prstGeom prst="rect">
            <a:avLst/>
          </a:prstGeom>
        </p:spPr>
      </p:pic>
    </p:spTree>
    <p:extLst>
      <p:ext uri="{BB962C8B-B14F-4D97-AF65-F5344CB8AC3E}">
        <p14:creationId xmlns:p14="http://schemas.microsoft.com/office/powerpoint/2010/main" val="1107801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7ACC51-32CD-80B0-B024-AB5AFC5D9CC7}"/>
              </a:ext>
            </a:extLst>
          </p:cNvPr>
          <p:cNvSpPr txBox="1"/>
          <p:nvPr/>
        </p:nvSpPr>
        <p:spPr>
          <a:xfrm>
            <a:off x="568409" y="508332"/>
            <a:ext cx="13617147" cy="7048083"/>
          </a:xfrm>
          <a:prstGeom prst="rect">
            <a:avLst/>
          </a:prstGeom>
          <a:noFill/>
        </p:spPr>
        <p:txBody>
          <a:bodyPr wrap="square">
            <a:spAutoFit/>
          </a:bodyPr>
          <a:lstStyle/>
          <a:p>
            <a:pPr algn="ctr">
              <a:buNone/>
            </a:pPr>
            <a:r>
              <a:rPr lang="pl-PL" sz="4400" b="1" dirty="0">
                <a:solidFill>
                  <a:srgbClr val="00B050"/>
                </a:solidFill>
              </a:rPr>
              <a:t>🛡️ Uwierzytelnianie dwuskładnikowe (2FA)</a:t>
            </a:r>
            <a:br>
              <a:rPr lang="pl-PL" sz="4400" dirty="0">
                <a:solidFill>
                  <a:srgbClr val="00B050"/>
                </a:solidFill>
              </a:rPr>
            </a:br>
            <a:r>
              <a:rPr lang="en-US" sz="4400" dirty="0">
                <a:solidFill>
                  <a:srgbClr val="00B050"/>
                </a:solidFill>
              </a:rPr>
              <a:t>        </a:t>
            </a:r>
            <a:r>
              <a:rPr lang="pl-PL" sz="4000" dirty="0">
                <a:solidFill>
                  <a:srgbClr val="C00000"/>
                </a:solidFill>
              </a:rPr>
              <a:t>Czyli dodatkowa warstwa ochrony dla Twojego konta</a:t>
            </a:r>
          </a:p>
          <a:p>
            <a:pPr>
              <a:buNone/>
            </a:pPr>
            <a:endParaRPr lang="pl-PL" sz="2800" dirty="0"/>
          </a:p>
          <a:p>
            <a:pPr>
              <a:buNone/>
            </a:pPr>
            <a:r>
              <a:rPr lang="pl-PL" sz="2800" b="1" dirty="0"/>
              <a:t>Jak to działa?</a:t>
            </a:r>
            <a:br>
              <a:rPr lang="pl-PL" sz="2800" dirty="0"/>
            </a:br>
            <a:r>
              <a:rPr lang="pl-PL" sz="2800" dirty="0"/>
              <a:t>🔑 Najpierw podajesz </a:t>
            </a:r>
            <a:r>
              <a:rPr lang="pl-PL" sz="2800" b="1" dirty="0"/>
              <a:t>hasło</a:t>
            </a:r>
            <a:r>
              <a:rPr lang="pl-PL" sz="2800" dirty="0"/>
              <a:t> (coś, co znasz)</a:t>
            </a:r>
            <a:br>
              <a:rPr lang="pl-PL" sz="2800" dirty="0"/>
            </a:br>
            <a:r>
              <a:rPr lang="pl-PL" sz="2800" dirty="0"/>
              <a:t>📲 Potem potwierdzasz logowanie np. kodem z SMS-a lub aplikacji (coś, co masz)</a:t>
            </a:r>
          </a:p>
          <a:p>
            <a:pPr>
              <a:buNone/>
            </a:pPr>
            <a:endParaRPr lang="pl-PL" sz="2800" dirty="0"/>
          </a:p>
          <a:p>
            <a:pPr>
              <a:buNone/>
            </a:pPr>
            <a:r>
              <a:rPr lang="pl-PL" sz="2800" b="1" dirty="0"/>
              <a:t>Dlaczego warto?</a:t>
            </a:r>
            <a:br>
              <a:rPr lang="pl-PL" sz="2800" dirty="0"/>
            </a:br>
            <a:r>
              <a:rPr lang="pl-PL" sz="2800" dirty="0"/>
              <a:t>✅ Nawet jeśli ktoś pozna Twoje hasło – nie zaloguje się bez drugiego składnika</a:t>
            </a:r>
            <a:br>
              <a:rPr lang="pl-PL" sz="2800" dirty="0"/>
            </a:br>
            <a:r>
              <a:rPr lang="pl-PL" sz="2800" dirty="0"/>
              <a:t>✅ Dostępne m.in. w Google, Facebooku, bankach</a:t>
            </a:r>
          </a:p>
          <a:p>
            <a:pPr>
              <a:buNone/>
            </a:pPr>
            <a:endParaRPr lang="pl-PL" sz="2800" dirty="0"/>
          </a:p>
          <a:p>
            <a:pPr>
              <a:buNone/>
            </a:pPr>
            <a:r>
              <a:rPr lang="pl-PL" sz="2800" b="1" dirty="0"/>
              <a:t>Jak to włączyć?</a:t>
            </a:r>
            <a:endParaRPr lang="pl-PL" sz="2800" dirty="0"/>
          </a:p>
          <a:p>
            <a:pPr>
              <a:buFont typeface="+mj-lt"/>
              <a:buAutoNum type="arabicPeriod"/>
            </a:pPr>
            <a:r>
              <a:rPr lang="pl-PL" sz="2800" dirty="0"/>
              <a:t> Wejdź w ustawienia bezpieczeństwa konta</a:t>
            </a:r>
          </a:p>
          <a:p>
            <a:pPr>
              <a:buFont typeface="+mj-lt"/>
              <a:buAutoNum type="arabicPeriod"/>
            </a:pPr>
            <a:r>
              <a:rPr lang="pl-PL" sz="2800" dirty="0"/>
              <a:t> Wybierz metodę (SMS, aplikacja, np. Google </a:t>
            </a:r>
            <a:r>
              <a:rPr lang="pl-PL" sz="2800" dirty="0" err="1"/>
              <a:t>Authenticator</a:t>
            </a:r>
            <a:r>
              <a:rPr lang="pl-PL" sz="2800" dirty="0"/>
              <a:t> lub Microsoft </a:t>
            </a:r>
            <a:r>
              <a:rPr lang="pl-PL" sz="2800" dirty="0" err="1"/>
              <a:t>Authenticator</a:t>
            </a:r>
            <a:r>
              <a:rPr lang="pl-PL" sz="2800" dirty="0"/>
              <a:t>)</a:t>
            </a:r>
          </a:p>
          <a:p>
            <a:pPr>
              <a:buFont typeface="+mj-lt"/>
              <a:buAutoNum type="arabicPeriod"/>
            </a:pPr>
            <a:r>
              <a:rPr lang="pl-PL" sz="2800" dirty="0"/>
              <a:t> Aktywuj i zapisz dane zapasowe</a:t>
            </a:r>
          </a:p>
        </p:txBody>
      </p:sp>
      <p:pic>
        <p:nvPicPr>
          <p:cNvPr id="2" name="Picture 1" descr="A blue flag with yellow stars&#10;&#10;Description automatically generated">
            <a:extLst>
              <a:ext uri="{FF2B5EF4-FFF2-40B4-BE49-F238E27FC236}">
                <a16:creationId xmlns:a16="http://schemas.microsoft.com/office/drawing/2014/main" id="{EC767CB1-B0B3-341A-6D7D-D27A307CCB0B}"/>
              </a:ext>
            </a:extLst>
          </p:cNvPr>
          <p:cNvPicPr>
            <a:picLocks noChangeAspect="1"/>
          </p:cNvPicPr>
          <p:nvPr/>
        </p:nvPicPr>
        <p:blipFill>
          <a:blip r:embed="rId2"/>
          <a:stretch>
            <a:fillRect/>
          </a:stretch>
        </p:blipFill>
        <p:spPr>
          <a:xfrm>
            <a:off x="228508" y="271849"/>
            <a:ext cx="1764018" cy="1787280"/>
          </a:xfrm>
          <a:prstGeom prst="rect">
            <a:avLst/>
          </a:prstGeom>
        </p:spPr>
      </p:pic>
      <p:pic>
        <p:nvPicPr>
          <p:cNvPr id="3" name="Picture 17">
            <a:extLst>
              <a:ext uri="{FF2B5EF4-FFF2-40B4-BE49-F238E27FC236}">
                <a16:creationId xmlns:a16="http://schemas.microsoft.com/office/drawing/2014/main" id="{DE1FF437-93F7-ADC3-014C-E8EA822A5CBB}"/>
              </a:ext>
            </a:extLst>
          </p:cNvPr>
          <p:cNvPicPr>
            <a:picLocks noChangeAspect="1"/>
          </p:cNvPicPr>
          <p:nvPr/>
        </p:nvPicPr>
        <p:blipFill>
          <a:blip r:embed="rId3"/>
          <a:stretch>
            <a:fillRect/>
          </a:stretch>
        </p:blipFill>
        <p:spPr>
          <a:xfrm>
            <a:off x="12916394" y="368592"/>
            <a:ext cx="1269162" cy="729768"/>
          </a:xfrm>
          <a:prstGeom prst="rect">
            <a:avLst/>
          </a:prstGeom>
        </p:spPr>
      </p:pic>
    </p:spTree>
    <p:extLst>
      <p:ext uri="{BB962C8B-B14F-4D97-AF65-F5344CB8AC3E}">
        <p14:creationId xmlns:p14="http://schemas.microsoft.com/office/powerpoint/2010/main" val="3863523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A631F5-86F0-C94A-341D-A15AD8F9C561}"/>
              </a:ext>
            </a:extLst>
          </p:cNvPr>
          <p:cNvSpPr txBox="1"/>
          <p:nvPr/>
        </p:nvSpPr>
        <p:spPr>
          <a:xfrm>
            <a:off x="605481" y="420443"/>
            <a:ext cx="13654216" cy="1569660"/>
          </a:xfrm>
          <a:prstGeom prst="rect">
            <a:avLst/>
          </a:prstGeom>
          <a:noFill/>
        </p:spPr>
        <p:txBody>
          <a:bodyPr wrap="square">
            <a:spAutoFit/>
          </a:bodyPr>
          <a:lstStyle/>
          <a:p>
            <a:pPr algn="ctr"/>
            <a:r>
              <a:rPr lang="pl-PL" sz="3200" b="1">
                <a:latin typeface="Arial" panose="020B0604020202020204" pitchFamily="34" charset="0"/>
                <a:cs typeface="Arial" panose="020B0604020202020204" pitchFamily="34" charset="0"/>
              </a:rPr>
              <a:t>Google Authenticator</a:t>
            </a:r>
            <a:r>
              <a:rPr lang="pl-PL" sz="3200">
                <a:latin typeface="Arial" panose="020B0604020202020204" pitchFamily="34" charset="0"/>
                <a:cs typeface="Arial" panose="020B0604020202020204" pitchFamily="34" charset="0"/>
              </a:rPr>
              <a:t> to darmowa aplikacja mobilna do </a:t>
            </a:r>
            <a:r>
              <a:rPr lang="pl-PL" sz="3200" b="1">
                <a:latin typeface="Arial" panose="020B0604020202020204" pitchFamily="34" charset="0"/>
                <a:cs typeface="Arial" panose="020B0604020202020204" pitchFamily="34" charset="0"/>
              </a:rPr>
              <a:t>uwierzytelniania dwuskładnikowego (2FA)</a:t>
            </a:r>
            <a:r>
              <a:rPr lang="pl-PL" sz="3200">
                <a:latin typeface="Arial" panose="020B0604020202020204" pitchFamily="34" charset="0"/>
                <a:cs typeface="Arial" panose="020B0604020202020204" pitchFamily="34" charset="0"/>
              </a:rPr>
              <a:t>, która pomaga chronić Twoje konta online przed nieautoryzowanym dostępem.</a:t>
            </a:r>
          </a:p>
        </p:txBody>
      </p:sp>
      <p:sp>
        <p:nvSpPr>
          <p:cNvPr id="4" name="Rectangle 1">
            <a:extLst>
              <a:ext uri="{FF2B5EF4-FFF2-40B4-BE49-F238E27FC236}">
                <a16:creationId xmlns:a16="http://schemas.microsoft.com/office/drawing/2014/main" id="{A91FBA98-51FD-9A18-019F-151CADD5A34D}"/>
              </a:ext>
            </a:extLst>
          </p:cNvPr>
          <p:cNvSpPr>
            <a:spLocks noChangeArrowheads="1"/>
          </p:cNvSpPr>
          <p:nvPr/>
        </p:nvSpPr>
        <p:spPr bwMode="auto">
          <a:xfrm>
            <a:off x="412077" y="5375038"/>
            <a:ext cx="11445762"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a:ln>
                  <a:noFill/>
                </a:ln>
                <a:solidFill>
                  <a:srgbClr val="00B050"/>
                </a:solidFill>
                <a:effectLst/>
                <a:latin typeface="Arial" panose="020B0604020202020204" pitchFamily="34" charset="0"/>
              </a:rPr>
              <a:t>🔐 Co robi Google Authenticator?</a:t>
            </a:r>
          </a:p>
          <a:p>
            <a:pPr lvl="1" eaLnBrk="0" fontAlgn="base" hangingPunct="0">
              <a:spcBef>
                <a:spcPct val="0"/>
              </a:spcBef>
              <a:spcAft>
                <a:spcPct val="0"/>
              </a:spcAft>
            </a:pPr>
            <a:r>
              <a:rPr kumimoji="0" lang="pl-PL" altLang="uk-UA" sz="2800" b="0" i="0" u="none" strike="noStrike" cap="none" normalizeH="0" baseline="0" dirty="0">
                <a:ln>
                  <a:noFill/>
                </a:ln>
                <a:solidFill>
                  <a:schemeClr val="tx1"/>
                </a:solidFill>
                <a:effectLst/>
                <a:latin typeface="Arial" panose="020B0604020202020204" pitchFamily="34" charset="0"/>
              </a:rPr>
              <a:t> </a:t>
            </a:r>
            <a:r>
              <a:rPr kumimoji="0" lang="uk-UA" altLang="uk-UA" sz="2800" b="0" i="0" u="none" strike="noStrike" cap="none" normalizeH="0" baseline="0" dirty="0">
                <a:ln>
                  <a:noFill/>
                </a:ln>
                <a:solidFill>
                  <a:schemeClr val="tx1"/>
                </a:solidFill>
                <a:effectLst/>
                <a:latin typeface="Arial" panose="020B0604020202020204" pitchFamily="34" charset="0"/>
              </a:rPr>
              <a:t>Po połączeniu z Twoim kontem (np. Facebook), aplikacja:</a:t>
            </a:r>
          </a:p>
          <a:p>
            <a:pPr lvl="1" eaLnBrk="0" fontAlgn="base" hangingPunct="0">
              <a:spcBef>
                <a:spcPct val="0"/>
              </a:spcBef>
              <a:spcAft>
                <a:spcPct val="0"/>
              </a:spcAft>
              <a:buFontTx/>
              <a:buChar char="•"/>
            </a:pPr>
            <a:r>
              <a:rPr kumimoji="0" lang="pl-PL" altLang="uk-UA" sz="2800" b="0" i="0" u="none" strike="noStrike" cap="none" normalizeH="0" baseline="0" dirty="0">
                <a:ln>
                  <a:noFill/>
                </a:ln>
                <a:solidFill>
                  <a:schemeClr val="tx1"/>
                </a:solidFill>
                <a:effectLst/>
                <a:latin typeface="Arial" panose="020B0604020202020204" pitchFamily="34" charset="0"/>
              </a:rPr>
              <a:t> </a:t>
            </a:r>
            <a:r>
              <a:rPr kumimoji="0" lang="uk-UA" altLang="uk-UA" sz="2800" b="0" i="0" u="none" strike="noStrike" cap="none" normalizeH="0" baseline="0" dirty="0">
                <a:ln>
                  <a:noFill/>
                </a:ln>
                <a:solidFill>
                  <a:schemeClr val="tx1"/>
                </a:solidFill>
                <a:effectLst/>
                <a:latin typeface="Arial" panose="020B0604020202020204" pitchFamily="34" charset="0"/>
              </a:rPr>
              <a:t>generuje </a:t>
            </a:r>
            <a:r>
              <a:rPr kumimoji="0" lang="uk-UA" altLang="uk-UA" sz="2800" b="1" i="0" u="none" strike="noStrike" cap="none" normalizeH="0" baseline="0" dirty="0">
                <a:ln>
                  <a:noFill/>
                </a:ln>
                <a:solidFill>
                  <a:schemeClr val="tx1"/>
                </a:solidFill>
                <a:effectLst/>
                <a:latin typeface="Arial" panose="020B0604020202020204" pitchFamily="34" charset="0"/>
              </a:rPr>
              <a:t>tymczasowe kody logowania</a:t>
            </a:r>
            <a:r>
              <a:rPr kumimoji="0" lang="uk-UA" altLang="uk-UA" sz="2800" b="0" i="0" u="none" strike="noStrike" cap="none" normalizeH="0" baseline="0" dirty="0">
                <a:ln>
                  <a:noFill/>
                </a:ln>
                <a:solidFill>
                  <a:schemeClr val="tx1"/>
                </a:solidFill>
                <a:effectLst/>
                <a:latin typeface="Arial" panose="020B0604020202020204" pitchFamily="34" charset="0"/>
              </a:rPr>
              <a:t> (zmieniają się co 30 sek),</a:t>
            </a:r>
          </a:p>
          <a:p>
            <a:pPr lvl="1" eaLnBrk="0" fontAlgn="base" hangingPunct="0">
              <a:spcBef>
                <a:spcPct val="0"/>
              </a:spcBef>
              <a:spcAft>
                <a:spcPct val="0"/>
              </a:spcAft>
              <a:buFontTx/>
              <a:buChar char="•"/>
            </a:pPr>
            <a:r>
              <a:rPr kumimoji="0" lang="pl-PL" altLang="uk-UA" sz="2800" b="0" i="0" u="none" strike="noStrike" cap="none" normalizeH="0" baseline="0" dirty="0">
                <a:ln>
                  <a:noFill/>
                </a:ln>
                <a:solidFill>
                  <a:schemeClr val="tx1"/>
                </a:solidFill>
                <a:effectLst/>
                <a:latin typeface="Arial" panose="020B0604020202020204" pitchFamily="34" charset="0"/>
              </a:rPr>
              <a:t> </a:t>
            </a:r>
            <a:r>
              <a:rPr kumimoji="0" lang="uk-UA" altLang="uk-UA" sz="2800" b="0" i="0" u="none" strike="noStrike" cap="none" normalizeH="0" baseline="0" dirty="0">
                <a:ln>
                  <a:noFill/>
                </a:ln>
                <a:solidFill>
                  <a:schemeClr val="tx1"/>
                </a:solidFill>
                <a:effectLst/>
                <a:latin typeface="Arial" panose="020B0604020202020204" pitchFamily="34" charset="0"/>
              </a:rPr>
              <a:t>wymaga ich wpisania podczas logowania (oprócz hasła).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F9B76A34-18F6-0954-AB1E-8219EAA61347}"/>
              </a:ext>
            </a:extLst>
          </p:cNvPr>
          <p:cNvSpPr>
            <a:spLocks noChangeArrowheads="1"/>
          </p:cNvSpPr>
          <p:nvPr/>
        </p:nvSpPr>
        <p:spPr bwMode="auto">
          <a:xfrm>
            <a:off x="605481" y="2676660"/>
            <a:ext cx="14079495"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a:ln>
                  <a:noFill/>
                </a:ln>
                <a:solidFill>
                  <a:srgbClr val="C00000"/>
                </a:solidFill>
                <a:effectLst/>
                <a:latin typeface="Arial" panose="020B0604020202020204" pitchFamily="34" charset="0"/>
              </a:rPr>
              <a:t>📱 Jak działa?</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pl-PL" altLang="uk-UA" sz="2800" b="1" i="0" u="none" strike="noStrike" cap="none" normalizeH="0" baseline="0">
                <a:ln>
                  <a:noFill/>
                </a:ln>
                <a:solidFill>
                  <a:schemeClr val="tx1"/>
                </a:solidFill>
                <a:effectLst/>
                <a:latin typeface="Arial" panose="020B0604020202020204" pitchFamily="34" charset="0"/>
              </a:rPr>
              <a:t> </a:t>
            </a:r>
            <a:r>
              <a:rPr kumimoji="0" lang="uk-UA" altLang="uk-UA" sz="2800" b="1" i="0" u="none" strike="noStrike" cap="none" normalizeH="0" baseline="0">
                <a:ln>
                  <a:noFill/>
                </a:ln>
                <a:solidFill>
                  <a:schemeClr val="tx1"/>
                </a:solidFill>
                <a:effectLst/>
                <a:latin typeface="Arial" panose="020B0604020202020204" pitchFamily="34" charset="0"/>
              </a:rPr>
              <a:t>Instalujesz aplikację</a:t>
            </a:r>
            <a:r>
              <a:rPr kumimoji="0" lang="uk-UA" altLang="uk-UA" sz="2800" b="0" i="0" u="none" strike="noStrike" cap="none" normalizeH="0" baseline="0">
                <a:ln>
                  <a:noFill/>
                </a:ln>
                <a:solidFill>
                  <a:schemeClr val="tx1"/>
                </a:solidFill>
                <a:effectLst/>
                <a:latin typeface="Arial" panose="020B0604020202020204" pitchFamily="34" charset="0"/>
              </a:rPr>
              <a:t> na swoim smartfonie (Android lub iPhone).</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pl-PL" altLang="uk-UA" sz="2800" b="1" i="0" u="none" strike="noStrike" cap="none" normalizeH="0" baseline="0">
                <a:ln>
                  <a:noFill/>
                </a:ln>
                <a:solidFill>
                  <a:schemeClr val="tx1"/>
                </a:solidFill>
                <a:effectLst/>
                <a:latin typeface="Arial" panose="020B0604020202020204" pitchFamily="34" charset="0"/>
              </a:rPr>
              <a:t> </a:t>
            </a:r>
            <a:r>
              <a:rPr kumimoji="0" lang="uk-UA" altLang="uk-UA" sz="2800" b="1" i="0" u="none" strike="noStrike" cap="none" normalizeH="0" baseline="0">
                <a:ln>
                  <a:noFill/>
                </a:ln>
                <a:solidFill>
                  <a:schemeClr val="tx1"/>
                </a:solidFill>
                <a:effectLst/>
                <a:latin typeface="Arial" panose="020B0604020202020204" pitchFamily="34" charset="0"/>
              </a:rPr>
              <a:t>Łączysz konto</a:t>
            </a:r>
            <a:r>
              <a:rPr kumimoji="0" lang="uk-UA" altLang="uk-UA" sz="2800" b="0" i="0" u="none" strike="noStrike" cap="none" normalizeH="0" baseline="0">
                <a:ln>
                  <a:noFill/>
                </a:ln>
                <a:solidFill>
                  <a:schemeClr val="tx1"/>
                </a:solidFill>
                <a:effectLst/>
                <a:latin typeface="Arial" panose="020B0604020202020204" pitchFamily="34" charset="0"/>
              </a:rPr>
              <a:t> (np. Google, Facebook) z aplikacją poprzez zeskanowanie kodu QR.</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pl-PL" altLang="uk-UA" sz="2800" b="1" i="0" u="none" strike="noStrike" cap="none" normalizeH="0" baseline="0">
                <a:ln>
                  <a:noFill/>
                </a:ln>
                <a:solidFill>
                  <a:schemeClr val="tx1"/>
                </a:solidFill>
                <a:effectLst/>
                <a:latin typeface="Arial" panose="020B0604020202020204" pitchFamily="34" charset="0"/>
              </a:rPr>
              <a:t> </a:t>
            </a:r>
            <a:r>
              <a:rPr kumimoji="0" lang="uk-UA" altLang="uk-UA" sz="2800" b="1" i="0" u="none" strike="noStrike" cap="none" normalizeH="0" baseline="0">
                <a:ln>
                  <a:noFill/>
                </a:ln>
                <a:solidFill>
                  <a:schemeClr val="tx1"/>
                </a:solidFill>
                <a:effectLst/>
                <a:latin typeface="Arial" panose="020B0604020202020204" pitchFamily="34" charset="0"/>
              </a:rPr>
              <a:t>Podczas logowania</a:t>
            </a:r>
            <a:r>
              <a:rPr kumimoji="0" lang="uk-UA" altLang="uk-UA" sz="2800" b="0" i="0" u="none" strike="noStrike" cap="none" normalizeH="0" baseline="0">
                <a:ln>
                  <a:noFill/>
                </a:ln>
                <a:solidFill>
                  <a:schemeClr val="tx1"/>
                </a:solidFill>
                <a:effectLst/>
                <a:latin typeface="Arial" panose="020B0604020202020204" pitchFamily="34" charset="0"/>
              </a:rPr>
              <a:t> do konta – oprócz hasła – musisz wpisać </a:t>
            </a:r>
            <a:r>
              <a:rPr kumimoji="0" lang="uk-UA" altLang="uk-UA" sz="2800" b="1" i="0" u="none" strike="noStrike" cap="none" normalizeH="0" baseline="0">
                <a:ln>
                  <a:noFill/>
                </a:ln>
                <a:solidFill>
                  <a:schemeClr val="tx1"/>
                </a:solidFill>
                <a:effectLst/>
                <a:latin typeface="Arial" panose="020B0604020202020204" pitchFamily="34" charset="0"/>
              </a:rPr>
              <a:t>kod z aplikacji</a:t>
            </a:r>
            <a:r>
              <a:rPr kumimoji="0" lang="uk-UA" altLang="uk-UA" sz="2800" b="0" i="0" u="none" strike="noStrike" cap="none" normalizeH="0" baseline="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0" i="0" u="none" strike="noStrike" cap="none" normalizeH="0" baseline="0">
              <a:ln>
                <a:noFill/>
              </a:ln>
              <a:solidFill>
                <a:schemeClr val="tx1"/>
              </a:solidFill>
              <a:effectLst/>
              <a:latin typeface="Arial" panose="020B0604020202020204" pitchFamily="34" charset="0"/>
            </a:endParaRPr>
          </a:p>
        </p:txBody>
      </p:sp>
      <p:pic>
        <p:nvPicPr>
          <p:cNvPr id="2" name="Picture 1" descr="A blue flag with yellow stars&#10;&#10;Description automatically generated">
            <a:extLst>
              <a:ext uri="{FF2B5EF4-FFF2-40B4-BE49-F238E27FC236}">
                <a16:creationId xmlns:a16="http://schemas.microsoft.com/office/drawing/2014/main" id="{5EE86708-0A10-0237-B0AB-F80DEED7AB29}"/>
              </a:ext>
            </a:extLst>
          </p:cNvPr>
          <p:cNvPicPr>
            <a:picLocks noChangeAspect="1"/>
          </p:cNvPicPr>
          <p:nvPr/>
        </p:nvPicPr>
        <p:blipFill>
          <a:blip r:embed="rId2"/>
          <a:stretch>
            <a:fillRect/>
          </a:stretch>
        </p:blipFill>
        <p:spPr>
          <a:xfrm>
            <a:off x="12730458" y="6286136"/>
            <a:ext cx="1764018" cy="1787280"/>
          </a:xfrm>
          <a:prstGeom prst="rect">
            <a:avLst/>
          </a:prstGeom>
        </p:spPr>
      </p:pic>
      <p:pic>
        <p:nvPicPr>
          <p:cNvPr id="5" name="Picture 17">
            <a:extLst>
              <a:ext uri="{FF2B5EF4-FFF2-40B4-BE49-F238E27FC236}">
                <a16:creationId xmlns:a16="http://schemas.microsoft.com/office/drawing/2014/main" id="{BB1C2EAE-0C59-0AA0-7DFA-86AC4BA0FB11}"/>
              </a:ext>
            </a:extLst>
          </p:cNvPr>
          <p:cNvPicPr>
            <a:picLocks noChangeAspect="1"/>
          </p:cNvPicPr>
          <p:nvPr/>
        </p:nvPicPr>
        <p:blipFill>
          <a:blip r:embed="rId3"/>
          <a:stretch>
            <a:fillRect/>
          </a:stretch>
        </p:blipFill>
        <p:spPr>
          <a:xfrm>
            <a:off x="12949161" y="5556368"/>
            <a:ext cx="1269162" cy="729768"/>
          </a:xfrm>
          <a:prstGeom prst="rect">
            <a:avLst/>
          </a:prstGeom>
        </p:spPr>
      </p:pic>
    </p:spTree>
    <p:extLst>
      <p:ext uri="{BB962C8B-B14F-4D97-AF65-F5344CB8AC3E}">
        <p14:creationId xmlns:p14="http://schemas.microsoft.com/office/powerpoint/2010/main" val="3114352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8D7D2-3824-6F46-D6B3-160C291BF590}"/>
              </a:ext>
            </a:extLst>
          </p:cNvPr>
          <p:cNvSpPr txBox="1"/>
          <p:nvPr/>
        </p:nvSpPr>
        <p:spPr>
          <a:xfrm>
            <a:off x="1668162" y="1871187"/>
            <a:ext cx="10972800" cy="3724096"/>
          </a:xfrm>
          <a:prstGeom prst="rect">
            <a:avLst/>
          </a:prstGeom>
          <a:noFill/>
        </p:spPr>
        <p:txBody>
          <a:bodyPr wrap="square">
            <a:spAutoFit/>
          </a:bodyPr>
          <a:lstStyle/>
          <a:p>
            <a:pPr>
              <a:buNone/>
            </a:pPr>
            <a:r>
              <a:rPr lang="pl-PL" sz="4400" b="1">
                <a:solidFill>
                  <a:srgbClr val="C00000"/>
                </a:solidFill>
              </a:rPr>
              <a:t>📌 Przykład:</a:t>
            </a:r>
          </a:p>
          <a:p>
            <a:pPr>
              <a:buNone/>
            </a:pPr>
            <a:endParaRPr lang="pl-PL" sz="3200" b="1"/>
          </a:p>
          <a:p>
            <a:r>
              <a:rPr lang="pl-PL" sz="3200"/>
              <a:t>Logujesz się do konta Google → </a:t>
            </a:r>
          </a:p>
          <a:p>
            <a:r>
              <a:rPr lang="pl-PL" sz="3200"/>
              <a:t>wpisujesz hasło → </a:t>
            </a:r>
          </a:p>
          <a:p>
            <a:r>
              <a:rPr lang="pl-PL" sz="3200"/>
              <a:t>Google pyta o </a:t>
            </a:r>
            <a:r>
              <a:rPr lang="pl-PL" sz="3200" b="1"/>
              <a:t>kod z aplikacji Authenticator</a:t>
            </a:r>
            <a:r>
              <a:rPr lang="pl-PL" sz="3200"/>
              <a:t> →</a:t>
            </a:r>
          </a:p>
          <a:p>
            <a:r>
              <a:rPr lang="pl-PL" sz="3200"/>
              <a:t>odczytujesz go i wpisujesz → </a:t>
            </a:r>
          </a:p>
          <a:p>
            <a:r>
              <a:rPr lang="pl-PL" sz="3200"/>
              <a:t>dostęp przyznany ✅</a:t>
            </a:r>
          </a:p>
        </p:txBody>
      </p:sp>
      <p:pic>
        <p:nvPicPr>
          <p:cNvPr id="2" name="Picture 1" descr="A blue flag with yellow stars&#10;&#10;Description automatically generated">
            <a:extLst>
              <a:ext uri="{FF2B5EF4-FFF2-40B4-BE49-F238E27FC236}">
                <a16:creationId xmlns:a16="http://schemas.microsoft.com/office/drawing/2014/main" id="{A9EB1964-EBCA-8E1B-2684-1279F51713F6}"/>
              </a:ext>
            </a:extLst>
          </p:cNvPr>
          <p:cNvPicPr>
            <a:picLocks noChangeAspect="1"/>
          </p:cNvPicPr>
          <p:nvPr/>
        </p:nvPicPr>
        <p:blipFill>
          <a:blip r:embed="rId2"/>
          <a:stretch>
            <a:fillRect/>
          </a:stretch>
        </p:blipFill>
        <p:spPr>
          <a:xfrm>
            <a:off x="12424627" y="0"/>
            <a:ext cx="1764018" cy="1787280"/>
          </a:xfrm>
          <a:prstGeom prst="rect">
            <a:avLst/>
          </a:prstGeom>
        </p:spPr>
      </p:pic>
      <p:pic>
        <p:nvPicPr>
          <p:cNvPr id="12290" name="Picture 2" descr="Download and run Google Authenticator on PC &amp; Mac (Emulator)">
            <a:extLst>
              <a:ext uri="{FF2B5EF4-FFF2-40B4-BE49-F238E27FC236}">
                <a16:creationId xmlns:a16="http://schemas.microsoft.com/office/drawing/2014/main" id="{772B9F4B-AC45-931E-388A-1DC9877477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2937" y="3181865"/>
            <a:ext cx="3245708" cy="4361420"/>
          </a:xfrm>
          <a:custGeom>
            <a:avLst/>
            <a:gdLst>
              <a:gd name="csX0" fmla="*/ 0 w 3245708"/>
              <a:gd name="csY0" fmla="*/ 0 h 4361420"/>
              <a:gd name="csX1" fmla="*/ 540951 w 3245708"/>
              <a:gd name="csY1" fmla="*/ 0 h 4361420"/>
              <a:gd name="csX2" fmla="*/ 1049446 w 3245708"/>
              <a:gd name="csY2" fmla="*/ 0 h 4361420"/>
              <a:gd name="csX3" fmla="*/ 1557940 w 3245708"/>
              <a:gd name="csY3" fmla="*/ 0 h 4361420"/>
              <a:gd name="csX4" fmla="*/ 2033977 w 3245708"/>
              <a:gd name="csY4" fmla="*/ 0 h 4361420"/>
              <a:gd name="csX5" fmla="*/ 2542471 w 3245708"/>
              <a:gd name="csY5" fmla="*/ 0 h 4361420"/>
              <a:gd name="csX6" fmla="*/ 3245708 w 3245708"/>
              <a:gd name="csY6" fmla="*/ 0 h 4361420"/>
              <a:gd name="csX7" fmla="*/ 3245708 w 3245708"/>
              <a:gd name="csY7" fmla="*/ 414335 h 4361420"/>
              <a:gd name="csX8" fmla="*/ 3245708 w 3245708"/>
              <a:gd name="csY8" fmla="*/ 1046741 h 4361420"/>
              <a:gd name="csX9" fmla="*/ 3245708 w 3245708"/>
              <a:gd name="csY9" fmla="*/ 1461076 h 4361420"/>
              <a:gd name="csX10" fmla="*/ 3245708 w 3245708"/>
              <a:gd name="csY10" fmla="*/ 2049867 h 4361420"/>
              <a:gd name="csX11" fmla="*/ 3245708 w 3245708"/>
              <a:gd name="csY11" fmla="*/ 2638659 h 4361420"/>
              <a:gd name="csX12" fmla="*/ 3245708 w 3245708"/>
              <a:gd name="csY12" fmla="*/ 3096608 h 4361420"/>
              <a:gd name="csX13" fmla="*/ 3245708 w 3245708"/>
              <a:gd name="csY13" fmla="*/ 3685400 h 4361420"/>
              <a:gd name="csX14" fmla="*/ 3245708 w 3245708"/>
              <a:gd name="csY14" fmla="*/ 4361420 h 4361420"/>
              <a:gd name="csX15" fmla="*/ 2672300 w 3245708"/>
              <a:gd name="csY15" fmla="*/ 4361420 h 4361420"/>
              <a:gd name="csX16" fmla="*/ 2066434 w 3245708"/>
              <a:gd name="csY16" fmla="*/ 4361420 h 4361420"/>
              <a:gd name="csX17" fmla="*/ 1557940 w 3245708"/>
              <a:gd name="csY17" fmla="*/ 4361420 h 4361420"/>
              <a:gd name="csX18" fmla="*/ 984531 w 3245708"/>
              <a:gd name="csY18" fmla="*/ 4361420 h 4361420"/>
              <a:gd name="csX19" fmla="*/ 540951 w 3245708"/>
              <a:gd name="csY19" fmla="*/ 4361420 h 4361420"/>
              <a:gd name="csX20" fmla="*/ 0 w 3245708"/>
              <a:gd name="csY20" fmla="*/ 4361420 h 4361420"/>
              <a:gd name="csX21" fmla="*/ 0 w 3245708"/>
              <a:gd name="csY21" fmla="*/ 3729014 h 4361420"/>
              <a:gd name="csX22" fmla="*/ 0 w 3245708"/>
              <a:gd name="csY22" fmla="*/ 3271065 h 4361420"/>
              <a:gd name="csX23" fmla="*/ 0 w 3245708"/>
              <a:gd name="csY23" fmla="*/ 2638659 h 4361420"/>
              <a:gd name="csX24" fmla="*/ 0 w 3245708"/>
              <a:gd name="csY24" fmla="*/ 2093482 h 4361420"/>
              <a:gd name="csX25" fmla="*/ 0 w 3245708"/>
              <a:gd name="csY25" fmla="*/ 1635533 h 4361420"/>
              <a:gd name="csX26" fmla="*/ 0 w 3245708"/>
              <a:gd name="csY26" fmla="*/ 1221198 h 4361420"/>
              <a:gd name="csX27" fmla="*/ 0 w 3245708"/>
              <a:gd name="csY27" fmla="*/ 676020 h 4361420"/>
              <a:gd name="csX28" fmla="*/ 0 w 3245708"/>
              <a:gd name="csY28" fmla="*/ 0 h 43614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245708" h="4361420" extrusionOk="0">
                <a:moveTo>
                  <a:pt x="0" y="0"/>
                </a:moveTo>
                <a:cubicBezTo>
                  <a:pt x="195750" y="-26475"/>
                  <a:pt x="348113" y="30123"/>
                  <a:pt x="540951" y="0"/>
                </a:cubicBezTo>
                <a:cubicBezTo>
                  <a:pt x="733789" y="-30123"/>
                  <a:pt x="837406" y="9392"/>
                  <a:pt x="1049446" y="0"/>
                </a:cubicBezTo>
                <a:cubicBezTo>
                  <a:pt x="1261486" y="-9392"/>
                  <a:pt x="1362384" y="14961"/>
                  <a:pt x="1557940" y="0"/>
                </a:cubicBezTo>
                <a:cubicBezTo>
                  <a:pt x="1753496" y="-14961"/>
                  <a:pt x="1815682" y="55275"/>
                  <a:pt x="2033977" y="0"/>
                </a:cubicBezTo>
                <a:cubicBezTo>
                  <a:pt x="2252272" y="-55275"/>
                  <a:pt x="2407285" y="12014"/>
                  <a:pt x="2542471" y="0"/>
                </a:cubicBezTo>
                <a:cubicBezTo>
                  <a:pt x="2677657" y="-12014"/>
                  <a:pt x="3063945" y="28244"/>
                  <a:pt x="3245708" y="0"/>
                </a:cubicBezTo>
                <a:cubicBezTo>
                  <a:pt x="3258051" y="114876"/>
                  <a:pt x="3231911" y="261313"/>
                  <a:pt x="3245708" y="414335"/>
                </a:cubicBezTo>
                <a:cubicBezTo>
                  <a:pt x="3259505" y="567357"/>
                  <a:pt x="3217134" y="802969"/>
                  <a:pt x="3245708" y="1046741"/>
                </a:cubicBezTo>
                <a:cubicBezTo>
                  <a:pt x="3274282" y="1290513"/>
                  <a:pt x="3200450" y="1260840"/>
                  <a:pt x="3245708" y="1461076"/>
                </a:cubicBezTo>
                <a:cubicBezTo>
                  <a:pt x="3290966" y="1661312"/>
                  <a:pt x="3238592" y="1912223"/>
                  <a:pt x="3245708" y="2049867"/>
                </a:cubicBezTo>
                <a:cubicBezTo>
                  <a:pt x="3252824" y="2187511"/>
                  <a:pt x="3242696" y="2492191"/>
                  <a:pt x="3245708" y="2638659"/>
                </a:cubicBezTo>
                <a:cubicBezTo>
                  <a:pt x="3248720" y="2785127"/>
                  <a:pt x="3229121" y="2935869"/>
                  <a:pt x="3245708" y="3096608"/>
                </a:cubicBezTo>
                <a:cubicBezTo>
                  <a:pt x="3262295" y="3257347"/>
                  <a:pt x="3186722" y="3508125"/>
                  <a:pt x="3245708" y="3685400"/>
                </a:cubicBezTo>
                <a:cubicBezTo>
                  <a:pt x="3304694" y="3862675"/>
                  <a:pt x="3198806" y="4104905"/>
                  <a:pt x="3245708" y="4361420"/>
                </a:cubicBezTo>
                <a:cubicBezTo>
                  <a:pt x="3124627" y="4391498"/>
                  <a:pt x="2894867" y="4341950"/>
                  <a:pt x="2672300" y="4361420"/>
                </a:cubicBezTo>
                <a:cubicBezTo>
                  <a:pt x="2449733" y="4380890"/>
                  <a:pt x="2286975" y="4291895"/>
                  <a:pt x="2066434" y="4361420"/>
                </a:cubicBezTo>
                <a:cubicBezTo>
                  <a:pt x="1845893" y="4430945"/>
                  <a:pt x="1726853" y="4335251"/>
                  <a:pt x="1557940" y="4361420"/>
                </a:cubicBezTo>
                <a:cubicBezTo>
                  <a:pt x="1389027" y="4387589"/>
                  <a:pt x="1187840" y="4328595"/>
                  <a:pt x="984531" y="4361420"/>
                </a:cubicBezTo>
                <a:cubicBezTo>
                  <a:pt x="781222" y="4394245"/>
                  <a:pt x="667255" y="4332279"/>
                  <a:pt x="540951" y="4361420"/>
                </a:cubicBezTo>
                <a:cubicBezTo>
                  <a:pt x="414647" y="4390561"/>
                  <a:pt x="233055" y="4335105"/>
                  <a:pt x="0" y="4361420"/>
                </a:cubicBezTo>
                <a:cubicBezTo>
                  <a:pt x="-9458" y="4138035"/>
                  <a:pt x="12704" y="3900009"/>
                  <a:pt x="0" y="3729014"/>
                </a:cubicBezTo>
                <a:cubicBezTo>
                  <a:pt x="-12704" y="3558019"/>
                  <a:pt x="39911" y="3491725"/>
                  <a:pt x="0" y="3271065"/>
                </a:cubicBezTo>
                <a:cubicBezTo>
                  <a:pt x="-39911" y="3050405"/>
                  <a:pt x="37195" y="2777037"/>
                  <a:pt x="0" y="2638659"/>
                </a:cubicBezTo>
                <a:cubicBezTo>
                  <a:pt x="-37195" y="2500281"/>
                  <a:pt x="46668" y="2233582"/>
                  <a:pt x="0" y="2093482"/>
                </a:cubicBezTo>
                <a:cubicBezTo>
                  <a:pt x="-46668" y="1953382"/>
                  <a:pt x="28623" y="1733336"/>
                  <a:pt x="0" y="1635533"/>
                </a:cubicBezTo>
                <a:cubicBezTo>
                  <a:pt x="-28623" y="1537730"/>
                  <a:pt x="4505" y="1406395"/>
                  <a:pt x="0" y="1221198"/>
                </a:cubicBezTo>
                <a:cubicBezTo>
                  <a:pt x="-4505" y="1036002"/>
                  <a:pt x="36622" y="871588"/>
                  <a:pt x="0" y="676020"/>
                </a:cubicBezTo>
                <a:cubicBezTo>
                  <a:pt x="-36622" y="480452"/>
                  <a:pt x="62509" y="337938"/>
                  <a:pt x="0" y="0"/>
                </a:cubicBezTo>
                <a:close/>
              </a:path>
            </a:pathLst>
          </a:custGeom>
          <a:noFill/>
          <a:ln>
            <a:solidFill>
              <a:schemeClr val="tx1"/>
            </a:solidFill>
            <a:extLst>
              <a:ext uri="{C807C97D-BFC1-408E-A445-0C87EB9F89A2}">
                <ask:lineSketchStyleProps xmlns:ask="http://schemas.microsoft.com/office/drawing/2018/sketchyshapes" sd="4747859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072FD824-41A9-D9FB-F104-123556F19F9F}"/>
              </a:ext>
            </a:extLst>
          </p:cNvPr>
          <p:cNvPicPr>
            <a:picLocks noChangeAspect="1"/>
          </p:cNvPicPr>
          <p:nvPr/>
        </p:nvPicPr>
        <p:blipFill>
          <a:blip r:embed="rId4"/>
          <a:stretch>
            <a:fillRect/>
          </a:stretch>
        </p:blipFill>
        <p:spPr>
          <a:xfrm>
            <a:off x="441755" y="7178401"/>
            <a:ext cx="1269162" cy="729768"/>
          </a:xfrm>
          <a:prstGeom prst="rect">
            <a:avLst/>
          </a:prstGeom>
        </p:spPr>
      </p:pic>
    </p:spTree>
    <p:extLst>
      <p:ext uri="{BB962C8B-B14F-4D97-AF65-F5344CB8AC3E}">
        <p14:creationId xmlns:p14="http://schemas.microsoft.com/office/powerpoint/2010/main" val="1094515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341708" y="685800"/>
            <a:ext cx="4572000" cy="6858000"/>
          </a:xfrm>
          <a:custGeom>
            <a:avLst/>
            <a:gdLst>
              <a:gd name="csX0" fmla="*/ 0 w 4572000"/>
              <a:gd name="csY0" fmla="*/ 0 h 6858000"/>
              <a:gd name="csX1" fmla="*/ 434340 w 4572000"/>
              <a:gd name="csY1" fmla="*/ 0 h 6858000"/>
              <a:gd name="csX2" fmla="*/ 1005840 w 4572000"/>
              <a:gd name="csY2" fmla="*/ 0 h 6858000"/>
              <a:gd name="csX3" fmla="*/ 1531620 w 4572000"/>
              <a:gd name="csY3" fmla="*/ 0 h 6858000"/>
              <a:gd name="csX4" fmla="*/ 2103120 w 4572000"/>
              <a:gd name="csY4" fmla="*/ 0 h 6858000"/>
              <a:gd name="csX5" fmla="*/ 2720340 w 4572000"/>
              <a:gd name="csY5" fmla="*/ 0 h 6858000"/>
              <a:gd name="csX6" fmla="*/ 3154680 w 4572000"/>
              <a:gd name="csY6" fmla="*/ 0 h 6858000"/>
              <a:gd name="csX7" fmla="*/ 3726180 w 4572000"/>
              <a:gd name="csY7" fmla="*/ 0 h 6858000"/>
              <a:gd name="csX8" fmla="*/ 4572000 w 4572000"/>
              <a:gd name="csY8" fmla="*/ 0 h 6858000"/>
              <a:gd name="csX9" fmla="*/ 4572000 w 4572000"/>
              <a:gd name="csY9" fmla="*/ 640080 h 6858000"/>
              <a:gd name="csX10" fmla="*/ 4572000 w 4572000"/>
              <a:gd name="csY10" fmla="*/ 1348740 h 6858000"/>
              <a:gd name="csX11" fmla="*/ 4572000 w 4572000"/>
              <a:gd name="csY11" fmla="*/ 1988820 h 6858000"/>
              <a:gd name="csX12" fmla="*/ 4572000 w 4572000"/>
              <a:gd name="csY12" fmla="*/ 2354580 h 6858000"/>
              <a:gd name="csX13" fmla="*/ 4572000 w 4572000"/>
              <a:gd name="csY13" fmla="*/ 3063240 h 6858000"/>
              <a:gd name="csX14" fmla="*/ 4572000 w 4572000"/>
              <a:gd name="csY14" fmla="*/ 3703320 h 6858000"/>
              <a:gd name="csX15" fmla="*/ 4572000 w 4572000"/>
              <a:gd name="csY15" fmla="*/ 4069080 h 6858000"/>
              <a:gd name="csX16" fmla="*/ 4572000 w 4572000"/>
              <a:gd name="csY16" fmla="*/ 4572000 h 6858000"/>
              <a:gd name="csX17" fmla="*/ 4572000 w 4572000"/>
              <a:gd name="csY17" fmla="*/ 5143500 h 6858000"/>
              <a:gd name="csX18" fmla="*/ 4572000 w 4572000"/>
              <a:gd name="csY18" fmla="*/ 5646420 h 6858000"/>
              <a:gd name="csX19" fmla="*/ 4572000 w 4572000"/>
              <a:gd name="csY19" fmla="*/ 6217920 h 6858000"/>
              <a:gd name="csX20" fmla="*/ 4572000 w 4572000"/>
              <a:gd name="csY20" fmla="*/ 6858000 h 6858000"/>
              <a:gd name="csX21" fmla="*/ 4137660 w 4572000"/>
              <a:gd name="csY21" fmla="*/ 6858000 h 6858000"/>
              <a:gd name="csX22" fmla="*/ 3611880 w 4572000"/>
              <a:gd name="csY22" fmla="*/ 6858000 h 6858000"/>
              <a:gd name="csX23" fmla="*/ 3086100 w 4572000"/>
              <a:gd name="csY23" fmla="*/ 6858000 h 6858000"/>
              <a:gd name="csX24" fmla="*/ 2560320 w 4572000"/>
              <a:gd name="csY24" fmla="*/ 6858000 h 6858000"/>
              <a:gd name="csX25" fmla="*/ 2034540 w 4572000"/>
              <a:gd name="csY25" fmla="*/ 6858000 h 6858000"/>
              <a:gd name="csX26" fmla="*/ 1508760 w 4572000"/>
              <a:gd name="csY26" fmla="*/ 6858000 h 6858000"/>
              <a:gd name="csX27" fmla="*/ 937260 w 4572000"/>
              <a:gd name="csY27" fmla="*/ 6858000 h 6858000"/>
              <a:gd name="csX28" fmla="*/ 0 w 4572000"/>
              <a:gd name="csY28" fmla="*/ 6858000 h 6858000"/>
              <a:gd name="csX29" fmla="*/ 0 w 4572000"/>
              <a:gd name="csY29" fmla="*/ 6149340 h 6858000"/>
              <a:gd name="csX30" fmla="*/ 0 w 4572000"/>
              <a:gd name="csY30" fmla="*/ 5646420 h 6858000"/>
              <a:gd name="csX31" fmla="*/ 0 w 4572000"/>
              <a:gd name="csY31" fmla="*/ 5074920 h 6858000"/>
              <a:gd name="csX32" fmla="*/ 0 w 4572000"/>
              <a:gd name="csY32" fmla="*/ 4503420 h 6858000"/>
              <a:gd name="csX33" fmla="*/ 0 w 4572000"/>
              <a:gd name="csY33" fmla="*/ 3794760 h 6858000"/>
              <a:gd name="csX34" fmla="*/ 0 w 4572000"/>
              <a:gd name="csY34" fmla="*/ 3223260 h 6858000"/>
              <a:gd name="csX35" fmla="*/ 0 w 4572000"/>
              <a:gd name="csY35" fmla="*/ 2857500 h 6858000"/>
              <a:gd name="csX36" fmla="*/ 0 w 4572000"/>
              <a:gd name="csY36" fmla="*/ 2148840 h 6858000"/>
              <a:gd name="csX37" fmla="*/ 0 w 4572000"/>
              <a:gd name="csY37" fmla="*/ 1714500 h 6858000"/>
              <a:gd name="csX38" fmla="*/ 0 w 4572000"/>
              <a:gd name="csY38" fmla="*/ 1143000 h 6858000"/>
              <a:gd name="csX39" fmla="*/ 0 w 4572000"/>
              <a:gd name="csY39" fmla="*/ 502920 h 6858000"/>
              <a:gd name="csX40" fmla="*/ 0 w 4572000"/>
              <a:gd name="csY40" fmla="*/ 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4572000" h="6858000" fill="none" extrusionOk="0">
                <a:moveTo>
                  <a:pt x="0" y="0"/>
                </a:moveTo>
                <a:cubicBezTo>
                  <a:pt x="162426" y="-11352"/>
                  <a:pt x="321408" y="30509"/>
                  <a:pt x="434340" y="0"/>
                </a:cubicBezTo>
                <a:cubicBezTo>
                  <a:pt x="547272" y="-30509"/>
                  <a:pt x="807779" y="21771"/>
                  <a:pt x="1005840" y="0"/>
                </a:cubicBezTo>
                <a:cubicBezTo>
                  <a:pt x="1203901" y="-21771"/>
                  <a:pt x="1404471" y="31013"/>
                  <a:pt x="1531620" y="0"/>
                </a:cubicBezTo>
                <a:cubicBezTo>
                  <a:pt x="1658769" y="-31013"/>
                  <a:pt x="1971744" y="43552"/>
                  <a:pt x="2103120" y="0"/>
                </a:cubicBezTo>
                <a:cubicBezTo>
                  <a:pt x="2234496" y="-43552"/>
                  <a:pt x="2524467" y="40085"/>
                  <a:pt x="2720340" y="0"/>
                </a:cubicBezTo>
                <a:cubicBezTo>
                  <a:pt x="2916213" y="-40085"/>
                  <a:pt x="2941498" y="24686"/>
                  <a:pt x="3154680" y="0"/>
                </a:cubicBezTo>
                <a:cubicBezTo>
                  <a:pt x="3367862" y="-24686"/>
                  <a:pt x="3487994" y="33082"/>
                  <a:pt x="3726180" y="0"/>
                </a:cubicBezTo>
                <a:cubicBezTo>
                  <a:pt x="3964366" y="-33082"/>
                  <a:pt x="4199471" y="47573"/>
                  <a:pt x="4572000" y="0"/>
                </a:cubicBezTo>
                <a:cubicBezTo>
                  <a:pt x="4602444" y="130707"/>
                  <a:pt x="4523386" y="458948"/>
                  <a:pt x="4572000" y="640080"/>
                </a:cubicBezTo>
                <a:cubicBezTo>
                  <a:pt x="4620614" y="821212"/>
                  <a:pt x="4563824" y="1137833"/>
                  <a:pt x="4572000" y="1348740"/>
                </a:cubicBezTo>
                <a:cubicBezTo>
                  <a:pt x="4580176" y="1559647"/>
                  <a:pt x="4559131" y="1789471"/>
                  <a:pt x="4572000" y="1988820"/>
                </a:cubicBezTo>
                <a:cubicBezTo>
                  <a:pt x="4584869" y="2188169"/>
                  <a:pt x="4543791" y="2186848"/>
                  <a:pt x="4572000" y="2354580"/>
                </a:cubicBezTo>
                <a:cubicBezTo>
                  <a:pt x="4600209" y="2522312"/>
                  <a:pt x="4524982" y="2919271"/>
                  <a:pt x="4572000" y="3063240"/>
                </a:cubicBezTo>
                <a:cubicBezTo>
                  <a:pt x="4619018" y="3207209"/>
                  <a:pt x="4562154" y="3508073"/>
                  <a:pt x="4572000" y="3703320"/>
                </a:cubicBezTo>
                <a:cubicBezTo>
                  <a:pt x="4581846" y="3898567"/>
                  <a:pt x="4555879" y="3975255"/>
                  <a:pt x="4572000" y="4069080"/>
                </a:cubicBezTo>
                <a:cubicBezTo>
                  <a:pt x="4588121" y="4162905"/>
                  <a:pt x="4546538" y="4443712"/>
                  <a:pt x="4572000" y="4572000"/>
                </a:cubicBezTo>
                <a:cubicBezTo>
                  <a:pt x="4597462" y="4700288"/>
                  <a:pt x="4571712" y="4905193"/>
                  <a:pt x="4572000" y="5143500"/>
                </a:cubicBezTo>
                <a:cubicBezTo>
                  <a:pt x="4572288" y="5381807"/>
                  <a:pt x="4526720" y="5422812"/>
                  <a:pt x="4572000" y="5646420"/>
                </a:cubicBezTo>
                <a:cubicBezTo>
                  <a:pt x="4617280" y="5870028"/>
                  <a:pt x="4520148" y="6034366"/>
                  <a:pt x="4572000" y="6217920"/>
                </a:cubicBezTo>
                <a:cubicBezTo>
                  <a:pt x="4623852" y="6401474"/>
                  <a:pt x="4546007" y="6608194"/>
                  <a:pt x="4572000" y="6858000"/>
                </a:cubicBezTo>
                <a:cubicBezTo>
                  <a:pt x="4435037" y="6901507"/>
                  <a:pt x="4239920" y="6824696"/>
                  <a:pt x="4137660" y="6858000"/>
                </a:cubicBezTo>
                <a:cubicBezTo>
                  <a:pt x="4035400" y="6891304"/>
                  <a:pt x="3805646" y="6829034"/>
                  <a:pt x="3611880" y="6858000"/>
                </a:cubicBezTo>
                <a:cubicBezTo>
                  <a:pt x="3418114" y="6886966"/>
                  <a:pt x="3309899" y="6819421"/>
                  <a:pt x="3086100" y="6858000"/>
                </a:cubicBezTo>
                <a:cubicBezTo>
                  <a:pt x="2862301" y="6896579"/>
                  <a:pt x="2801502" y="6848644"/>
                  <a:pt x="2560320" y="6858000"/>
                </a:cubicBezTo>
                <a:cubicBezTo>
                  <a:pt x="2319138" y="6867356"/>
                  <a:pt x="2165157" y="6852231"/>
                  <a:pt x="2034540" y="6858000"/>
                </a:cubicBezTo>
                <a:cubicBezTo>
                  <a:pt x="1903923" y="6863769"/>
                  <a:pt x="1719729" y="6806638"/>
                  <a:pt x="1508760" y="6858000"/>
                </a:cubicBezTo>
                <a:cubicBezTo>
                  <a:pt x="1297791" y="6909362"/>
                  <a:pt x="1177463" y="6851380"/>
                  <a:pt x="937260" y="6858000"/>
                </a:cubicBezTo>
                <a:cubicBezTo>
                  <a:pt x="697057" y="6864620"/>
                  <a:pt x="292567" y="6790639"/>
                  <a:pt x="0" y="6858000"/>
                </a:cubicBezTo>
                <a:cubicBezTo>
                  <a:pt x="-66773" y="6633175"/>
                  <a:pt x="51384" y="6310692"/>
                  <a:pt x="0" y="6149340"/>
                </a:cubicBezTo>
                <a:cubicBezTo>
                  <a:pt x="-51384" y="5987988"/>
                  <a:pt x="12905" y="5857693"/>
                  <a:pt x="0" y="5646420"/>
                </a:cubicBezTo>
                <a:cubicBezTo>
                  <a:pt x="-12905" y="5435147"/>
                  <a:pt x="54086" y="5232857"/>
                  <a:pt x="0" y="5074920"/>
                </a:cubicBezTo>
                <a:cubicBezTo>
                  <a:pt x="-54086" y="4916983"/>
                  <a:pt x="46047" y="4690200"/>
                  <a:pt x="0" y="4503420"/>
                </a:cubicBezTo>
                <a:cubicBezTo>
                  <a:pt x="-46047" y="4316640"/>
                  <a:pt x="56776" y="3939364"/>
                  <a:pt x="0" y="3794760"/>
                </a:cubicBezTo>
                <a:cubicBezTo>
                  <a:pt x="-56776" y="3650156"/>
                  <a:pt x="34489" y="3486774"/>
                  <a:pt x="0" y="3223260"/>
                </a:cubicBezTo>
                <a:cubicBezTo>
                  <a:pt x="-34489" y="2959746"/>
                  <a:pt x="8696" y="2960182"/>
                  <a:pt x="0" y="2857500"/>
                </a:cubicBezTo>
                <a:cubicBezTo>
                  <a:pt x="-8696" y="2754818"/>
                  <a:pt x="37047" y="2440609"/>
                  <a:pt x="0" y="2148840"/>
                </a:cubicBezTo>
                <a:cubicBezTo>
                  <a:pt x="-37047" y="1857071"/>
                  <a:pt x="34914" y="1826320"/>
                  <a:pt x="0" y="1714500"/>
                </a:cubicBezTo>
                <a:cubicBezTo>
                  <a:pt x="-34914" y="1602680"/>
                  <a:pt x="61792" y="1403853"/>
                  <a:pt x="0" y="1143000"/>
                </a:cubicBezTo>
                <a:cubicBezTo>
                  <a:pt x="-61792" y="882147"/>
                  <a:pt x="67486" y="811224"/>
                  <a:pt x="0" y="502920"/>
                </a:cubicBezTo>
                <a:cubicBezTo>
                  <a:pt x="-67486" y="194616"/>
                  <a:pt x="58373" y="149707"/>
                  <a:pt x="0" y="0"/>
                </a:cubicBezTo>
                <a:close/>
              </a:path>
              <a:path w="4572000" h="6858000" stroke="0" extrusionOk="0">
                <a:moveTo>
                  <a:pt x="0" y="0"/>
                </a:moveTo>
                <a:cubicBezTo>
                  <a:pt x="212873" y="-55644"/>
                  <a:pt x="409246" y="12937"/>
                  <a:pt x="525780" y="0"/>
                </a:cubicBezTo>
                <a:cubicBezTo>
                  <a:pt x="642314" y="-12937"/>
                  <a:pt x="961739" y="67707"/>
                  <a:pt x="1097280" y="0"/>
                </a:cubicBezTo>
                <a:cubicBezTo>
                  <a:pt x="1232821" y="-67707"/>
                  <a:pt x="1356439" y="49403"/>
                  <a:pt x="1531620" y="0"/>
                </a:cubicBezTo>
                <a:cubicBezTo>
                  <a:pt x="1706801" y="-49403"/>
                  <a:pt x="1860207" y="68818"/>
                  <a:pt x="2148840" y="0"/>
                </a:cubicBezTo>
                <a:cubicBezTo>
                  <a:pt x="2437473" y="-68818"/>
                  <a:pt x="2620139" y="31368"/>
                  <a:pt x="2766060" y="0"/>
                </a:cubicBezTo>
                <a:cubicBezTo>
                  <a:pt x="2911981" y="-31368"/>
                  <a:pt x="3148402" y="57307"/>
                  <a:pt x="3246120" y="0"/>
                </a:cubicBezTo>
                <a:cubicBezTo>
                  <a:pt x="3343838" y="-57307"/>
                  <a:pt x="3556261" y="21350"/>
                  <a:pt x="3680460" y="0"/>
                </a:cubicBezTo>
                <a:cubicBezTo>
                  <a:pt x="3804659" y="-21350"/>
                  <a:pt x="4191522" y="19612"/>
                  <a:pt x="4572000" y="0"/>
                </a:cubicBezTo>
                <a:cubicBezTo>
                  <a:pt x="4620191" y="201921"/>
                  <a:pt x="4571796" y="342998"/>
                  <a:pt x="4572000" y="640080"/>
                </a:cubicBezTo>
                <a:cubicBezTo>
                  <a:pt x="4572204" y="937162"/>
                  <a:pt x="4559791" y="952507"/>
                  <a:pt x="4572000" y="1211580"/>
                </a:cubicBezTo>
                <a:cubicBezTo>
                  <a:pt x="4584209" y="1470653"/>
                  <a:pt x="4510322" y="1622747"/>
                  <a:pt x="4572000" y="1851660"/>
                </a:cubicBezTo>
                <a:cubicBezTo>
                  <a:pt x="4633678" y="2080573"/>
                  <a:pt x="4561069" y="2182738"/>
                  <a:pt x="4572000" y="2491740"/>
                </a:cubicBezTo>
                <a:cubicBezTo>
                  <a:pt x="4582931" y="2800742"/>
                  <a:pt x="4565185" y="2751608"/>
                  <a:pt x="4572000" y="2857500"/>
                </a:cubicBezTo>
                <a:cubicBezTo>
                  <a:pt x="4578815" y="2963392"/>
                  <a:pt x="4554301" y="3295245"/>
                  <a:pt x="4572000" y="3429000"/>
                </a:cubicBezTo>
                <a:cubicBezTo>
                  <a:pt x="4589699" y="3562755"/>
                  <a:pt x="4509774" y="3784686"/>
                  <a:pt x="4572000" y="4069080"/>
                </a:cubicBezTo>
                <a:cubicBezTo>
                  <a:pt x="4634226" y="4353474"/>
                  <a:pt x="4562060" y="4446779"/>
                  <a:pt x="4572000" y="4572000"/>
                </a:cubicBezTo>
                <a:cubicBezTo>
                  <a:pt x="4581940" y="4697221"/>
                  <a:pt x="4530115" y="4946676"/>
                  <a:pt x="4572000" y="5074920"/>
                </a:cubicBezTo>
                <a:cubicBezTo>
                  <a:pt x="4613885" y="5203164"/>
                  <a:pt x="4568831" y="5550821"/>
                  <a:pt x="4572000" y="5715000"/>
                </a:cubicBezTo>
                <a:cubicBezTo>
                  <a:pt x="4575169" y="5879179"/>
                  <a:pt x="4541171" y="6062174"/>
                  <a:pt x="4572000" y="6149340"/>
                </a:cubicBezTo>
                <a:cubicBezTo>
                  <a:pt x="4602829" y="6236506"/>
                  <a:pt x="4491510" y="6710508"/>
                  <a:pt x="4572000" y="6858000"/>
                </a:cubicBezTo>
                <a:cubicBezTo>
                  <a:pt x="4311271" y="6862482"/>
                  <a:pt x="4154318" y="6818906"/>
                  <a:pt x="4046220" y="6858000"/>
                </a:cubicBezTo>
                <a:cubicBezTo>
                  <a:pt x="3938122" y="6897094"/>
                  <a:pt x="3575748" y="6821755"/>
                  <a:pt x="3383280" y="6858000"/>
                </a:cubicBezTo>
                <a:cubicBezTo>
                  <a:pt x="3190812" y="6894245"/>
                  <a:pt x="3113266" y="6826531"/>
                  <a:pt x="2948940" y="6858000"/>
                </a:cubicBezTo>
                <a:cubicBezTo>
                  <a:pt x="2784614" y="6889469"/>
                  <a:pt x="2561664" y="6798212"/>
                  <a:pt x="2377440" y="6858000"/>
                </a:cubicBezTo>
                <a:cubicBezTo>
                  <a:pt x="2193216" y="6917788"/>
                  <a:pt x="1931721" y="6844242"/>
                  <a:pt x="1805940" y="6858000"/>
                </a:cubicBezTo>
                <a:cubicBezTo>
                  <a:pt x="1680159" y="6871758"/>
                  <a:pt x="1490531" y="6839511"/>
                  <a:pt x="1371600" y="6858000"/>
                </a:cubicBezTo>
                <a:cubicBezTo>
                  <a:pt x="1252669" y="6876489"/>
                  <a:pt x="976104" y="6839681"/>
                  <a:pt x="754380" y="6858000"/>
                </a:cubicBezTo>
                <a:cubicBezTo>
                  <a:pt x="532656" y="6876319"/>
                  <a:pt x="268792" y="6798294"/>
                  <a:pt x="0" y="6858000"/>
                </a:cubicBezTo>
                <a:cubicBezTo>
                  <a:pt x="-51086" y="6715892"/>
                  <a:pt x="41233" y="6526070"/>
                  <a:pt x="0" y="6423660"/>
                </a:cubicBezTo>
                <a:cubicBezTo>
                  <a:pt x="-41233" y="6321250"/>
                  <a:pt x="34077" y="6101436"/>
                  <a:pt x="0" y="5920740"/>
                </a:cubicBezTo>
                <a:cubicBezTo>
                  <a:pt x="-34077" y="5740044"/>
                  <a:pt x="11259" y="5624622"/>
                  <a:pt x="0" y="5486400"/>
                </a:cubicBezTo>
                <a:cubicBezTo>
                  <a:pt x="-11259" y="5348178"/>
                  <a:pt x="47181" y="5106214"/>
                  <a:pt x="0" y="4914900"/>
                </a:cubicBezTo>
                <a:cubicBezTo>
                  <a:pt x="-47181" y="4723586"/>
                  <a:pt x="36723" y="4519554"/>
                  <a:pt x="0" y="4343400"/>
                </a:cubicBezTo>
                <a:cubicBezTo>
                  <a:pt x="-36723" y="4167246"/>
                  <a:pt x="54538" y="4063073"/>
                  <a:pt x="0" y="3840480"/>
                </a:cubicBezTo>
                <a:cubicBezTo>
                  <a:pt x="-54538" y="3617887"/>
                  <a:pt x="63092" y="3450741"/>
                  <a:pt x="0" y="3268980"/>
                </a:cubicBezTo>
                <a:cubicBezTo>
                  <a:pt x="-63092" y="3087219"/>
                  <a:pt x="61221" y="2918642"/>
                  <a:pt x="0" y="2697480"/>
                </a:cubicBezTo>
                <a:cubicBezTo>
                  <a:pt x="-61221" y="2476318"/>
                  <a:pt x="50167" y="2420771"/>
                  <a:pt x="0" y="2263140"/>
                </a:cubicBezTo>
                <a:cubicBezTo>
                  <a:pt x="-50167" y="2105509"/>
                  <a:pt x="12069" y="1757278"/>
                  <a:pt x="0" y="1554480"/>
                </a:cubicBezTo>
                <a:cubicBezTo>
                  <a:pt x="-12069" y="1351682"/>
                  <a:pt x="4907" y="1266326"/>
                  <a:pt x="0" y="1051560"/>
                </a:cubicBezTo>
                <a:cubicBezTo>
                  <a:pt x="-4907" y="836794"/>
                  <a:pt x="102706" y="501363"/>
                  <a:pt x="0" y="0"/>
                </a:cubicBezTo>
                <a:close/>
              </a:path>
            </a:pathLst>
          </a:custGeom>
          <a:ln>
            <a:solidFill>
              <a:schemeClr val="tx1"/>
            </a:solidFill>
            <a:extLst>
              <a:ext uri="{C807C97D-BFC1-408E-A445-0C87EB9F89A2}">
                <ask:lineSketchStyleProps xmlns:ask="http://schemas.microsoft.com/office/drawing/2018/sketchyshapes" sd="1603108400">
                  <a:prstGeom prst="rect">
                    <a:avLst/>
                  </a:prstGeom>
                  <ask:type>
                    <ask:lineSketchScribble/>
                  </ask:type>
                </ask:lineSketchStyleProps>
              </a:ext>
            </a:extLst>
          </a:ln>
        </p:spPr>
      </p:pic>
      <p:sp>
        <p:nvSpPr>
          <p:cNvPr id="3" name="Text 0"/>
          <p:cNvSpPr/>
          <p:nvPr/>
        </p:nvSpPr>
        <p:spPr>
          <a:xfrm>
            <a:off x="1126093" y="1085071"/>
            <a:ext cx="7415927" cy="1234202"/>
          </a:xfrm>
          <a:prstGeom prst="rect">
            <a:avLst/>
          </a:prstGeom>
          <a:noFill/>
          <a:ln/>
        </p:spPr>
        <p:txBody>
          <a:bodyPr wrap="square" lIns="0" tIns="0" rIns="0" bIns="0" rtlCol="0" anchor="t"/>
          <a:lstStyle/>
          <a:p>
            <a:pPr marL="0" indent="0">
              <a:lnSpc>
                <a:spcPts val="4850"/>
              </a:lnSpc>
              <a:buNone/>
            </a:pPr>
            <a:r>
              <a:rPr lang="en-US" sz="3850" b="1" dirty="0">
                <a:solidFill>
                  <a:srgbClr val="C00000"/>
                </a:solidFill>
                <a:ea typeface="Patrick Hand" pitchFamily="34" charset="-122"/>
                <a:cs typeface="Patrick Hand" pitchFamily="34" charset="-120"/>
              </a:rPr>
              <a:t>Jak unikać </a:t>
            </a:r>
            <a:r>
              <a:rPr lang="en-US" sz="3850" b="1">
                <a:solidFill>
                  <a:srgbClr val="C00000"/>
                </a:solidFill>
                <a:ea typeface="Patrick Hand" pitchFamily="34" charset="-122"/>
                <a:cs typeface="Patrick Hand" pitchFamily="34" charset="-120"/>
              </a:rPr>
              <a:t>oszustw telefonicznych?</a:t>
            </a:r>
            <a:endParaRPr lang="en-US" sz="3850" b="1" dirty="0">
              <a:solidFill>
                <a:srgbClr val="C00000"/>
              </a:solidFill>
            </a:endParaRPr>
          </a:p>
        </p:txBody>
      </p:sp>
      <p:sp>
        <p:nvSpPr>
          <p:cNvPr id="6" name="Text 3"/>
          <p:cNvSpPr/>
          <p:nvPr/>
        </p:nvSpPr>
        <p:spPr>
          <a:xfrm>
            <a:off x="1126093" y="2941825"/>
            <a:ext cx="6658664" cy="1975247"/>
          </a:xfrm>
          <a:prstGeom prst="rect">
            <a:avLst/>
          </a:prstGeom>
          <a:noFill/>
          <a:ln/>
        </p:spPr>
        <p:txBody>
          <a:bodyPr wrap="square" lIns="0" tIns="0" rIns="0" bIns="0" rtlCol="0" anchor="t"/>
          <a:lstStyle/>
          <a:p>
            <a:pPr marL="0" indent="0">
              <a:lnSpc>
                <a:spcPts val="3100"/>
              </a:lnSpc>
              <a:buNone/>
            </a:pPr>
            <a:r>
              <a:rPr lang="en-US" sz="2800" dirty="0">
                <a:solidFill>
                  <a:srgbClr val="383838"/>
                </a:solidFill>
                <a:ea typeface="Patrick Hand" pitchFamily="34" charset="-122"/>
                <a:cs typeface="Patrick Hand" pitchFamily="34" charset="-120"/>
              </a:rPr>
              <a:t>"Policjant/prokurator chce sprawdzić twoje konto </a:t>
            </a:r>
            <a:r>
              <a:rPr lang="en-US" sz="2800">
                <a:solidFill>
                  <a:srgbClr val="383838"/>
                </a:solidFill>
                <a:ea typeface="Patrick Hand" pitchFamily="34" charset="-122"/>
                <a:cs typeface="Patrick Hand" pitchFamily="34" charset="-120"/>
              </a:rPr>
              <a:t>bankowe"</a:t>
            </a:r>
            <a:endParaRPr lang="pl-PL" sz="2800">
              <a:solidFill>
                <a:srgbClr val="383838"/>
              </a:solidFill>
              <a:ea typeface="Patrick Hand" pitchFamily="34" charset="-122"/>
              <a:cs typeface="Patrick Hand" pitchFamily="34" charset="-120"/>
            </a:endParaRPr>
          </a:p>
          <a:p>
            <a:pPr marL="0" indent="0">
              <a:lnSpc>
                <a:spcPts val="3100"/>
              </a:lnSpc>
              <a:buNone/>
            </a:pPr>
            <a:endParaRPr lang="pl-PL" sz="2800">
              <a:solidFill>
                <a:srgbClr val="383838"/>
              </a:solidFill>
              <a:ea typeface="Patrick Hand" pitchFamily="34" charset="-122"/>
              <a:cs typeface="Patrick Hand" pitchFamily="34" charset="-120"/>
            </a:endParaRPr>
          </a:p>
          <a:p>
            <a:pPr marL="0" indent="0">
              <a:lnSpc>
                <a:spcPts val="3100"/>
              </a:lnSpc>
              <a:buNone/>
            </a:pPr>
            <a:r>
              <a:rPr lang="en-US" sz="2800">
                <a:solidFill>
                  <a:srgbClr val="383838"/>
                </a:solidFill>
                <a:ea typeface="Patrick Hand" pitchFamily="34" charset="-122"/>
                <a:cs typeface="Patrick Hand" pitchFamily="34" charset="-120"/>
              </a:rPr>
              <a:t>"</a:t>
            </a:r>
            <a:r>
              <a:rPr lang="en-US" sz="2800" dirty="0">
                <a:solidFill>
                  <a:srgbClr val="383838"/>
                </a:solidFill>
                <a:ea typeface="Patrick Hand" pitchFamily="34" charset="-122"/>
                <a:cs typeface="Patrick Hand" pitchFamily="34" charset="-120"/>
              </a:rPr>
              <a:t>Twój wnuczek potrzebuje </a:t>
            </a:r>
            <a:r>
              <a:rPr lang="en-US" sz="2800">
                <a:solidFill>
                  <a:srgbClr val="383838"/>
                </a:solidFill>
                <a:ea typeface="Patrick Hand" pitchFamily="34" charset="-122"/>
                <a:cs typeface="Patrick Hand" pitchFamily="34" charset="-120"/>
              </a:rPr>
              <a:t>pilnie pieniędzy"</a:t>
            </a:r>
            <a:endParaRPr lang="pl-PL" sz="2800">
              <a:solidFill>
                <a:srgbClr val="383838"/>
              </a:solidFill>
              <a:ea typeface="Patrick Hand" pitchFamily="34" charset="-122"/>
              <a:cs typeface="Patrick Hand" pitchFamily="34" charset="-120"/>
            </a:endParaRPr>
          </a:p>
          <a:p>
            <a:pPr marL="0" indent="0">
              <a:lnSpc>
                <a:spcPts val="3100"/>
              </a:lnSpc>
              <a:buNone/>
            </a:pPr>
            <a:endParaRPr lang="pl-PL" sz="2800">
              <a:solidFill>
                <a:srgbClr val="383838"/>
              </a:solidFill>
              <a:ea typeface="Patrick Hand" pitchFamily="34" charset="-122"/>
              <a:cs typeface="Patrick Hand" pitchFamily="34" charset="-120"/>
            </a:endParaRPr>
          </a:p>
          <a:p>
            <a:pPr marL="0" indent="0">
              <a:lnSpc>
                <a:spcPts val="3100"/>
              </a:lnSpc>
              <a:buNone/>
            </a:pPr>
            <a:r>
              <a:rPr lang="en-US" sz="2800">
                <a:solidFill>
                  <a:srgbClr val="383838"/>
                </a:solidFill>
                <a:ea typeface="Patrick Hand" pitchFamily="34" charset="-122"/>
                <a:cs typeface="Patrick Hand" pitchFamily="34" charset="-120"/>
              </a:rPr>
              <a:t>"</a:t>
            </a:r>
            <a:r>
              <a:rPr lang="en-US" sz="2800" dirty="0">
                <a:solidFill>
                  <a:srgbClr val="383838"/>
                </a:solidFill>
                <a:ea typeface="Patrick Hand" pitchFamily="34" charset="-122"/>
                <a:cs typeface="Patrick Hand" pitchFamily="34" charset="-120"/>
              </a:rPr>
              <a:t>Masz dług, zapłać teraz!"</a:t>
            </a:r>
            <a:endParaRPr lang="en-US" sz="2800" dirty="0"/>
          </a:p>
        </p:txBody>
      </p:sp>
      <p:pic>
        <p:nvPicPr>
          <p:cNvPr id="4" name="Picture 3" descr="A blue flag with yellow stars&#10;&#10;Description automatically generated">
            <a:extLst>
              <a:ext uri="{FF2B5EF4-FFF2-40B4-BE49-F238E27FC236}">
                <a16:creationId xmlns:a16="http://schemas.microsoft.com/office/drawing/2014/main" id="{81BDB75D-8D7D-9418-9C0A-49BC0BABC97C}"/>
              </a:ext>
            </a:extLst>
          </p:cNvPr>
          <p:cNvPicPr>
            <a:picLocks noChangeAspect="1"/>
          </p:cNvPicPr>
          <p:nvPr/>
        </p:nvPicPr>
        <p:blipFill>
          <a:blip r:embed="rId4"/>
          <a:stretch>
            <a:fillRect/>
          </a:stretch>
        </p:blipFill>
        <p:spPr>
          <a:xfrm>
            <a:off x="244084" y="6054811"/>
            <a:ext cx="1764018" cy="1787280"/>
          </a:xfrm>
          <a:prstGeom prst="rect">
            <a:avLst/>
          </a:prstGeom>
        </p:spPr>
      </p:pic>
      <p:pic>
        <p:nvPicPr>
          <p:cNvPr id="5" name="Picture 17">
            <a:extLst>
              <a:ext uri="{FF2B5EF4-FFF2-40B4-BE49-F238E27FC236}">
                <a16:creationId xmlns:a16="http://schemas.microsoft.com/office/drawing/2014/main" id="{9E9325DD-0791-B0C0-4425-861D00689306}"/>
              </a:ext>
            </a:extLst>
          </p:cNvPr>
          <p:cNvPicPr>
            <a:picLocks noChangeAspect="1"/>
          </p:cNvPicPr>
          <p:nvPr/>
        </p:nvPicPr>
        <p:blipFill>
          <a:blip r:embed="rId5"/>
          <a:stretch>
            <a:fillRect/>
          </a:stretch>
        </p:blipFill>
        <p:spPr>
          <a:xfrm>
            <a:off x="2025057" y="6414761"/>
            <a:ext cx="1269162" cy="72976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798918" y="219613"/>
            <a:ext cx="10226001" cy="2065256"/>
          </a:xfrm>
          <a:custGeom>
            <a:avLst/>
            <a:gdLst>
              <a:gd name="csX0" fmla="*/ 0 w 10226001"/>
              <a:gd name="csY0" fmla="*/ 0 h 2065256"/>
              <a:gd name="csX1" fmla="*/ 465851 w 10226001"/>
              <a:gd name="csY1" fmla="*/ 0 h 2065256"/>
              <a:gd name="csX2" fmla="*/ 931702 w 10226001"/>
              <a:gd name="csY2" fmla="*/ 0 h 2065256"/>
              <a:gd name="csX3" fmla="*/ 1602073 w 10226001"/>
              <a:gd name="csY3" fmla="*/ 0 h 2065256"/>
              <a:gd name="csX4" fmla="*/ 1863405 w 10226001"/>
              <a:gd name="csY4" fmla="*/ 0 h 2065256"/>
              <a:gd name="csX5" fmla="*/ 2636036 w 10226001"/>
              <a:gd name="csY5" fmla="*/ 0 h 2065256"/>
              <a:gd name="csX6" fmla="*/ 3101887 w 10226001"/>
              <a:gd name="csY6" fmla="*/ 0 h 2065256"/>
              <a:gd name="csX7" fmla="*/ 3567738 w 10226001"/>
              <a:gd name="csY7" fmla="*/ 0 h 2065256"/>
              <a:gd name="csX8" fmla="*/ 3931329 w 10226001"/>
              <a:gd name="csY8" fmla="*/ 0 h 2065256"/>
              <a:gd name="csX9" fmla="*/ 4499440 w 10226001"/>
              <a:gd name="csY9" fmla="*/ 0 h 2065256"/>
              <a:gd name="csX10" fmla="*/ 5272072 w 10226001"/>
              <a:gd name="csY10" fmla="*/ 0 h 2065256"/>
              <a:gd name="csX11" fmla="*/ 5840183 w 10226001"/>
              <a:gd name="csY11" fmla="*/ 0 h 2065256"/>
              <a:gd name="csX12" fmla="*/ 6306034 w 10226001"/>
              <a:gd name="csY12" fmla="*/ 0 h 2065256"/>
              <a:gd name="csX13" fmla="*/ 6567365 w 10226001"/>
              <a:gd name="csY13" fmla="*/ 0 h 2065256"/>
              <a:gd name="csX14" fmla="*/ 6930956 w 10226001"/>
              <a:gd name="csY14" fmla="*/ 0 h 2065256"/>
              <a:gd name="csX15" fmla="*/ 7294547 w 10226001"/>
              <a:gd name="csY15" fmla="*/ 0 h 2065256"/>
              <a:gd name="csX16" fmla="*/ 7964919 w 10226001"/>
              <a:gd name="csY16" fmla="*/ 0 h 2065256"/>
              <a:gd name="csX17" fmla="*/ 8430770 w 10226001"/>
              <a:gd name="csY17" fmla="*/ 0 h 2065256"/>
              <a:gd name="csX18" fmla="*/ 8692101 w 10226001"/>
              <a:gd name="csY18" fmla="*/ 0 h 2065256"/>
              <a:gd name="csX19" fmla="*/ 9157952 w 10226001"/>
              <a:gd name="csY19" fmla="*/ 0 h 2065256"/>
              <a:gd name="csX20" fmla="*/ 9623803 w 10226001"/>
              <a:gd name="csY20" fmla="*/ 0 h 2065256"/>
              <a:gd name="csX21" fmla="*/ 10226001 w 10226001"/>
              <a:gd name="csY21" fmla="*/ 0 h 2065256"/>
              <a:gd name="csX22" fmla="*/ 10226001 w 10226001"/>
              <a:gd name="csY22" fmla="*/ 454356 h 2065256"/>
              <a:gd name="csX23" fmla="*/ 10226001 w 10226001"/>
              <a:gd name="csY23" fmla="*/ 1011975 h 2065256"/>
              <a:gd name="csX24" fmla="*/ 10226001 w 10226001"/>
              <a:gd name="csY24" fmla="*/ 1486984 h 2065256"/>
              <a:gd name="csX25" fmla="*/ 10226001 w 10226001"/>
              <a:gd name="csY25" fmla="*/ 2065256 h 2065256"/>
              <a:gd name="csX26" fmla="*/ 9657890 w 10226001"/>
              <a:gd name="csY26" fmla="*/ 2065256 h 2065256"/>
              <a:gd name="csX27" fmla="*/ 8885259 w 10226001"/>
              <a:gd name="csY27" fmla="*/ 2065256 h 2065256"/>
              <a:gd name="csX28" fmla="*/ 8112627 w 10226001"/>
              <a:gd name="csY28" fmla="*/ 2065256 h 2065256"/>
              <a:gd name="csX29" fmla="*/ 7851296 w 10226001"/>
              <a:gd name="csY29" fmla="*/ 2065256 h 2065256"/>
              <a:gd name="csX30" fmla="*/ 7487705 w 10226001"/>
              <a:gd name="csY30" fmla="*/ 2065256 h 2065256"/>
              <a:gd name="csX31" fmla="*/ 6817334 w 10226001"/>
              <a:gd name="csY31" fmla="*/ 2065256 h 2065256"/>
              <a:gd name="csX32" fmla="*/ 6351483 w 10226001"/>
              <a:gd name="csY32" fmla="*/ 2065256 h 2065256"/>
              <a:gd name="csX33" fmla="*/ 5987892 w 10226001"/>
              <a:gd name="csY33" fmla="*/ 2065256 h 2065256"/>
              <a:gd name="csX34" fmla="*/ 5215261 w 10226001"/>
              <a:gd name="csY34" fmla="*/ 2065256 h 2065256"/>
              <a:gd name="csX35" fmla="*/ 4544889 w 10226001"/>
              <a:gd name="csY35" fmla="*/ 2065256 h 2065256"/>
              <a:gd name="csX36" fmla="*/ 4181298 w 10226001"/>
              <a:gd name="csY36" fmla="*/ 2065256 h 2065256"/>
              <a:gd name="csX37" fmla="*/ 3510927 w 10226001"/>
              <a:gd name="csY37" fmla="*/ 2065256 h 2065256"/>
              <a:gd name="csX38" fmla="*/ 2840556 w 10226001"/>
              <a:gd name="csY38" fmla="*/ 2065256 h 2065256"/>
              <a:gd name="csX39" fmla="*/ 2170185 w 10226001"/>
              <a:gd name="csY39" fmla="*/ 2065256 h 2065256"/>
              <a:gd name="csX40" fmla="*/ 1499813 w 10226001"/>
              <a:gd name="csY40" fmla="*/ 2065256 h 2065256"/>
              <a:gd name="csX41" fmla="*/ 829442 w 10226001"/>
              <a:gd name="csY41" fmla="*/ 2065256 h 2065256"/>
              <a:gd name="csX42" fmla="*/ 568111 w 10226001"/>
              <a:gd name="csY42" fmla="*/ 2065256 h 2065256"/>
              <a:gd name="csX43" fmla="*/ 0 w 10226001"/>
              <a:gd name="csY43" fmla="*/ 2065256 h 2065256"/>
              <a:gd name="csX44" fmla="*/ 0 w 10226001"/>
              <a:gd name="csY44" fmla="*/ 1507637 h 2065256"/>
              <a:gd name="csX45" fmla="*/ 0 w 10226001"/>
              <a:gd name="csY45" fmla="*/ 1053281 h 2065256"/>
              <a:gd name="csX46" fmla="*/ 0 w 10226001"/>
              <a:gd name="csY46" fmla="*/ 536967 h 2065256"/>
              <a:gd name="csX47" fmla="*/ 0 w 10226001"/>
              <a:gd name="csY47" fmla="*/ 0 h 20652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0226001" h="2065256" fill="none" extrusionOk="0">
                <a:moveTo>
                  <a:pt x="0" y="0"/>
                </a:moveTo>
                <a:cubicBezTo>
                  <a:pt x="177020" y="-6696"/>
                  <a:pt x="280778" y="29744"/>
                  <a:pt x="465851" y="0"/>
                </a:cubicBezTo>
                <a:cubicBezTo>
                  <a:pt x="650924" y="-29744"/>
                  <a:pt x="766543" y="18692"/>
                  <a:pt x="931702" y="0"/>
                </a:cubicBezTo>
                <a:cubicBezTo>
                  <a:pt x="1096861" y="-18692"/>
                  <a:pt x="1446057" y="18404"/>
                  <a:pt x="1602073" y="0"/>
                </a:cubicBezTo>
                <a:cubicBezTo>
                  <a:pt x="1758089" y="-18404"/>
                  <a:pt x="1768703" y="13110"/>
                  <a:pt x="1863405" y="0"/>
                </a:cubicBezTo>
                <a:cubicBezTo>
                  <a:pt x="1958107" y="-13110"/>
                  <a:pt x="2447097" y="29869"/>
                  <a:pt x="2636036" y="0"/>
                </a:cubicBezTo>
                <a:cubicBezTo>
                  <a:pt x="2824975" y="-29869"/>
                  <a:pt x="2910225" y="42838"/>
                  <a:pt x="3101887" y="0"/>
                </a:cubicBezTo>
                <a:cubicBezTo>
                  <a:pt x="3293549" y="-42838"/>
                  <a:pt x="3465744" y="12471"/>
                  <a:pt x="3567738" y="0"/>
                </a:cubicBezTo>
                <a:cubicBezTo>
                  <a:pt x="3669732" y="-12471"/>
                  <a:pt x="3766612" y="41969"/>
                  <a:pt x="3931329" y="0"/>
                </a:cubicBezTo>
                <a:cubicBezTo>
                  <a:pt x="4096046" y="-41969"/>
                  <a:pt x="4385799" y="63934"/>
                  <a:pt x="4499440" y="0"/>
                </a:cubicBezTo>
                <a:cubicBezTo>
                  <a:pt x="4613081" y="-63934"/>
                  <a:pt x="4959014" y="18833"/>
                  <a:pt x="5272072" y="0"/>
                </a:cubicBezTo>
                <a:cubicBezTo>
                  <a:pt x="5585130" y="-18833"/>
                  <a:pt x="5724769" y="26604"/>
                  <a:pt x="5840183" y="0"/>
                </a:cubicBezTo>
                <a:cubicBezTo>
                  <a:pt x="5955597" y="-26604"/>
                  <a:pt x="6125159" y="24915"/>
                  <a:pt x="6306034" y="0"/>
                </a:cubicBezTo>
                <a:cubicBezTo>
                  <a:pt x="6486909" y="-24915"/>
                  <a:pt x="6508889" y="9304"/>
                  <a:pt x="6567365" y="0"/>
                </a:cubicBezTo>
                <a:cubicBezTo>
                  <a:pt x="6625841" y="-9304"/>
                  <a:pt x="6807613" y="28797"/>
                  <a:pt x="6930956" y="0"/>
                </a:cubicBezTo>
                <a:cubicBezTo>
                  <a:pt x="7054299" y="-28797"/>
                  <a:pt x="7119478" y="10545"/>
                  <a:pt x="7294547" y="0"/>
                </a:cubicBezTo>
                <a:cubicBezTo>
                  <a:pt x="7469616" y="-10545"/>
                  <a:pt x="7719670" y="64548"/>
                  <a:pt x="7964919" y="0"/>
                </a:cubicBezTo>
                <a:cubicBezTo>
                  <a:pt x="8210168" y="-64548"/>
                  <a:pt x="8267013" y="33282"/>
                  <a:pt x="8430770" y="0"/>
                </a:cubicBezTo>
                <a:cubicBezTo>
                  <a:pt x="8594527" y="-33282"/>
                  <a:pt x="8592111" y="2476"/>
                  <a:pt x="8692101" y="0"/>
                </a:cubicBezTo>
                <a:cubicBezTo>
                  <a:pt x="8792091" y="-2476"/>
                  <a:pt x="9048568" y="2945"/>
                  <a:pt x="9157952" y="0"/>
                </a:cubicBezTo>
                <a:cubicBezTo>
                  <a:pt x="9267336" y="-2945"/>
                  <a:pt x="9468407" y="21980"/>
                  <a:pt x="9623803" y="0"/>
                </a:cubicBezTo>
                <a:cubicBezTo>
                  <a:pt x="9779199" y="-21980"/>
                  <a:pt x="10045889" y="55750"/>
                  <a:pt x="10226001" y="0"/>
                </a:cubicBezTo>
                <a:cubicBezTo>
                  <a:pt x="10276035" y="98762"/>
                  <a:pt x="10193160" y="253276"/>
                  <a:pt x="10226001" y="454356"/>
                </a:cubicBezTo>
                <a:cubicBezTo>
                  <a:pt x="10258842" y="655436"/>
                  <a:pt x="10216622" y="816550"/>
                  <a:pt x="10226001" y="1011975"/>
                </a:cubicBezTo>
                <a:cubicBezTo>
                  <a:pt x="10235380" y="1207400"/>
                  <a:pt x="10205151" y="1366183"/>
                  <a:pt x="10226001" y="1486984"/>
                </a:cubicBezTo>
                <a:cubicBezTo>
                  <a:pt x="10246851" y="1607785"/>
                  <a:pt x="10166677" y="1872269"/>
                  <a:pt x="10226001" y="2065256"/>
                </a:cubicBezTo>
                <a:cubicBezTo>
                  <a:pt x="10070184" y="2078611"/>
                  <a:pt x="9819837" y="2044293"/>
                  <a:pt x="9657890" y="2065256"/>
                </a:cubicBezTo>
                <a:cubicBezTo>
                  <a:pt x="9495943" y="2086219"/>
                  <a:pt x="9061334" y="2003516"/>
                  <a:pt x="8885259" y="2065256"/>
                </a:cubicBezTo>
                <a:cubicBezTo>
                  <a:pt x="8709184" y="2126996"/>
                  <a:pt x="8492035" y="2047028"/>
                  <a:pt x="8112627" y="2065256"/>
                </a:cubicBezTo>
                <a:cubicBezTo>
                  <a:pt x="7733219" y="2083484"/>
                  <a:pt x="7940371" y="2052983"/>
                  <a:pt x="7851296" y="2065256"/>
                </a:cubicBezTo>
                <a:cubicBezTo>
                  <a:pt x="7762221" y="2077529"/>
                  <a:pt x="7611296" y="2062988"/>
                  <a:pt x="7487705" y="2065256"/>
                </a:cubicBezTo>
                <a:cubicBezTo>
                  <a:pt x="7364114" y="2067524"/>
                  <a:pt x="7065308" y="2007097"/>
                  <a:pt x="6817334" y="2065256"/>
                </a:cubicBezTo>
                <a:cubicBezTo>
                  <a:pt x="6569360" y="2123415"/>
                  <a:pt x="6535217" y="2048032"/>
                  <a:pt x="6351483" y="2065256"/>
                </a:cubicBezTo>
                <a:cubicBezTo>
                  <a:pt x="6167749" y="2082480"/>
                  <a:pt x="6120506" y="2045151"/>
                  <a:pt x="5987892" y="2065256"/>
                </a:cubicBezTo>
                <a:cubicBezTo>
                  <a:pt x="5855278" y="2085361"/>
                  <a:pt x="5589485" y="2005144"/>
                  <a:pt x="5215261" y="2065256"/>
                </a:cubicBezTo>
                <a:cubicBezTo>
                  <a:pt x="4841037" y="2125368"/>
                  <a:pt x="4874692" y="1988179"/>
                  <a:pt x="4544889" y="2065256"/>
                </a:cubicBezTo>
                <a:cubicBezTo>
                  <a:pt x="4215086" y="2142333"/>
                  <a:pt x="4268974" y="2063411"/>
                  <a:pt x="4181298" y="2065256"/>
                </a:cubicBezTo>
                <a:cubicBezTo>
                  <a:pt x="4093622" y="2067101"/>
                  <a:pt x="3705573" y="2046422"/>
                  <a:pt x="3510927" y="2065256"/>
                </a:cubicBezTo>
                <a:cubicBezTo>
                  <a:pt x="3316281" y="2084090"/>
                  <a:pt x="3063859" y="2039277"/>
                  <a:pt x="2840556" y="2065256"/>
                </a:cubicBezTo>
                <a:cubicBezTo>
                  <a:pt x="2617253" y="2091235"/>
                  <a:pt x="2375597" y="2029564"/>
                  <a:pt x="2170185" y="2065256"/>
                </a:cubicBezTo>
                <a:cubicBezTo>
                  <a:pt x="1964773" y="2100948"/>
                  <a:pt x="1716469" y="2015231"/>
                  <a:pt x="1499813" y="2065256"/>
                </a:cubicBezTo>
                <a:cubicBezTo>
                  <a:pt x="1283157" y="2115281"/>
                  <a:pt x="1103941" y="2003939"/>
                  <a:pt x="829442" y="2065256"/>
                </a:cubicBezTo>
                <a:cubicBezTo>
                  <a:pt x="554943" y="2126573"/>
                  <a:pt x="695539" y="2042800"/>
                  <a:pt x="568111" y="2065256"/>
                </a:cubicBezTo>
                <a:cubicBezTo>
                  <a:pt x="440683" y="2087712"/>
                  <a:pt x="232232" y="1997339"/>
                  <a:pt x="0" y="2065256"/>
                </a:cubicBezTo>
                <a:cubicBezTo>
                  <a:pt x="-12262" y="1950407"/>
                  <a:pt x="48484" y="1678469"/>
                  <a:pt x="0" y="1507637"/>
                </a:cubicBezTo>
                <a:cubicBezTo>
                  <a:pt x="-48484" y="1336805"/>
                  <a:pt x="42771" y="1224709"/>
                  <a:pt x="0" y="1053281"/>
                </a:cubicBezTo>
                <a:cubicBezTo>
                  <a:pt x="-42771" y="881853"/>
                  <a:pt x="59427" y="787270"/>
                  <a:pt x="0" y="536967"/>
                </a:cubicBezTo>
                <a:cubicBezTo>
                  <a:pt x="-59427" y="286664"/>
                  <a:pt x="43849" y="114993"/>
                  <a:pt x="0" y="0"/>
                </a:cubicBezTo>
                <a:close/>
              </a:path>
              <a:path w="10226001" h="2065256" stroke="0" extrusionOk="0">
                <a:moveTo>
                  <a:pt x="0" y="0"/>
                </a:moveTo>
                <a:cubicBezTo>
                  <a:pt x="263697" y="-18359"/>
                  <a:pt x="355383" y="43262"/>
                  <a:pt x="568111" y="0"/>
                </a:cubicBezTo>
                <a:cubicBezTo>
                  <a:pt x="780839" y="-43262"/>
                  <a:pt x="1014339" y="29359"/>
                  <a:pt x="1238482" y="0"/>
                </a:cubicBezTo>
                <a:cubicBezTo>
                  <a:pt x="1462625" y="-29359"/>
                  <a:pt x="1392406" y="20504"/>
                  <a:pt x="1499813" y="0"/>
                </a:cubicBezTo>
                <a:cubicBezTo>
                  <a:pt x="1607220" y="-20504"/>
                  <a:pt x="2021410" y="77989"/>
                  <a:pt x="2170185" y="0"/>
                </a:cubicBezTo>
                <a:cubicBezTo>
                  <a:pt x="2318960" y="-77989"/>
                  <a:pt x="2787319" y="84686"/>
                  <a:pt x="2942816" y="0"/>
                </a:cubicBezTo>
                <a:cubicBezTo>
                  <a:pt x="3098313" y="-84686"/>
                  <a:pt x="3203032" y="32235"/>
                  <a:pt x="3408667" y="0"/>
                </a:cubicBezTo>
                <a:cubicBezTo>
                  <a:pt x="3614302" y="-32235"/>
                  <a:pt x="3582081" y="2899"/>
                  <a:pt x="3669998" y="0"/>
                </a:cubicBezTo>
                <a:cubicBezTo>
                  <a:pt x="3757915" y="-2899"/>
                  <a:pt x="3860029" y="10458"/>
                  <a:pt x="3931329" y="0"/>
                </a:cubicBezTo>
                <a:cubicBezTo>
                  <a:pt x="4002629" y="-10458"/>
                  <a:pt x="4215447" y="2992"/>
                  <a:pt x="4499440" y="0"/>
                </a:cubicBezTo>
                <a:cubicBezTo>
                  <a:pt x="4783433" y="-2992"/>
                  <a:pt x="4888764" y="15558"/>
                  <a:pt x="5067552" y="0"/>
                </a:cubicBezTo>
                <a:cubicBezTo>
                  <a:pt x="5246340" y="-15558"/>
                  <a:pt x="5216668" y="12956"/>
                  <a:pt x="5328883" y="0"/>
                </a:cubicBezTo>
                <a:cubicBezTo>
                  <a:pt x="5441098" y="-12956"/>
                  <a:pt x="5584951" y="39684"/>
                  <a:pt x="5794734" y="0"/>
                </a:cubicBezTo>
                <a:cubicBezTo>
                  <a:pt x="6004517" y="-39684"/>
                  <a:pt x="6250325" y="89391"/>
                  <a:pt x="6567365" y="0"/>
                </a:cubicBezTo>
                <a:cubicBezTo>
                  <a:pt x="6884405" y="-89391"/>
                  <a:pt x="7009936" y="43561"/>
                  <a:pt x="7339996" y="0"/>
                </a:cubicBezTo>
                <a:cubicBezTo>
                  <a:pt x="7670056" y="-43561"/>
                  <a:pt x="7636081" y="20728"/>
                  <a:pt x="7805847" y="0"/>
                </a:cubicBezTo>
                <a:cubicBezTo>
                  <a:pt x="7975613" y="-20728"/>
                  <a:pt x="8195427" y="34"/>
                  <a:pt x="8578479" y="0"/>
                </a:cubicBezTo>
                <a:cubicBezTo>
                  <a:pt x="8961531" y="-34"/>
                  <a:pt x="8817133" y="36998"/>
                  <a:pt x="9044330" y="0"/>
                </a:cubicBezTo>
                <a:cubicBezTo>
                  <a:pt x="9271527" y="-36998"/>
                  <a:pt x="9260293" y="7185"/>
                  <a:pt x="9407921" y="0"/>
                </a:cubicBezTo>
                <a:cubicBezTo>
                  <a:pt x="9555549" y="-7185"/>
                  <a:pt x="10002266" y="82888"/>
                  <a:pt x="10226001" y="0"/>
                </a:cubicBezTo>
                <a:cubicBezTo>
                  <a:pt x="10235005" y="208228"/>
                  <a:pt x="10196079" y="410810"/>
                  <a:pt x="10226001" y="516314"/>
                </a:cubicBezTo>
                <a:cubicBezTo>
                  <a:pt x="10255923" y="621818"/>
                  <a:pt x="10215817" y="853671"/>
                  <a:pt x="10226001" y="1073933"/>
                </a:cubicBezTo>
                <a:cubicBezTo>
                  <a:pt x="10236185" y="1294195"/>
                  <a:pt x="10221570" y="1414382"/>
                  <a:pt x="10226001" y="1590247"/>
                </a:cubicBezTo>
                <a:cubicBezTo>
                  <a:pt x="10230432" y="1766112"/>
                  <a:pt x="10218667" y="1829629"/>
                  <a:pt x="10226001" y="2065256"/>
                </a:cubicBezTo>
                <a:cubicBezTo>
                  <a:pt x="10031596" y="2114212"/>
                  <a:pt x="9979511" y="2020271"/>
                  <a:pt x="9760150" y="2065256"/>
                </a:cubicBezTo>
                <a:cubicBezTo>
                  <a:pt x="9540789" y="2110241"/>
                  <a:pt x="9356480" y="1994528"/>
                  <a:pt x="9089779" y="2065256"/>
                </a:cubicBezTo>
                <a:cubicBezTo>
                  <a:pt x="8823078" y="2135984"/>
                  <a:pt x="8843005" y="2026148"/>
                  <a:pt x="8623928" y="2065256"/>
                </a:cubicBezTo>
                <a:cubicBezTo>
                  <a:pt x="8404851" y="2104364"/>
                  <a:pt x="8334285" y="2011954"/>
                  <a:pt x="8158076" y="2065256"/>
                </a:cubicBezTo>
                <a:cubicBezTo>
                  <a:pt x="7981867" y="2118558"/>
                  <a:pt x="7709976" y="2033013"/>
                  <a:pt x="7589965" y="2065256"/>
                </a:cubicBezTo>
                <a:cubicBezTo>
                  <a:pt x="7469954" y="2097499"/>
                  <a:pt x="7323639" y="2026962"/>
                  <a:pt x="7124114" y="2065256"/>
                </a:cubicBezTo>
                <a:cubicBezTo>
                  <a:pt x="6924589" y="2103550"/>
                  <a:pt x="6840165" y="2033853"/>
                  <a:pt x="6658263" y="2065256"/>
                </a:cubicBezTo>
                <a:cubicBezTo>
                  <a:pt x="6476361" y="2096659"/>
                  <a:pt x="6326273" y="2063073"/>
                  <a:pt x="6192412" y="2065256"/>
                </a:cubicBezTo>
                <a:cubicBezTo>
                  <a:pt x="6058551" y="2067439"/>
                  <a:pt x="5900735" y="2032085"/>
                  <a:pt x="5726561" y="2065256"/>
                </a:cubicBezTo>
                <a:cubicBezTo>
                  <a:pt x="5552387" y="2098427"/>
                  <a:pt x="5339829" y="2063875"/>
                  <a:pt x="5056189" y="2065256"/>
                </a:cubicBezTo>
                <a:cubicBezTo>
                  <a:pt x="4772549" y="2066637"/>
                  <a:pt x="4905949" y="2057342"/>
                  <a:pt x="4794858" y="2065256"/>
                </a:cubicBezTo>
                <a:cubicBezTo>
                  <a:pt x="4683767" y="2073170"/>
                  <a:pt x="4505042" y="2058580"/>
                  <a:pt x="4226747" y="2065256"/>
                </a:cubicBezTo>
                <a:cubicBezTo>
                  <a:pt x="3948452" y="2071932"/>
                  <a:pt x="4085177" y="2050037"/>
                  <a:pt x="3965416" y="2065256"/>
                </a:cubicBezTo>
                <a:cubicBezTo>
                  <a:pt x="3845655" y="2080475"/>
                  <a:pt x="3576561" y="2017663"/>
                  <a:pt x="3397305" y="2065256"/>
                </a:cubicBezTo>
                <a:cubicBezTo>
                  <a:pt x="3218049" y="2112849"/>
                  <a:pt x="3163201" y="2032367"/>
                  <a:pt x="3033714" y="2065256"/>
                </a:cubicBezTo>
                <a:cubicBezTo>
                  <a:pt x="2904227" y="2098145"/>
                  <a:pt x="2684346" y="1997943"/>
                  <a:pt x="2465602" y="2065256"/>
                </a:cubicBezTo>
                <a:cubicBezTo>
                  <a:pt x="2246858" y="2132569"/>
                  <a:pt x="2073209" y="2063592"/>
                  <a:pt x="1795231" y="2065256"/>
                </a:cubicBezTo>
                <a:cubicBezTo>
                  <a:pt x="1517253" y="2066920"/>
                  <a:pt x="1285163" y="2025481"/>
                  <a:pt x="1022600" y="2065256"/>
                </a:cubicBezTo>
                <a:cubicBezTo>
                  <a:pt x="760037" y="2105031"/>
                  <a:pt x="756325" y="2034481"/>
                  <a:pt x="659009" y="2065256"/>
                </a:cubicBezTo>
                <a:cubicBezTo>
                  <a:pt x="561693" y="2096031"/>
                  <a:pt x="281087" y="2016979"/>
                  <a:pt x="0" y="2065256"/>
                </a:cubicBezTo>
                <a:cubicBezTo>
                  <a:pt x="-23960" y="1837831"/>
                  <a:pt x="41542" y="1672591"/>
                  <a:pt x="0" y="1569595"/>
                </a:cubicBezTo>
                <a:cubicBezTo>
                  <a:pt x="-41542" y="1466599"/>
                  <a:pt x="58777" y="1185206"/>
                  <a:pt x="0" y="1011975"/>
                </a:cubicBezTo>
                <a:cubicBezTo>
                  <a:pt x="-58777" y="838744"/>
                  <a:pt x="55888" y="597504"/>
                  <a:pt x="0" y="475009"/>
                </a:cubicBezTo>
                <a:cubicBezTo>
                  <a:pt x="-55888" y="352514"/>
                  <a:pt x="55693" y="216532"/>
                  <a:pt x="0" y="0"/>
                </a:cubicBezTo>
                <a:close/>
              </a:path>
            </a:pathLst>
          </a:custGeom>
          <a:ln>
            <a:solidFill>
              <a:schemeClr val="tx1"/>
            </a:solidFill>
            <a:extLst>
              <a:ext uri="{C807C97D-BFC1-408E-A445-0C87EB9F89A2}">
                <ask:lineSketchStyleProps xmlns:ask="http://schemas.microsoft.com/office/drawing/2018/sketchyshapes" sd="173064436">
                  <a:prstGeom prst="rect">
                    <a:avLst/>
                  </a:prstGeom>
                  <ask:type>
                    <ask:lineSketchScribble/>
                  </ask:type>
                </ask:lineSketchStyleProps>
              </a:ext>
            </a:extLst>
          </a:ln>
        </p:spPr>
      </p:pic>
      <p:sp>
        <p:nvSpPr>
          <p:cNvPr id="3" name="Text 0"/>
          <p:cNvSpPr/>
          <p:nvPr/>
        </p:nvSpPr>
        <p:spPr>
          <a:xfrm>
            <a:off x="827246" y="2977967"/>
            <a:ext cx="4727615" cy="590907"/>
          </a:xfrm>
          <a:prstGeom prst="rect">
            <a:avLst/>
          </a:prstGeom>
          <a:noFill/>
          <a:ln/>
        </p:spPr>
        <p:txBody>
          <a:bodyPr wrap="none" lIns="0" tIns="0" rIns="0" bIns="0" rtlCol="0" anchor="t"/>
          <a:lstStyle/>
          <a:p>
            <a:pPr marL="0" indent="0">
              <a:lnSpc>
                <a:spcPts val="4650"/>
              </a:lnSpc>
              <a:buNone/>
            </a:pPr>
            <a:r>
              <a:rPr lang="en-US" sz="3700">
                <a:solidFill>
                  <a:srgbClr val="00B050"/>
                </a:solidFill>
                <a:ea typeface="Patrick Hand" pitchFamily="34" charset="-122"/>
                <a:cs typeface="Patrick Hand" pitchFamily="34" charset="-120"/>
              </a:rPr>
              <a:t>Podsumowanie</a:t>
            </a:r>
            <a:endParaRPr lang="en-US" sz="3700" dirty="0">
              <a:solidFill>
                <a:srgbClr val="00B050"/>
              </a:solidFill>
            </a:endParaRPr>
          </a:p>
        </p:txBody>
      </p:sp>
      <p:sp>
        <p:nvSpPr>
          <p:cNvPr id="5" name="Text 2"/>
          <p:cNvSpPr/>
          <p:nvPr/>
        </p:nvSpPr>
        <p:spPr>
          <a:xfrm>
            <a:off x="1014889" y="4437375"/>
            <a:ext cx="2363748" cy="295394"/>
          </a:xfrm>
          <a:prstGeom prst="rect">
            <a:avLst/>
          </a:prstGeom>
          <a:noFill/>
          <a:ln/>
        </p:spPr>
        <p:txBody>
          <a:bodyPr wrap="none" lIns="0" tIns="0" rIns="0" bIns="0" rtlCol="0" anchor="t"/>
          <a:lstStyle/>
          <a:p>
            <a:pPr marL="0" indent="0" algn="ctr">
              <a:lnSpc>
                <a:spcPts val="2300"/>
              </a:lnSpc>
              <a:buNone/>
            </a:pPr>
            <a:r>
              <a:rPr lang="en-US" sz="2800" dirty="0">
                <a:solidFill>
                  <a:srgbClr val="C00000"/>
                </a:solidFill>
                <a:ea typeface="Patrick Hand" pitchFamily="34" charset="-122"/>
                <a:cs typeface="Patrick Hand" pitchFamily="34" charset="-120"/>
              </a:rPr>
              <a:t>Bezpieczne hasła</a:t>
            </a:r>
            <a:endParaRPr lang="en-US" sz="2800" dirty="0">
              <a:solidFill>
                <a:srgbClr val="C00000"/>
              </a:solidFill>
            </a:endParaRPr>
          </a:p>
        </p:txBody>
      </p:sp>
      <p:sp>
        <p:nvSpPr>
          <p:cNvPr id="6" name="Text 3"/>
          <p:cNvSpPr/>
          <p:nvPr/>
        </p:nvSpPr>
        <p:spPr>
          <a:xfrm>
            <a:off x="152400" y="4874573"/>
            <a:ext cx="4088844" cy="756285"/>
          </a:xfrm>
          <a:prstGeom prst="rect">
            <a:avLst/>
          </a:prstGeom>
          <a:noFill/>
          <a:ln/>
        </p:spPr>
        <p:txBody>
          <a:bodyPr wrap="square" lIns="0" tIns="0" rIns="0" bIns="0" rtlCol="0" anchor="t"/>
          <a:lstStyle/>
          <a:p>
            <a:pPr marL="0" indent="0" algn="ctr">
              <a:lnSpc>
                <a:spcPts val="2950"/>
              </a:lnSpc>
              <a:buNone/>
            </a:pPr>
            <a:r>
              <a:rPr lang="en-US" sz="2400" dirty="0">
                <a:solidFill>
                  <a:srgbClr val="383838"/>
                </a:solidFill>
                <a:ea typeface="Patrick Hand" pitchFamily="34" charset="-122"/>
                <a:cs typeface="Patrick Hand" pitchFamily="34" charset="-120"/>
              </a:rPr>
              <a:t>Każdy senior teraz wie, </a:t>
            </a:r>
            <a:r>
              <a:rPr lang="en-US" sz="2400">
                <a:solidFill>
                  <a:srgbClr val="383838"/>
                </a:solidFill>
                <a:ea typeface="Patrick Hand" pitchFamily="34" charset="-122"/>
                <a:cs typeface="Patrick Hand" pitchFamily="34" charset="-120"/>
              </a:rPr>
              <a:t>jak zarządzać </a:t>
            </a:r>
            <a:r>
              <a:rPr lang="en-US" sz="2400" dirty="0">
                <a:solidFill>
                  <a:srgbClr val="383838"/>
                </a:solidFill>
                <a:ea typeface="Patrick Hand" pitchFamily="34" charset="-122"/>
                <a:cs typeface="Patrick Hand" pitchFamily="34" charset="-120"/>
              </a:rPr>
              <a:t>bezpiecznymi hasłami.</a:t>
            </a:r>
            <a:endParaRPr lang="en-US" sz="2400" dirty="0"/>
          </a:p>
        </p:txBody>
      </p:sp>
      <p:sp>
        <p:nvSpPr>
          <p:cNvPr id="8" name="Text 5"/>
          <p:cNvSpPr/>
          <p:nvPr/>
        </p:nvSpPr>
        <p:spPr>
          <a:xfrm>
            <a:off x="5878551" y="4415682"/>
            <a:ext cx="2363748" cy="295394"/>
          </a:xfrm>
          <a:prstGeom prst="rect">
            <a:avLst/>
          </a:prstGeom>
          <a:noFill/>
          <a:ln/>
        </p:spPr>
        <p:txBody>
          <a:bodyPr wrap="none" lIns="0" tIns="0" rIns="0" bIns="0" rtlCol="0" anchor="t"/>
          <a:lstStyle/>
          <a:p>
            <a:pPr marL="0" indent="0" algn="ctr">
              <a:lnSpc>
                <a:spcPts val="2300"/>
              </a:lnSpc>
              <a:buNone/>
            </a:pPr>
            <a:r>
              <a:rPr lang="en-US" sz="2800" dirty="0">
                <a:solidFill>
                  <a:srgbClr val="C00000"/>
                </a:solidFill>
                <a:ea typeface="Patrick Hand" pitchFamily="34" charset="-122"/>
                <a:cs typeface="Patrick Hand" pitchFamily="34" charset="-120"/>
              </a:rPr>
              <a:t>Rozpoznawanie oszustw</a:t>
            </a:r>
            <a:endParaRPr lang="en-US" sz="2800" dirty="0">
              <a:solidFill>
                <a:srgbClr val="C00000"/>
              </a:solidFill>
            </a:endParaRPr>
          </a:p>
        </p:txBody>
      </p:sp>
      <p:sp>
        <p:nvSpPr>
          <p:cNvPr id="9" name="Text 6"/>
          <p:cNvSpPr/>
          <p:nvPr/>
        </p:nvSpPr>
        <p:spPr>
          <a:xfrm>
            <a:off x="5015943" y="4852880"/>
            <a:ext cx="4088963" cy="756285"/>
          </a:xfrm>
          <a:prstGeom prst="rect">
            <a:avLst/>
          </a:prstGeom>
          <a:noFill/>
          <a:ln/>
        </p:spPr>
        <p:txBody>
          <a:bodyPr wrap="square" lIns="0" tIns="0" rIns="0" bIns="0" rtlCol="0" anchor="t"/>
          <a:lstStyle/>
          <a:p>
            <a:pPr marL="0" indent="0" algn="ctr">
              <a:lnSpc>
                <a:spcPts val="2950"/>
              </a:lnSpc>
              <a:buNone/>
            </a:pPr>
            <a:r>
              <a:rPr lang="en-US" sz="2400" dirty="0">
                <a:solidFill>
                  <a:srgbClr val="383838"/>
                </a:solidFill>
                <a:ea typeface="Patrick Hand" pitchFamily="34" charset="-122"/>
                <a:cs typeface="Patrick Hand" pitchFamily="34" charset="-120"/>
              </a:rPr>
              <a:t>Uczestnicy potrafią rozpoznawać fałszywe wiadomości i oszustwa online.</a:t>
            </a:r>
            <a:endParaRPr lang="en-US" sz="2400" dirty="0"/>
          </a:p>
        </p:txBody>
      </p:sp>
      <p:sp>
        <p:nvSpPr>
          <p:cNvPr id="11" name="Text 8"/>
          <p:cNvSpPr/>
          <p:nvPr/>
        </p:nvSpPr>
        <p:spPr>
          <a:xfrm>
            <a:off x="10855418" y="4407866"/>
            <a:ext cx="2608064" cy="295394"/>
          </a:xfrm>
          <a:prstGeom prst="rect">
            <a:avLst/>
          </a:prstGeom>
          <a:noFill/>
          <a:ln/>
        </p:spPr>
        <p:txBody>
          <a:bodyPr wrap="none" lIns="0" tIns="0" rIns="0" bIns="0" rtlCol="0" anchor="t"/>
          <a:lstStyle/>
          <a:p>
            <a:pPr marL="0" indent="0" algn="ctr">
              <a:lnSpc>
                <a:spcPts val="2300"/>
              </a:lnSpc>
              <a:buNone/>
            </a:pPr>
            <a:r>
              <a:rPr lang="en-US" sz="2800" dirty="0">
                <a:solidFill>
                  <a:srgbClr val="C00000"/>
                </a:solidFill>
                <a:ea typeface="Patrick Hand" pitchFamily="34" charset="-122"/>
                <a:cs typeface="Patrick Hand" pitchFamily="34" charset="-120"/>
              </a:rPr>
              <a:t>Bezpieczne korzystanie z sieci</a:t>
            </a:r>
            <a:endParaRPr lang="en-US" sz="2800" dirty="0">
              <a:solidFill>
                <a:srgbClr val="C00000"/>
              </a:solidFill>
            </a:endParaRPr>
          </a:p>
        </p:txBody>
      </p:sp>
      <p:sp>
        <p:nvSpPr>
          <p:cNvPr id="13" name="Text 10"/>
          <p:cNvSpPr/>
          <p:nvPr/>
        </p:nvSpPr>
        <p:spPr>
          <a:xfrm>
            <a:off x="3191053" y="7549903"/>
            <a:ext cx="12975908" cy="378143"/>
          </a:xfrm>
          <a:prstGeom prst="rect">
            <a:avLst/>
          </a:prstGeom>
          <a:noFill/>
          <a:ln/>
        </p:spPr>
        <p:txBody>
          <a:bodyPr wrap="none" lIns="0" tIns="0" rIns="0" bIns="0" rtlCol="0" anchor="t"/>
          <a:lstStyle/>
          <a:p>
            <a:pPr marL="0" indent="0">
              <a:lnSpc>
                <a:spcPts val="2950"/>
              </a:lnSpc>
              <a:buNone/>
            </a:pPr>
            <a:r>
              <a:rPr lang="en-US" sz="2400" dirty="0">
                <a:solidFill>
                  <a:srgbClr val="383838"/>
                </a:solidFill>
                <a:ea typeface="Patrick Hand" pitchFamily="34" charset="-122"/>
                <a:cs typeface="Patrick Hand" pitchFamily="34" charset="-120"/>
              </a:rPr>
              <a:t>Zapraszamy na kolejne warsztaty, gdzie będziemy </a:t>
            </a:r>
            <a:r>
              <a:rPr lang="en-US" sz="2400">
                <a:solidFill>
                  <a:srgbClr val="383838"/>
                </a:solidFill>
                <a:ea typeface="Patrick Hand" pitchFamily="34" charset="-122"/>
                <a:cs typeface="Patrick Hand" pitchFamily="34" charset="-120"/>
              </a:rPr>
              <a:t>pogłębiać wiedzę!</a:t>
            </a:r>
            <a:endParaRPr lang="en-US" sz="2400" dirty="0"/>
          </a:p>
        </p:txBody>
      </p:sp>
      <p:sp>
        <p:nvSpPr>
          <p:cNvPr id="14" name="Rectangle 1">
            <a:extLst>
              <a:ext uri="{FF2B5EF4-FFF2-40B4-BE49-F238E27FC236}">
                <a16:creationId xmlns:a16="http://schemas.microsoft.com/office/drawing/2014/main" id="{0F8E7581-146A-9B9F-2ABA-0C99B4449E1A}"/>
              </a:ext>
            </a:extLst>
          </p:cNvPr>
          <p:cNvSpPr>
            <a:spLocks noChangeArrowheads="1"/>
          </p:cNvSpPr>
          <p:nvPr/>
        </p:nvSpPr>
        <p:spPr bwMode="auto">
          <a:xfrm>
            <a:off x="0" y="0"/>
            <a:ext cx="14630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sp>
        <p:nvSpPr>
          <p:cNvPr id="15" name="Rectangle 2">
            <a:extLst>
              <a:ext uri="{FF2B5EF4-FFF2-40B4-BE49-F238E27FC236}">
                <a16:creationId xmlns:a16="http://schemas.microsoft.com/office/drawing/2014/main" id="{EA72086F-BF88-1E2C-048E-DF5CE787CB2F}"/>
              </a:ext>
            </a:extLst>
          </p:cNvPr>
          <p:cNvSpPr>
            <a:spLocks noChangeArrowheads="1"/>
          </p:cNvSpPr>
          <p:nvPr/>
        </p:nvSpPr>
        <p:spPr bwMode="auto">
          <a:xfrm>
            <a:off x="152400" y="152400"/>
            <a:ext cx="14630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sp>
        <p:nvSpPr>
          <p:cNvPr id="18" name="TextBox 17">
            <a:extLst>
              <a:ext uri="{FF2B5EF4-FFF2-40B4-BE49-F238E27FC236}">
                <a16:creationId xmlns:a16="http://schemas.microsoft.com/office/drawing/2014/main" id="{366E4E74-949A-BC26-F561-C657795F836B}"/>
              </a:ext>
            </a:extLst>
          </p:cNvPr>
          <p:cNvSpPr txBox="1"/>
          <p:nvPr/>
        </p:nvSpPr>
        <p:spPr>
          <a:xfrm>
            <a:off x="10313451" y="4783610"/>
            <a:ext cx="3970959" cy="1938992"/>
          </a:xfrm>
          <a:prstGeom prst="rect">
            <a:avLst/>
          </a:prstGeom>
          <a:noFill/>
        </p:spPr>
        <p:txBody>
          <a:bodyPr wrap="square">
            <a:spAutoFit/>
          </a:bodyPr>
          <a:lstStyle/>
          <a:p>
            <a:pPr algn="ctr"/>
            <a:r>
              <a:rPr lang="en-US" sz="2400">
                <a:solidFill>
                  <a:srgbClr val="383838"/>
                </a:solidFill>
                <a:ea typeface="Patrick Hand" pitchFamily="34" charset="-122"/>
                <a:cs typeface="Patrick Hand" pitchFamily="34" charset="-120"/>
              </a:rPr>
              <a:t>Uczestnicy</a:t>
            </a:r>
            <a:r>
              <a:rPr lang="pl-PL" sz="2400">
                <a:solidFill>
                  <a:srgbClr val="383838"/>
                </a:solidFill>
                <a:ea typeface="Patrick Hand" pitchFamily="34" charset="-122"/>
                <a:cs typeface="Patrick Hand" pitchFamily="34" charset="-120"/>
              </a:rPr>
              <a:t> wiedzą</a:t>
            </a:r>
            <a:r>
              <a:rPr lang="pl-PL" sz="2400"/>
              <a:t>, jak zabezpieczyć </a:t>
            </a:r>
          </a:p>
          <a:p>
            <a:pPr algn="ctr"/>
            <a:r>
              <a:rPr lang="pl-PL" sz="2400"/>
              <a:t>PESEL, unikać malware i zainstalować</a:t>
            </a:r>
          </a:p>
          <a:p>
            <a:pPr algn="ctr"/>
            <a:r>
              <a:rPr lang="pl-PL" sz="2400"/>
              <a:t> antywirusa</a:t>
            </a:r>
            <a:endParaRPr lang="uk-UA" sz="2400"/>
          </a:p>
        </p:txBody>
      </p:sp>
      <p:pic>
        <p:nvPicPr>
          <p:cNvPr id="19" name="Picture 18" descr="A blue flag with yellow stars&#10;&#10;Description automatically generated">
            <a:extLst>
              <a:ext uri="{FF2B5EF4-FFF2-40B4-BE49-F238E27FC236}">
                <a16:creationId xmlns:a16="http://schemas.microsoft.com/office/drawing/2014/main" id="{51FDCDE4-B93D-49A0-B29E-D5F9C07FA3D0}"/>
              </a:ext>
            </a:extLst>
          </p:cNvPr>
          <p:cNvPicPr>
            <a:picLocks noChangeAspect="1"/>
          </p:cNvPicPr>
          <p:nvPr/>
        </p:nvPicPr>
        <p:blipFill>
          <a:blip r:embed="rId4"/>
          <a:stretch>
            <a:fillRect/>
          </a:stretch>
        </p:blipFill>
        <p:spPr>
          <a:xfrm>
            <a:off x="432745" y="289009"/>
            <a:ext cx="1764018" cy="1787280"/>
          </a:xfrm>
          <a:prstGeom prst="rect">
            <a:avLst/>
          </a:prstGeom>
        </p:spPr>
      </p:pic>
      <p:pic>
        <p:nvPicPr>
          <p:cNvPr id="4" name="Picture 17">
            <a:extLst>
              <a:ext uri="{FF2B5EF4-FFF2-40B4-BE49-F238E27FC236}">
                <a16:creationId xmlns:a16="http://schemas.microsoft.com/office/drawing/2014/main" id="{1430C85E-7C26-7D71-F433-C1D103A518FD}"/>
              </a:ext>
            </a:extLst>
          </p:cNvPr>
          <p:cNvPicPr>
            <a:picLocks noChangeAspect="1"/>
          </p:cNvPicPr>
          <p:nvPr/>
        </p:nvPicPr>
        <p:blipFill>
          <a:blip r:embed="rId5"/>
          <a:stretch>
            <a:fillRect/>
          </a:stretch>
        </p:blipFill>
        <p:spPr>
          <a:xfrm>
            <a:off x="432745" y="7293648"/>
            <a:ext cx="1269162" cy="7297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F997F2-F0CD-1824-D5A0-95DBCFD3F386}"/>
              </a:ext>
            </a:extLst>
          </p:cNvPr>
          <p:cNvSpPr txBox="1"/>
          <p:nvPr/>
        </p:nvSpPr>
        <p:spPr>
          <a:xfrm>
            <a:off x="370703" y="1144756"/>
            <a:ext cx="13345297" cy="5940088"/>
          </a:xfrm>
          <a:prstGeom prst="rect">
            <a:avLst/>
          </a:prstGeom>
          <a:noFill/>
        </p:spPr>
        <p:txBody>
          <a:bodyPr wrap="square">
            <a:spAutoFit/>
          </a:bodyPr>
          <a:lstStyle/>
          <a:p>
            <a:pPr>
              <a:buNone/>
            </a:pPr>
            <a:r>
              <a:rPr lang="pl-PL" sz="4400" b="1">
                <a:solidFill>
                  <a:srgbClr val="00B050"/>
                </a:solidFill>
              </a:rPr>
              <a:t>🧩 Co to jest Phishing?</a:t>
            </a:r>
            <a:endParaRPr lang="en-US" sz="4400" b="1">
              <a:solidFill>
                <a:srgbClr val="00B050"/>
              </a:solidFill>
            </a:endParaRPr>
          </a:p>
          <a:p>
            <a:pPr>
              <a:buNone/>
            </a:pPr>
            <a:endParaRPr lang="pl-PL" sz="2800" b="1"/>
          </a:p>
          <a:p>
            <a:pPr>
              <a:buNone/>
            </a:pPr>
            <a:r>
              <a:rPr lang="pl-PL" sz="2800"/>
              <a:t>🎣 </a:t>
            </a:r>
            <a:r>
              <a:rPr lang="pl-PL" sz="2800" b="1"/>
              <a:t>Phishing</a:t>
            </a:r>
            <a:r>
              <a:rPr lang="pl-PL" sz="2800"/>
              <a:t> to oszustwo polegające na podszywaniu się pod znaną firmę lub instytucję</a:t>
            </a:r>
            <a:endParaRPr lang="en-US" sz="2800"/>
          </a:p>
          <a:p>
            <a:pPr>
              <a:buNone/>
            </a:pPr>
            <a:r>
              <a:rPr lang="en-US" sz="2800"/>
              <a:t>   </a:t>
            </a:r>
            <a:r>
              <a:rPr lang="pl-PL" sz="2800"/>
              <a:t> </a:t>
            </a:r>
            <a:r>
              <a:rPr lang="en-US" sz="2800"/>
              <a:t>   </a:t>
            </a:r>
            <a:r>
              <a:rPr lang="pl-PL" sz="2800"/>
              <a:t>(np. bank, pocztę).</a:t>
            </a:r>
            <a:endParaRPr lang="en-US" sz="2800"/>
          </a:p>
          <a:p>
            <a:pPr>
              <a:buNone/>
            </a:pPr>
            <a:endParaRPr lang="pl-PL" sz="2800"/>
          </a:p>
          <a:p>
            <a:pPr>
              <a:buNone/>
            </a:pPr>
            <a:r>
              <a:rPr lang="pl-PL" sz="2800"/>
              <a:t>📧 Otrzymujesz fałszywego e-maila lub SMS-a z linkiem do strony logowania.</a:t>
            </a:r>
            <a:endParaRPr lang="en-US" sz="2800"/>
          </a:p>
          <a:p>
            <a:pPr>
              <a:buNone/>
            </a:pPr>
            <a:endParaRPr lang="pl-PL" sz="2800"/>
          </a:p>
          <a:p>
            <a:pPr>
              <a:buNone/>
            </a:pPr>
            <a:r>
              <a:rPr lang="pl-PL" sz="2800"/>
              <a:t>🚨 </a:t>
            </a:r>
            <a:r>
              <a:rPr lang="pl-PL" sz="2800" b="1"/>
              <a:t>Cel oszusta:</a:t>
            </a:r>
            <a:r>
              <a:rPr lang="pl-PL" sz="2800"/>
              <a:t> wyłudzić Twoje hasło, dane osobowe lub pieniądze.</a:t>
            </a:r>
            <a:endParaRPr lang="en-US" sz="2800"/>
          </a:p>
          <a:p>
            <a:pPr>
              <a:buNone/>
            </a:pPr>
            <a:endParaRPr lang="pl-PL" sz="2800"/>
          </a:p>
          <a:p>
            <a:pPr>
              <a:buNone/>
            </a:pPr>
            <a:r>
              <a:rPr lang="pl-PL" sz="2800"/>
              <a:t>✅ </a:t>
            </a:r>
            <a:r>
              <a:rPr lang="pl-PL" sz="2800" b="1"/>
              <a:t>Jak się bronić:</a:t>
            </a:r>
            <a:endParaRPr lang="pl-PL" sz="2800"/>
          </a:p>
          <a:p>
            <a:pPr lvl="1">
              <a:buFont typeface="Arial" panose="020B0604020202020204" pitchFamily="34" charset="0"/>
              <a:buChar char="•"/>
            </a:pPr>
            <a:r>
              <a:rPr lang="en-US" sz="2800"/>
              <a:t> </a:t>
            </a:r>
            <a:r>
              <a:rPr lang="pl-PL" sz="2800"/>
              <a:t>Nie klikaj w linki z podejrzanych wiadomości</a:t>
            </a:r>
          </a:p>
          <a:p>
            <a:pPr lvl="1">
              <a:buFont typeface="Arial" panose="020B0604020202020204" pitchFamily="34" charset="0"/>
              <a:buChar char="•"/>
            </a:pPr>
            <a:r>
              <a:rPr lang="en-US" sz="2800"/>
              <a:t> </a:t>
            </a:r>
            <a:r>
              <a:rPr lang="pl-PL" sz="2800"/>
              <a:t>Sprawdź adres nadawcy</a:t>
            </a:r>
          </a:p>
          <a:p>
            <a:pPr lvl="1">
              <a:buFont typeface="Arial" panose="020B0604020202020204" pitchFamily="34" charset="0"/>
              <a:buChar char="•"/>
            </a:pPr>
            <a:r>
              <a:rPr lang="en-US" sz="2800"/>
              <a:t> </a:t>
            </a:r>
            <a:r>
              <a:rPr lang="pl-PL" sz="2800"/>
              <a:t>Nie wpisuj hasła, jeśli strona wygląda dziwnie</a:t>
            </a:r>
          </a:p>
        </p:txBody>
      </p:sp>
      <p:pic>
        <p:nvPicPr>
          <p:cNvPr id="3074" name="Picture 2" descr="Co to jest Phishing?">
            <a:extLst>
              <a:ext uri="{FF2B5EF4-FFF2-40B4-BE49-F238E27FC236}">
                <a16:creationId xmlns:a16="http://schemas.microsoft.com/office/drawing/2014/main" id="{33943494-4E02-102A-49C8-2C373131C3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6962" y="4324864"/>
            <a:ext cx="3142735" cy="3142735"/>
          </a:xfrm>
          <a:custGeom>
            <a:avLst/>
            <a:gdLst>
              <a:gd name="csX0" fmla="*/ 0 w 3142735"/>
              <a:gd name="csY0" fmla="*/ 0 h 3142735"/>
              <a:gd name="csX1" fmla="*/ 586644 w 3142735"/>
              <a:gd name="csY1" fmla="*/ 0 h 3142735"/>
              <a:gd name="csX2" fmla="*/ 1047578 w 3142735"/>
              <a:gd name="csY2" fmla="*/ 0 h 3142735"/>
              <a:gd name="csX3" fmla="*/ 1602795 w 3142735"/>
              <a:gd name="csY3" fmla="*/ 0 h 3142735"/>
              <a:gd name="csX4" fmla="*/ 2158011 w 3142735"/>
              <a:gd name="csY4" fmla="*/ 0 h 3142735"/>
              <a:gd name="csX5" fmla="*/ 2650373 w 3142735"/>
              <a:gd name="csY5" fmla="*/ 0 h 3142735"/>
              <a:gd name="csX6" fmla="*/ 3142735 w 3142735"/>
              <a:gd name="csY6" fmla="*/ 0 h 3142735"/>
              <a:gd name="csX7" fmla="*/ 3142735 w 3142735"/>
              <a:gd name="csY7" fmla="*/ 586644 h 3142735"/>
              <a:gd name="csX8" fmla="*/ 3142735 w 3142735"/>
              <a:gd name="csY8" fmla="*/ 1141860 h 3142735"/>
              <a:gd name="csX9" fmla="*/ 3142735 w 3142735"/>
              <a:gd name="csY9" fmla="*/ 1571367 h 3142735"/>
              <a:gd name="csX10" fmla="*/ 3142735 w 3142735"/>
              <a:gd name="csY10" fmla="*/ 2126584 h 3142735"/>
              <a:gd name="csX11" fmla="*/ 3142735 w 3142735"/>
              <a:gd name="csY11" fmla="*/ 2681801 h 3142735"/>
              <a:gd name="csX12" fmla="*/ 3142735 w 3142735"/>
              <a:gd name="csY12" fmla="*/ 3142735 h 3142735"/>
              <a:gd name="csX13" fmla="*/ 2556091 w 3142735"/>
              <a:gd name="csY13" fmla="*/ 3142735 h 3142735"/>
              <a:gd name="csX14" fmla="*/ 2095157 w 3142735"/>
              <a:gd name="csY14" fmla="*/ 3142735 h 3142735"/>
              <a:gd name="csX15" fmla="*/ 1571368 w 3142735"/>
              <a:gd name="csY15" fmla="*/ 3142735 h 3142735"/>
              <a:gd name="csX16" fmla="*/ 984724 w 3142735"/>
              <a:gd name="csY16" fmla="*/ 3142735 h 3142735"/>
              <a:gd name="csX17" fmla="*/ 460934 w 3142735"/>
              <a:gd name="csY17" fmla="*/ 3142735 h 3142735"/>
              <a:gd name="csX18" fmla="*/ 0 w 3142735"/>
              <a:gd name="csY18" fmla="*/ 3142735 h 3142735"/>
              <a:gd name="csX19" fmla="*/ 0 w 3142735"/>
              <a:gd name="csY19" fmla="*/ 2556091 h 3142735"/>
              <a:gd name="csX20" fmla="*/ 0 w 3142735"/>
              <a:gd name="csY20" fmla="*/ 2000875 h 3142735"/>
              <a:gd name="csX21" fmla="*/ 0 w 3142735"/>
              <a:gd name="csY21" fmla="*/ 1414231 h 3142735"/>
              <a:gd name="csX22" fmla="*/ 0 w 3142735"/>
              <a:gd name="csY22" fmla="*/ 984724 h 3142735"/>
              <a:gd name="csX23" fmla="*/ 0 w 3142735"/>
              <a:gd name="csY23" fmla="*/ 460934 h 3142735"/>
              <a:gd name="csX24" fmla="*/ 0 w 3142735"/>
              <a:gd name="csY24" fmla="*/ 0 h 31427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142735" h="3142735" extrusionOk="0">
                <a:moveTo>
                  <a:pt x="0" y="0"/>
                </a:moveTo>
                <a:cubicBezTo>
                  <a:pt x="241681" y="-39506"/>
                  <a:pt x="454608" y="50454"/>
                  <a:pt x="586644" y="0"/>
                </a:cubicBezTo>
                <a:cubicBezTo>
                  <a:pt x="718680" y="-50454"/>
                  <a:pt x="947346" y="2164"/>
                  <a:pt x="1047578" y="0"/>
                </a:cubicBezTo>
                <a:cubicBezTo>
                  <a:pt x="1147810" y="-2164"/>
                  <a:pt x="1454161" y="41263"/>
                  <a:pt x="1602795" y="0"/>
                </a:cubicBezTo>
                <a:cubicBezTo>
                  <a:pt x="1751429" y="-41263"/>
                  <a:pt x="1954153" y="19539"/>
                  <a:pt x="2158011" y="0"/>
                </a:cubicBezTo>
                <a:cubicBezTo>
                  <a:pt x="2361869" y="-19539"/>
                  <a:pt x="2436754" y="23342"/>
                  <a:pt x="2650373" y="0"/>
                </a:cubicBezTo>
                <a:cubicBezTo>
                  <a:pt x="2863992" y="-23342"/>
                  <a:pt x="2974297" y="52816"/>
                  <a:pt x="3142735" y="0"/>
                </a:cubicBezTo>
                <a:cubicBezTo>
                  <a:pt x="3169967" y="291790"/>
                  <a:pt x="3072983" y="397928"/>
                  <a:pt x="3142735" y="586644"/>
                </a:cubicBezTo>
                <a:cubicBezTo>
                  <a:pt x="3212487" y="775360"/>
                  <a:pt x="3080067" y="898722"/>
                  <a:pt x="3142735" y="1141860"/>
                </a:cubicBezTo>
                <a:cubicBezTo>
                  <a:pt x="3205403" y="1384998"/>
                  <a:pt x="3099239" y="1449957"/>
                  <a:pt x="3142735" y="1571367"/>
                </a:cubicBezTo>
                <a:cubicBezTo>
                  <a:pt x="3186231" y="1692777"/>
                  <a:pt x="3080037" y="1905597"/>
                  <a:pt x="3142735" y="2126584"/>
                </a:cubicBezTo>
                <a:cubicBezTo>
                  <a:pt x="3205433" y="2347571"/>
                  <a:pt x="3082183" y="2518076"/>
                  <a:pt x="3142735" y="2681801"/>
                </a:cubicBezTo>
                <a:cubicBezTo>
                  <a:pt x="3203287" y="2845526"/>
                  <a:pt x="3104956" y="3045844"/>
                  <a:pt x="3142735" y="3142735"/>
                </a:cubicBezTo>
                <a:cubicBezTo>
                  <a:pt x="2933747" y="3151884"/>
                  <a:pt x="2714336" y="3107922"/>
                  <a:pt x="2556091" y="3142735"/>
                </a:cubicBezTo>
                <a:cubicBezTo>
                  <a:pt x="2397846" y="3177548"/>
                  <a:pt x="2203714" y="3137475"/>
                  <a:pt x="2095157" y="3142735"/>
                </a:cubicBezTo>
                <a:cubicBezTo>
                  <a:pt x="1986600" y="3147995"/>
                  <a:pt x="1797063" y="3109598"/>
                  <a:pt x="1571368" y="3142735"/>
                </a:cubicBezTo>
                <a:cubicBezTo>
                  <a:pt x="1345673" y="3175872"/>
                  <a:pt x="1195288" y="3073636"/>
                  <a:pt x="984724" y="3142735"/>
                </a:cubicBezTo>
                <a:cubicBezTo>
                  <a:pt x="774160" y="3211834"/>
                  <a:pt x="607714" y="3085593"/>
                  <a:pt x="460934" y="3142735"/>
                </a:cubicBezTo>
                <a:cubicBezTo>
                  <a:pt x="314154" y="3199877"/>
                  <a:pt x="191887" y="3131325"/>
                  <a:pt x="0" y="3142735"/>
                </a:cubicBezTo>
                <a:cubicBezTo>
                  <a:pt x="-58966" y="2975124"/>
                  <a:pt x="66108" y="2729799"/>
                  <a:pt x="0" y="2556091"/>
                </a:cubicBezTo>
                <a:cubicBezTo>
                  <a:pt x="-66108" y="2382383"/>
                  <a:pt x="19629" y="2191200"/>
                  <a:pt x="0" y="2000875"/>
                </a:cubicBezTo>
                <a:cubicBezTo>
                  <a:pt x="-19629" y="1810550"/>
                  <a:pt x="1445" y="1569668"/>
                  <a:pt x="0" y="1414231"/>
                </a:cubicBezTo>
                <a:cubicBezTo>
                  <a:pt x="-1445" y="1258794"/>
                  <a:pt x="10388" y="1076258"/>
                  <a:pt x="0" y="984724"/>
                </a:cubicBezTo>
                <a:cubicBezTo>
                  <a:pt x="-10388" y="893190"/>
                  <a:pt x="36631" y="615503"/>
                  <a:pt x="0" y="460934"/>
                </a:cubicBezTo>
                <a:cubicBezTo>
                  <a:pt x="-36631" y="306365"/>
                  <a:pt x="32871" y="111850"/>
                  <a:pt x="0" y="0"/>
                </a:cubicBezTo>
                <a:close/>
              </a:path>
            </a:pathLst>
          </a:custGeom>
          <a:noFill/>
          <a:ln>
            <a:solidFill>
              <a:schemeClr val="tx1"/>
            </a:solidFill>
            <a:extLst>
              <a:ext uri="{C807C97D-BFC1-408E-A445-0C87EB9F89A2}">
                <ask:lineSketchStyleProps xmlns:ask="http://schemas.microsoft.com/office/drawing/2018/sketchyshapes" sd="42690442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EC8AE791-34E6-8B69-7DC7-BFCF1B5B026E}"/>
              </a:ext>
            </a:extLst>
          </p:cNvPr>
          <p:cNvPicPr>
            <a:picLocks noChangeAspect="1"/>
          </p:cNvPicPr>
          <p:nvPr/>
        </p:nvPicPr>
        <p:blipFill>
          <a:blip r:embed="rId3"/>
          <a:stretch>
            <a:fillRect/>
          </a:stretch>
        </p:blipFill>
        <p:spPr>
          <a:xfrm>
            <a:off x="12495679" y="251116"/>
            <a:ext cx="1764018" cy="1787280"/>
          </a:xfrm>
          <a:prstGeom prst="rect">
            <a:avLst/>
          </a:prstGeom>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460572" y="7248716"/>
            <a:ext cx="1269162" cy="729768"/>
          </a:xfrm>
          <a:prstGeom prst="rect">
            <a:avLst/>
          </a:prstGeom>
        </p:spPr>
      </p:pic>
    </p:spTree>
    <p:extLst>
      <p:ext uri="{BB962C8B-B14F-4D97-AF65-F5344CB8AC3E}">
        <p14:creationId xmlns:p14="http://schemas.microsoft.com/office/powerpoint/2010/main" val="872477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96CEB-8D00-2441-DE32-F13BEEA744E4}"/>
            </a:ext>
          </a:extLst>
        </p:cNvPr>
        <p:cNvGrpSpPr/>
        <p:nvPr/>
      </p:nvGrpSpPr>
      <p:grpSpPr>
        <a:xfrm>
          <a:off x="0" y="0"/>
          <a:ext cx="0" cy="0"/>
          <a:chOff x="0" y="0"/>
          <a:chExt cx="0" cy="0"/>
        </a:xfrm>
      </p:grpSpPr>
      <p:pic>
        <p:nvPicPr>
          <p:cNvPr id="5" name="Picture 4" descr="A screenshot of a website&#10;&#10;AI-generated content may be incorrect.">
            <a:extLst>
              <a:ext uri="{FF2B5EF4-FFF2-40B4-BE49-F238E27FC236}">
                <a16:creationId xmlns:a16="http://schemas.microsoft.com/office/drawing/2014/main" id="{3F92AA8D-2747-7210-E87A-D9392CF31EA0}"/>
              </a:ext>
            </a:extLst>
          </p:cNvPr>
          <p:cNvPicPr>
            <a:picLocks noChangeAspect="1"/>
          </p:cNvPicPr>
          <p:nvPr/>
        </p:nvPicPr>
        <p:blipFill>
          <a:blip r:embed="rId2"/>
          <a:stretch>
            <a:fillRect/>
          </a:stretch>
        </p:blipFill>
        <p:spPr>
          <a:xfrm>
            <a:off x="552894" y="1174319"/>
            <a:ext cx="12142381" cy="5880962"/>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pic>
        <p:nvPicPr>
          <p:cNvPr id="7" name="Graphic 6" descr="Right pointing backhand index outline">
            <a:extLst>
              <a:ext uri="{FF2B5EF4-FFF2-40B4-BE49-F238E27FC236}">
                <a16:creationId xmlns:a16="http://schemas.microsoft.com/office/drawing/2014/main" id="{E60D20D5-EB19-AC2A-EEF5-0E46D41BD8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374902">
            <a:off x="4658497" y="5931241"/>
            <a:ext cx="914400" cy="914400"/>
          </a:xfrm>
          <a:prstGeom prst="rect">
            <a:avLst/>
          </a:prstGeom>
        </p:spPr>
      </p:pic>
      <p:sp>
        <p:nvSpPr>
          <p:cNvPr id="9" name="TextBox 8">
            <a:extLst>
              <a:ext uri="{FF2B5EF4-FFF2-40B4-BE49-F238E27FC236}">
                <a16:creationId xmlns:a16="http://schemas.microsoft.com/office/drawing/2014/main" id="{C9C33F2F-209B-A360-A496-9A3727118473}"/>
              </a:ext>
            </a:extLst>
          </p:cNvPr>
          <p:cNvSpPr txBox="1"/>
          <p:nvPr/>
        </p:nvSpPr>
        <p:spPr>
          <a:xfrm>
            <a:off x="1433384" y="345502"/>
            <a:ext cx="12752173" cy="553998"/>
          </a:xfrm>
          <a:prstGeom prst="rect">
            <a:avLst/>
          </a:prstGeom>
          <a:noFill/>
        </p:spPr>
        <p:txBody>
          <a:bodyPr wrap="square">
            <a:spAutoFit/>
          </a:bodyPr>
          <a:lstStyle/>
          <a:p>
            <a:r>
              <a:rPr lang="pl-PL" sz="3000" b="1" i="0">
                <a:solidFill>
                  <a:srgbClr val="FF0000"/>
                </a:solidFill>
                <a:effectLst/>
                <a:latin typeface="Google Sans Text"/>
              </a:rPr>
              <a:t>T</a:t>
            </a:r>
            <a:r>
              <a:rPr lang="en-US" sz="3000" b="1" i="0">
                <a:solidFill>
                  <a:srgbClr val="FF0000"/>
                </a:solidFill>
                <a:effectLst/>
                <a:latin typeface="Google Sans Text"/>
              </a:rPr>
              <a:t>utaj </a:t>
            </a:r>
            <a:r>
              <a:rPr lang="uk-UA" sz="3000" b="1" i="0">
                <a:solidFill>
                  <a:srgbClr val="FF0000"/>
                </a:solidFill>
                <a:effectLst/>
                <a:latin typeface="Google Sans Text"/>
              </a:rPr>
              <a:t> </a:t>
            </a:r>
            <a:r>
              <a:rPr lang="pl-PL" sz="3000" b="1" i="0">
                <a:solidFill>
                  <a:srgbClr val="FF0000"/>
                </a:solidFill>
                <a:effectLst/>
                <a:latin typeface="Google Sans Text"/>
              </a:rPr>
              <a:t>zastosowano sprytne przekierowania, a oferta była niewiarygodna</a:t>
            </a:r>
            <a:endParaRPr lang="uk-UA" sz="3000" b="1"/>
          </a:p>
        </p:txBody>
      </p:sp>
      <p:pic>
        <p:nvPicPr>
          <p:cNvPr id="2" name="Picture 1" descr="A blue flag with yellow stars&#10;&#10;Description automatically generated">
            <a:extLst>
              <a:ext uri="{FF2B5EF4-FFF2-40B4-BE49-F238E27FC236}">
                <a16:creationId xmlns:a16="http://schemas.microsoft.com/office/drawing/2014/main" id="{6E11E6F7-D94B-2B50-FC58-896BEB62055B}"/>
              </a:ext>
            </a:extLst>
          </p:cNvPr>
          <p:cNvPicPr>
            <a:picLocks noChangeAspect="1"/>
          </p:cNvPicPr>
          <p:nvPr/>
        </p:nvPicPr>
        <p:blipFill>
          <a:blip r:embed="rId5"/>
          <a:stretch>
            <a:fillRect/>
          </a:stretch>
        </p:blipFill>
        <p:spPr>
          <a:xfrm>
            <a:off x="12772863" y="1024061"/>
            <a:ext cx="1764018" cy="1787280"/>
          </a:xfrm>
          <a:prstGeom prst="rect">
            <a:avLst/>
          </a:prstGeom>
        </p:spPr>
      </p:pic>
      <p:pic>
        <p:nvPicPr>
          <p:cNvPr id="3" name="Picture 17">
            <a:extLst>
              <a:ext uri="{FF2B5EF4-FFF2-40B4-BE49-F238E27FC236}">
                <a16:creationId xmlns:a16="http://schemas.microsoft.com/office/drawing/2014/main" id="{5BAEF21E-E57D-CDB9-102B-ABAE880C5B6E}"/>
              </a:ext>
            </a:extLst>
          </p:cNvPr>
          <p:cNvPicPr>
            <a:picLocks noChangeAspect="1"/>
          </p:cNvPicPr>
          <p:nvPr/>
        </p:nvPicPr>
        <p:blipFill>
          <a:blip r:embed="rId6"/>
          <a:stretch>
            <a:fillRect/>
          </a:stretch>
        </p:blipFill>
        <p:spPr>
          <a:xfrm>
            <a:off x="13020291" y="6198481"/>
            <a:ext cx="1269162" cy="729768"/>
          </a:xfrm>
          <a:prstGeom prst="rect">
            <a:avLst/>
          </a:prstGeom>
        </p:spPr>
      </p:pic>
    </p:spTree>
    <p:extLst>
      <p:ext uri="{BB962C8B-B14F-4D97-AF65-F5344CB8AC3E}">
        <p14:creationId xmlns:p14="http://schemas.microsoft.com/office/powerpoint/2010/main" val="144009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E95ED8-9AAA-C206-0123-AFBD30287800}"/>
              </a:ext>
            </a:extLst>
          </p:cNvPr>
          <p:cNvSpPr txBox="1"/>
          <p:nvPr/>
        </p:nvSpPr>
        <p:spPr>
          <a:xfrm>
            <a:off x="537518" y="1710031"/>
            <a:ext cx="13555363" cy="5509200"/>
          </a:xfrm>
          <a:prstGeom prst="rect">
            <a:avLst/>
          </a:prstGeom>
          <a:noFill/>
        </p:spPr>
        <p:txBody>
          <a:bodyPr wrap="square">
            <a:spAutoFit/>
          </a:bodyPr>
          <a:lstStyle/>
          <a:p>
            <a:pPr>
              <a:buNone/>
            </a:pPr>
            <a:r>
              <a:rPr lang="pl-PL" sz="4400" b="1">
                <a:solidFill>
                  <a:srgbClr val="00B050"/>
                </a:solidFill>
              </a:rPr>
              <a:t>🧩 Złośliwe oprogramowanie (Malware &amp; Ransomware)</a:t>
            </a:r>
            <a:endParaRPr lang="en-US" sz="4400" b="1">
              <a:solidFill>
                <a:srgbClr val="00B050"/>
              </a:solidFill>
            </a:endParaRPr>
          </a:p>
          <a:p>
            <a:pPr>
              <a:buNone/>
            </a:pPr>
            <a:endParaRPr lang="pl-PL" sz="2800" b="1"/>
          </a:p>
          <a:p>
            <a:pPr>
              <a:buNone/>
            </a:pPr>
            <a:r>
              <a:rPr lang="pl-PL" sz="2800"/>
              <a:t>🦠 </a:t>
            </a:r>
            <a:r>
              <a:rPr lang="pl-PL" sz="2800" b="1"/>
              <a:t>Malware</a:t>
            </a:r>
            <a:r>
              <a:rPr lang="pl-PL" sz="2800"/>
              <a:t> to wirusy i programy, które mogą uszkodzić Twój telefon lub komputer.</a:t>
            </a:r>
            <a:endParaRPr lang="en-US" sz="2800"/>
          </a:p>
          <a:p>
            <a:pPr>
              <a:buNone/>
            </a:pPr>
            <a:endParaRPr lang="pl-PL" sz="2800"/>
          </a:p>
          <a:p>
            <a:pPr>
              <a:buNone/>
            </a:pPr>
            <a:r>
              <a:rPr lang="pl-PL" sz="2800"/>
              <a:t>💰 </a:t>
            </a:r>
            <a:r>
              <a:rPr lang="pl-PL" sz="2800" b="1"/>
              <a:t>Ransomware</a:t>
            </a:r>
            <a:r>
              <a:rPr lang="pl-PL" sz="2800"/>
              <a:t> blokuje dostęp do plików i żąda okupu </a:t>
            </a:r>
            <a:endParaRPr lang="en-US" sz="2800"/>
          </a:p>
          <a:p>
            <a:pPr>
              <a:buNone/>
            </a:pPr>
            <a:r>
              <a:rPr lang="en-US" sz="2800"/>
              <a:t>       </a:t>
            </a:r>
            <a:r>
              <a:rPr lang="pl-PL" sz="2800"/>
              <a:t>(np. „zapłać,</a:t>
            </a:r>
            <a:r>
              <a:rPr lang="en-US" sz="2800"/>
              <a:t> </a:t>
            </a:r>
            <a:r>
              <a:rPr lang="pl-PL" sz="2800"/>
              <a:t>by odzyskać zdjęcia”).</a:t>
            </a:r>
            <a:endParaRPr lang="en-US" sz="2800"/>
          </a:p>
          <a:p>
            <a:pPr>
              <a:buNone/>
            </a:pPr>
            <a:endParaRPr lang="pl-PL" sz="2800"/>
          </a:p>
          <a:p>
            <a:pPr>
              <a:buNone/>
            </a:pPr>
            <a:r>
              <a:rPr lang="pl-PL" sz="2800"/>
              <a:t>📌 </a:t>
            </a:r>
            <a:r>
              <a:rPr lang="pl-PL" sz="2800" b="1"/>
              <a:t>Jak się chronić:</a:t>
            </a:r>
            <a:endParaRPr lang="pl-PL" sz="2800"/>
          </a:p>
          <a:p>
            <a:pPr lvl="1">
              <a:buFont typeface="Arial" panose="020B0604020202020204" pitchFamily="34" charset="0"/>
              <a:buChar char="•"/>
            </a:pPr>
            <a:r>
              <a:rPr lang="en-US" sz="2800"/>
              <a:t> </a:t>
            </a:r>
            <a:r>
              <a:rPr lang="pl-PL" sz="2800"/>
              <a:t>Nie pobieraj podejrzanych plików lub aplikacji</a:t>
            </a:r>
          </a:p>
          <a:p>
            <a:pPr lvl="1">
              <a:buFont typeface="Arial" panose="020B0604020202020204" pitchFamily="34" charset="0"/>
              <a:buChar char="•"/>
            </a:pPr>
            <a:r>
              <a:rPr lang="en-US" sz="2800"/>
              <a:t> </a:t>
            </a:r>
            <a:r>
              <a:rPr lang="pl-PL" sz="2800"/>
              <a:t>Aktualizuj oprogramowanie</a:t>
            </a:r>
          </a:p>
          <a:p>
            <a:pPr lvl="1">
              <a:buFont typeface="Arial" panose="020B0604020202020204" pitchFamily="34" charset="0"/>
              <a:buChar char="•"/>
            </a:pPr>
            <a:r>
              <a:rPr lang="en-US" sz="2800"/>
              <a:t> </a:t>
            </a:r>
            <a:r>
              <a:rPr lang="pl-PL" sz="2800"/>
              <a:t>Nie otwieraj załączników od nieznanych osób</a:t>
            </a:r>
            <a:endParaRPr lang="en-US" sz="2800"/>
          </a:p>
          <a:p>
            <a:pPr lvl="1">
              <a:buFont typeface="Arial" panose="020B0604020202020204" pitchFamily="34" charset="0"/>
              <a:buChar char="•"/>
            </a:pPr>
            <a:r>
              <a:rPr lang="uk-UA" sz="2800"/>
              <a:t> </a:t>
            </a:r>
            <a:r>
              <a:rPr lang="en-US" sz="2800"/>
              <a:t>Używaj programu antywirusowego</a:t>
            </a:r>
            <a:endParaRPr lang="pl-PL" sz="2800"/>
          </a:p>
        </p:txBody>
      </p:sp>
      <p:sp>
        <p:nvSpPr>
          <p:cNvPr id="4" name="TextBox 3">
            <a:extLst>
              <a:ext uri="{FF2B5EF4-FFF2-40B4-BE49-F238E27FC236}">
                <a16:creationId xmlns:a16="http://schemas.microsoft.com/office/drawing/2014/main" id="{29056F41-92BE-158D-3BE8-BAA64F5A2624}"/>
              </a:ext>
            </a:extLst>
          </p:cNvPr>
          <p:cNvSpPr txBox="1"/>
          <p:nvPr/>
        </p:nvSpPr>
        <p:spPr>
          <a:xfrm>
            <a:off x="753763" y="556738"/>
            <a:ext cx="4658497" cy="646331"/>
          </a:xfrm>
          <a:prstGeom prst="rect">
            <a:avLst/>
          </a:prstGeom>
          <a:noFill/>
        </p:spPr>
        <p:txBody>
          <a:bodyPr wrap="square">
            <a:spAutoFit/>
          </a:bodyPr>
          <a:lstStyle/>
          <a:p>
            <a:r>
              <a:rPr lang="en-US" sz="3600" b="1">
                <a:solidFill>
                  <a:schemeClr val="accent1">
                    <a:lumMod val="75000"/>
                  </a:schemeClr>
                </a:solidFill>
              </a:rPr>
              <a:t>Kolejne zagro</a:t>
            </a:r>
            <a:r>
              <a:rPr lang="pl-PL" sz="3600" b="1">
                <a:solidFill>
                  <a:schemeClr val="accent1">
                    <a:lumMod val="75000"/>
                  </a:schemeClr>
                </a:solidFill>
              </a:rPr>
              <a:t>żenie…</a:t>
            </a:r>
            <a:endParaRPr lang="uk-UA" sz="3600">
              <a:solidFill>
                <a:schemeClr val="accent1">
                  <a:lumMod val="75000"/>
                </a:schemeClr>
              </a:solidFill>
            </a:endParaRPr>
          </a:p>
        </p:txBody>
      </p:sp>
      <p:pic>
        <p:nvPicPr>
          <p:cNvPr id="4098" name="Picture 2" descr="Złośliwe oprogramowanie (Malware &amp; Ransomware)">
            <a:extLst>
              <a:ext uri="{FF2B5EF4-FFF2-40B4-BE49-F238E27FC236}">
                <a16:creationId xmlns:a16="http://schemas.microsoft.com/office/drawing/2014/main" id="{FA5027C9-6749-36DF-C695-B509DDE28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9287" y="3595158"/>
            <a:ext cx="3315729" cy="3315729"/>
          </a:xfrm>
          <a:custGeom>
            <a:avLst/>
            <a:gdLst>
              <a:gd name="csX0" fmla="*/ 0 w 3315729"/>
              <a:gd name="csY0" fmla="*/ 0 h 3315729"/>
              <a:gd name="csX1" fmla="*/ 585779 w 3315729"/>
              <a:gd name="csY1" fmla="*/ 0 h 3315729"/>
              <a:gd name="csX2" fmla="*/ 1138400 w 3315729"/>
              <a:gd name="csY2" fmla="*/ 0 h 3315729"/>
              <a:gd name="csX3" fmla="*/ 1591550 w 3315729"/>
              <a:gd name="csY3" fmla="*/ 0 h 3315729"/>
              <a:gd name="csX4" fmla="*/ 2077857 w 3315729"/>
              <a:gd name="csY4" fmla="*/ 0 h 3315729"/>
              <a:gd name="csX5" fmla="*/ 2696793 w 3315729"/>
              <a:gd name="csY5" fmla="*/ 0 h 3315729"/>
              <a:gd name="csX6" fmla="*/ 3315729 w 3315729"/>
              <a:gd name="csY6" fmla="*/ 0 h 3315729"/>
              <a:gd name="csX7" fmla="*/ 3315729 w 3315729"/>
              <a:gd name="csY7" fmla="*/ 453150 h 3315729"/>
              <a:gd name="csX8" fmla="*/ 3315729 w 3315729"/>
              <a:gd name="csY8" fmla="*/ 1005771 h 3315729"/>
              <a:gd name="csX9" fmla="*/ 3315729 w 3315729"/>
              <a:gd name="csY9" fmla="*/ 1624707 h 3315729"/>
              <a:gd name="csX10" fmla="*/ 3315729 w 3315729"/>
              <a:gd name="csY10" fmla="*/ 2243643 h 3315729"/>
              <a:gd name="csX11" fmla="*/ 3315729 w 3315729"/>
              <a:gd name="csY11" fmla="*/ 2763107 h 3315729"/>
              <a:gd name="csX12" fmla="*/ 3315729 w 3315729"/>
              <a:gd name="csY12" fmla="*/ 3315729 h 3315729"/>
              <a:gd name="csX13" fmla="*/ 2696793 w 3315729"/>
              <a:gd name="csY13" fmla="*/ 3315729 h 3315729"/>
              <a:gd name="csX14" fmla="*/ 2077857 w 3315729"/>
              <a:gd name="csY14" fmla="*/ 3315729 h 3315729"/>
              <a:gd name="csX15" fmla="*/ 1458921 w 3315729"/>
              <a:gd name="csY15" fmla="*/ 3315729 h 3315729"/>
              <a:gd name="csX16" fmla="*/ 906299 w 3315729"/>
              <a:gd name="csY16" fmla="*/ 3315729 h 3315729"/>
              <a:gd name="csX17" fmla="*/ 0 w 3315729"/>
              <a:gd name="csY17" fmla="*/ 3315729 h 3315729"/>
              <a:gd name="csX18" fmla="*/ 0 w 3315729"/>
              <a:gd name="csY18" fmla="*/ 2862579 h 3315729"/>
              <a:gd name="csX19" fmla="*/ 0 w 3315729"/>
              <a:gd name="csY19" fmla="*/ 2243643 h 3315729"/>
              <a:gd name="csX20" fmla="*/ 0 w 3315729"/>
              <a:gd name="csY20" fmla="*/ 1691022 h 3315729"/>
              <a:gd name="csX21" fmla="*/ 0 w 3315729"/>
              <a:gd name="csY21" fmla="*/ 1171558 h 3315729"/>
              <a:gd name="csX22" fmla="*/ 0 w 3315729"/>
              <a:gd name="csY22" fmla="*/ 585779 h 3315729"/>
              <a:gd name="csX23" fmla="*/ 0 w 3315729"/>
              <a:gd name="csY23" fmla="*/ 0 h 33157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315729" h="3315729" extrusionOk="0">
                <a:moveTo>
                  <a:pt x="0" y="0"/>
                </a:moveTo>
                <a:cubicBezTo>
                  <a:pt x="217775" y="-70151"/>
                  <a:pt x="312059" y="37598"/>
                  <a:pt x="585779" y="0"/>
                </a:cubicBezTo>
                <a:cubicBezTo>
                  <a:pt x="859499" y="-37598"/>
                  <a:pt x="1024260" y="37370"/>
                  <a:pt x="1138400" y="0"/>
                </a:cubicBezTo>
                <a:cubicBezTo>
                  <a:pt x="1252540" y="-37370"/>
                  <a:pt x="1476134" y="76"/>
                  <a:pt x="1591550" y="0"/>
                </a:cubicBezTo>
                <a:cubicBezTo>
                  <a:pt x="1706966" y="-76"/>
                  <a:pt x="1838626" y="6075"/>
                  <a:pt x="2077857" y="0"/>
                </a:cubicBezTo>
                <a:cubicBezTo>
                  <a:pt x="2317088" y="-6075"/>
                  <a:pt x="2408429" y="56806"/>
                  <a:pt x="2696793" y="0"/>
                </a:cubicBezTo>
                <a:cubicBezTo>
                  <a:pt x="2985157" y="-56806"/>
                  <a:pt x="3067197" y="22047"/>
                  <a:pt x="3315729" y="0"/>
                </a:cubicBezTo>
                <a:cubicBezTo>
                  <a:pt x="3332924" y="145594"/>
                  <a:pt x="3298331" y="234455"/>
                  <a:pt x="3315729" y="453150"/>
                </a:cubicBezTo>
                <a:cubicBezTo>
                  <a:pt x="3333127" y="671845"/>
                  <a:pt x="3302938" y="762209"/>
                  <a:pt x="3315729" y="1005771"/>
                </a:cubicBezTo>
                <a:cubicBezTo>
                  <a:pt x="3328520" y="1249333"/>
                  <a:pt x="3256265" y="1358809"/>
                  <a:pt x="3315729" y="1624707"/>
                </a:cubicBezTo>
                <a:cubicBezTo>
                  <a:pt x="3375193" y="1890605"/>
                  <a:pt x="3308746" y="2017946"/>
                  <a:pt x="3315729" y="2243643"/>
                </a:cubicBezTo>
                <a:cubicBezTo>
                  <a:pt x="3322712" y="2469340"/>
                  <a:pt x="3296586" y="2533876"/>
                  <a:pt x="3315729" y="2763107"/>
                </a:cubicBezTo>
                <a:cubicBezTo>
                  <a:pt x="3334872" y="2992338"/>
                  <a:pt x="3250652" y="3077569"/>
                  <a:pt x="3315729" y="3315729"/>
                </a:cubicBezTo>
                <a:cubicBezTo>
                  <a:pt x="3101002" y="3355292"/>
                  <a:pt x="2860732" y="3271057"/>
                  <a:pt x="2696793" y="3315729"/>
                </a:cubicBezTo>
                <a:cubicBezTo>
                  <a:pt x="2532854" y="3360401"/>
                  <a:pt x="2313720" y="3311767"/>
                  <a:pt x="2077857" y="3315729"/>
                </a:cubicBezTo>
                <a:cubicBezTo>
                  <a:pt x="1841994" y="3319691"/>
                  <a:pt x="1767105" y="3273764"/>
                  <a:pt x="1458921" y="3315729"/>
                </a:cubicBezTo>
                <a:cubicBezTo>
                  <a:pt x="1150737" y="3357694"/>
                  <a:pt x="1139759" y="3307275"/>
                  <a:pt x="906299" y="3315729"/>
                </a:cubicBezTo>
                <a:cubicBezTo>
                  <a:pt x="672839" y="3324183"/>
                  <a:pt x="366438" y="3296960"/>
                  <a:pt x="0" y="3315729"/>
                </a:cubicBezTo>
                <a:cubicBezTo>
                  <a:pt x="-23636" y="3222214"/>
                  <a:pt x="24946" y="2987041"/>
                  <a:pt x="0" y="2862579"/>
                </a:cubicBezTo>
                <a:cubicBezTo>
                  <a:pt x="-24946" y="2738117"/>
                  <a:pt x="38936" y="2384618"/>
                  <a:pt x="0" y="2243643"/>
                </a:cubicBezTo>
                <a:cubicBezTo>
                  <a:pt x="-38936" y="2102668"/>
                  <a:pt x="64050" y="1964514"/>
                  <a:pt x="0" y="1691022"/>
                </a:cubicBezTo>
                <a:cubicBezTo>
                  <a:pt x="-64050" y="1417530"/>
                  <a:pt x="60448" y="1398949"/>
                  <a:pt x="0" y="1171558"/>
                </a:cubicBezTo>
                <a:cubicBezTo>
                  <a:pt x="-60448" y="944167"/>
                  <a:pt x="31759" y="808441"/>
                  <a:pt x="0" y="585779"/>
                </a:cubicBezTo>
                <a:cubicBezTo>
                  <a:pt x="-31759" y="363117"/>
                  <a:pt x="39873" y="159938"/>
                  <a:pt x="0" y="0"/>
                </a:cubicBezTo>
                <a:close/>
              </a:path>
            </a:pathLst>
          </a:custGeom>
          <a:noFill/>
          <a:ln>
            <a:solidFill>
              <a:schemeClr val="tx1"/>
            </a:solidFill>
            <a:extLst>
              <a:ext uri="{C807C97D-BFC1-408E-A445-0C87EB9F89A2}">
                <ask:lineSketchStyleProps xmlns:ask="http://schemas.microsoft.com/office/drawing/2018/sketchyshapes" sd="52931835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6D2E9422-6E70-EFCB-3356-BC781361F232}"/>
              </a:ext>
            </a:extLst>
          </p:cNvPr>
          <p:cNvPicPr>
            <a:picLocks noChangeAspect="1"/>
          </p:cNvPicPr>
          <p:nvPr/>
        </p:nvPicPr>
        <p:blipFill>
          <a:blip r:embed="rId3"/>
          <a:stretch>
            <a:fillRect/>
          </a:stretch>
        </p:blipFill>
        <p:spPr>
          <a:xfrm>
            <a:off x="12718101" y="-13737"/>
            <a:ext cx="1764018" cy="1787280"/>
          </a:xfrm>
          <a:prstGeom prst="rect">
            <a:avLst/>
          </a:prstGeom>
        </p:spPr>
      </p:pic>
      <p:pic>
        <p:nvPicPr>
          <p:cNvPr id="5"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13134582" y="7219231"/>
            <a:ext cx="1269162" cy="729768"/>
          </a:xfrm>
          <a:prstGeom prst="rect">
            <a:avLst/>
          </a:prstGeom>
        </p:spPr>
      </p:pic>
    </p:spTree>
    <p:extLst>
      <p:ext uri="{BB962C8B-B14F-4D97-AF65-F5344CB8AC3E}">
        <p14:creationId xmlns:p14="http://schemas.microsoft.com/office/powerpoint/2010/main" val="722930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29F89F-7A24-FD31-09E5-68832BDCFEA2}"/>
              </a:ext>
            </a:extLst>
          </p:cNvPr>
          <p:cNvSpPr txBox="1"/>
          <p:nvPr/>
        </p:nvSpPr>
        <p:spPr>
          <a:xfrm>
            <a:off x="444843" y="1324396"/>
            <a:ext cx="13740713" cy="5509200"/>
          </a:xfrm>
          <a:prstGeom prst="rect">
            <a:avLst/>
          </a:prstGeom>
          <a:noFill/>
        </p:spPr>
        <p:txBody>
          <a:bodyPr wrap="square">
            <a:spAutoFit/>
          </a:bodyPr>
          <a:lstStyle/>
          <a:p>
            <a:pPr>
              <a:buNone/>
            </a:pPr>
            <a:r>
              <a:rPr lang="pl-PL" sz="2800" b="1"/>
              <a:t>🔍 </a:t>
            </a:r>
            <a:r>
              <a:rPr lang="pl-PL" sz="4400" b="1">
                <a:solidFill>
                  <a:srgbClr val="00B050"/>
                </a:solidFill>
              </a:rPr>
              <a:t>Przykłady Malware (złośliwego oprogramowania):</a:t>
            </a:r>
            <a:endParaRPr lang="en-US" sz="4400" b="1">
              <a:solidFill>
                <a:srgbClr val="00B050"/>
              </a:solidFill>
            </a:endParaRPr>
          </a:p>
          <a:p>
            <a:pPr>
              <a:buNone/>
            </a:pPr>
            <a:endParaRPr lang="pl-PL" sz="2800" b="1"/>
          </a:p>
          <a:p>
            <a:pPr>
              <a:buFont typeface="+mj-lt"/>
              <a:buAutoNum type="arabicPeriod"/>
            </a:pPr>
            <a:r>
              <a:rPr lang="en-US" sz="2800" b="1"/>
              <a:t> </a:t>
            </a:r>
            <a:r>
              <a:rPr lang="pl-PL" sz="2800" b="1"/>
              <a:t>Trojan: Emotet</a:t>
            </a:r>
            <a:br>
              <a:rPr lang="pl-PL" sz="2800"/>
            </a:br>
            <a:r>
              <a:rPr lang="pl-PL" sz="2800"/>
              <a:t>Podszywa się pod załączniki e-mail (np. faktury, CV). Po otwarciu infekuje system i może kraść dane.</a:t>
            </a:r>
            <a:endParaRPr lang="en-US" sz="2800"/>
          </a:p>
          <a:p>
            <a:pPr>
              <a:buFont typeface="+mj-lt"/>
              <a:buAutoNum type="arabicPeriod"/>
            </a:pPr>
            <a:endParaRPr lang="pl-PL" sz="2800"/>
          </a:p>
          <a:p>
            <a:pPr>
              <a:buFont typeface="+mj-lt"/>
              <a:buAutoNum type="arabicPeriod"/>
            </a:pPr>
            <a:r>
              <a:rPr lang="en-US" sz="2800" b="1"/>
              <a:t> </a:t>
            </a:r>
            <a:r>
              <a:rPr lang="pl-PL" sz="2800" b="1"/>
              <a:t>Spyware: Pegasus</a:t>
            </a:r>
            <a:br>
              <a:rPr lang="pl-PL" sz="2800"/>
            </a:br>
            <a:r>
              <a:rPr lang="pl-PL" sz="2800"/>
              <a:t>Służy do szpiegowania użytkownika – zbiera dane, nagrywa rozmowy i monitoruje lokalizację.</a:t>
            </a:r>
            <a:endParaRPr lang="en-US" sz="2800"/>
          </a:p>
          <a:p>
            <a:pPr>
              <a:buFont typeface="+mj-lt"/>
              <a:buAutoNum type="arabicPeriod"/>
            </a:pPr>
            <a:endParaRPr lang="pl-PL" sz="2800"/>
          </a:p>
          <a:p>
            <a:pPr>
              <a:buFont typeface="+mj-lt"/>
              <a:buAutoNum type="arabicPeriod"/>
            </a:pPr>
            <a:r>
              <a:rPr lang="en-US" sz="2800" b="1"/>
              <a:t> </a:t>
            </a:r>
            <a:r>
              <a:rPr lang="pl-PL" sz="2800" b="1"/>
              <a:t>Adware: Fireball</a:t>
            </a:r>
            <a:br>
              <a:rPr lang="pl-PL" sz="2800"/>
            </a:br>
            <a:r>
              <a:rPr lang="pl-PL" sz="2800"/>
              <a:t>Wyświetla niechciane reklamy, spowalnia urządzenie i może przejąć kontrolę nad przeglądarką.</a:t>
            </a:r>
          </a:p>
        </p:txBody>
      </p:sp>
      <p:pic>
        <p:nvPicPr>
          <p:cNvPr id="2" name="Picture 1" descr="A blue flag with yellow stars&#10;&#10;Description automatically generated">
            <a:extLst>
              <a:ext uri="{FF2B5EF4-FFF2-40B4-BE49-F238E27FC236}">
                <a16:creationId xmlns:a16="http://schemas.microsoft.com/office/drawing/2014/main" id="{4923649A-F03A-5F15-EF01-4C87A9A1FA93}"/>
              </a:ext>
            </a:extLst>
          </p:cNvPr>
          <p:cNvPicPr>
            <a:picLocks noChangeAspect="1"/>
          </p:cNvPicPr>
          <p:nvPr/>
        </p:nvPicPr>
        <p:blipFill>
          <a:blip r:embed="rId2"/>
          <a:stretch>
            <a:fillRect/>
          </a:stretch>
        </p:blipFill>
        <p:spPr>
          <a:xfrm>
            <a:off x="12421538" y="6358270"/>
            <a:ext cx="1764018" cy="1787280"/>
          </a:xfrm>
          <a:prstGeom prst="rect">
            <a:avLst/>
          </a:prstGeom>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3"/>
          <a:stretch>
            <a:fillRect/>
          </a:stretch>
        </p:blipFill>
        <p:spPr>
          <a:xfrm>
            <a:off x="301085" y="7251910"/>
            <a:ext cx="1269162" cy="729768"/>
          </a:xfrm>
          <a:prstGeom prst="rect">
            <a:avLst/>
          </a:prstGeom>
        </p:spPr>
      </p:pic>
    </p:spTree>
    <p:extLst>
      <p:ext uri="{BB962C8B-B14F-4D97-AF65-F5344CB8AC3E}">
        <p14:creationId xmlns:p14="http://schemas.microsoft.com/office/powerpoint/2010/main" val="1632028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12DBA1-967C-EA10-E698-61CE0EB0F66C}"/>
              </a:ext>
            </a:extLst>
          </p:cNvPr>
          <p:cNvSpPr txBox="1"/>
          <p:nvPr/>
        </p:nvSpPr>
        <p:spPr>
          <a:xfrm>
            <a:off x="766119" y="1285104"/>
            <a:ext cx="13271157" cy="5940088"/>
          </a:xfrm>
          <a:prstGeom prst="rect">
            <a:avLst/>
          </a:prstGeom>
          <a:noFill/>
        </p:spPr>
        <p:txBody>
          <a:bodyPr wrap="square">
            <a:spAutoFit/>
          </a:bodyPr>
          <a:lstStyle/>
          <a:p>
            <a:pPr>
              <a:buNone/>
            </a:pPr>
            <a:r>
              <a:rPr lang="pl-PL" sz="4400" b="1">
                <a:solidFill>
                  <a:srgbClr val="00B050"/>
                </a:solidFill>
              </a:rPr>
              <a:t>💣 Przykłady Ransomware:</a:t>
            </a:r>
            <a:endParaRPr lang="en-US" sz="4400" b="1">
              <a:solidFill>
                <a:srgbClr val="00B050"/>
              </a:solidFill>
            </a:endParaRPr>
          </a:p>
          <a:p>
            <a:pPr>
              <a:buNone/>
            </a:pPr>
            <a:endParaRPr lang="pl-PL" sz="2800" b="1"/>
          </a:p>
          <a:p>
            <a:pPr>
              <a:buFont typeface="+mj-lt"/>
              <a:buAutoNum type="arabicPeriod"/>
            </a:pPr>
            <a:r>
              <a:rPr lang="en-US" sz="2800" b="1"/>
              <a:t> </a:t>
            </a:r>
            <a:r>
              <a:rPr lang="pl-PL" sz="2800" b="1"/>
              <a:t>WannaCry</a:t>
            </a:r>
            <a:br>
              <a:rPr lang="pl-PL" sz="2800"/>
            </a:br>
            <a:r>
              <a:rPr lang="pl-PL" sz="2800"/>
              <a:t>W 2017 roku zaatakował komputery na całym świecie (np. w szpitalach), szyfrował pliki i żądał okupu w Bitcoinach.</a:t>
            </a:r>
            <a:endParaRPr lang="en-US" sz="2800"/>
          </a:p>
          <a:p>
            <a:pPr>
              <a:buFont typeface="+mj-lt"/>
              <a:buAutoNum type="arabicPeriod"/>
            </a:pPr>
            <a:endParaRPr lang="pl-PL" sz="2800"/>
          </a:p>
          <a:p>
            <a:pPr>
              <a:buFont typeface="+mj-lt"/>
              <a:buAutoNum type="arabicPeriod"/>
            </a:pPr>
            <a:r>
              <a:rPr lang="en-US" sz="2800" b="1"/>
              <a:t> </a:t>
            </a:r>
            <a:r>
              <a:rPr lang="pl-PL" sz="2800" b="1"/>
              <a:t>Locky</a:t>
            </a:r>
            <a:br>
              <a:rPr lang="pl-PL" sz="2800"/>
            </a:br>
            <a:r>
              <a:rPr lang="pl-PL" sz="2800"/>
              <a:t>Rozsyłany przez fałszywe e-maile jako faktura. </a:t>
            </a:r>
            <a:endParaRPr lang="en-US" sz="2800"/>
          </a:p>
          <a:p>
            <a:r>
              <a:rPr lang="pl-PL" sz="2800"/>
              <a:t>Po uruchomieniu blokuje dostęp do plików użytkownika.</a:t>
            </a:r>
            <a:endParaRPr lang="en-US" sz="2800"/>
          </a:p>
          <a:p>
            <a:pPr>
              <a:buFont typeface="+mj-lt"/>
              <a:buAutoNum type="arabicPeriod"/>
            </a:pPr>
            <a:endParaRPr lang="pl-PL" sz="2800"/>
          </a:p>
          <a:p>
            <a:pPr>
              <a:buFont typeface="+mj-lt"/>
              <a:buAutoNum type="arabicPeriod"/>
            </a:pPr>
            <a:r>
              <a:rPr lang="en-US" sz="2800" b="1"/>
              <a:t> </a:t>
            </a:r>
            <a:r>
              <a:rPr lang="pl-PL" sz="2800" b="1"/>
              <a:t>CryptoLocker</a:t>
            </a:r>
            <a:br>
              <a:rPr lang="pl-PL" sz="2800"/>
            </a:br>
            <a:r>
              <a:rPr lang="pl-PL" sz="2800"/>
              <a:t>Szyfrował dokumenty, zdjęcia i inne pliki, a potem żądał pieniędzy za klucz odszyfrowujący.</a:t>
            </a:r>
          </a:p>
        </p:txBody>
      </p:sp>
      <p:pic>
        <p:nvPicPr>
          <p:cNvPr id="2" name="Picture 1" descr="A blue flag with yellow stars&#10;&#10;Description automatically generated">
            <a:extLst>
              <a:ext uri="{FF2B5EF4-FFF2-40B4-BE49-F238E27FC236}">
                <a16:creationId xmlns:a16="http://schemas.microsoft.com/office/drawing/2014/main" id="{A754F20C-6AE1-3C33-A32C-71A80EC0A549}"/>
              </a:ext>
            </a:extLst>
          </p:cNvPr>
          <p:cNvPicPr>
            <a:picLocks noChangeAspect="1"/>
          </p:cNvPicPr>
          <p:nvPr/>
        </p:nvPicPr>
        <p:blipFill>
          <a:blip r:embed="rId2"/>
          <a:stretch>
            <a:fillRect/>
          </a:stretch>
        </p:blipFill>
        <p:spPr>
          <a:xfrm>
            <a:off x="12495679" y="6331552"/>
            <a:ext cx="1764018" cy="1787280"/>
          </a:xfrm>
          <a:prstGeom prst="rect">
            <a:avLst/>
          </a:prstGeom>
        </p:spPr>
      </p:pic>
      <p:pic>
        <p:nvPicPr>
          <p:cNvPr id="6146" name="Picture 2" descr="WannaCry ransomware attack in 2017 | by John Harish | Medium">
            <a:extLst>
              <a:ext uri="{FF2B5EF4-FFF2-40B4-BE49-F238E27FC236}">
                <a16:creationId xmlns:a16="http://schemas.microsoft.com/office/drawing/2014/main" id="{E341631F-A5F9-1F3C-B97F-3E2F93A1A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9191" y="163455"/>
            <a:ext cx="3988085" cy="2243298"/>
          </a:xfrm>
          <a:custGeom>
            <a:avLst/>
            <a:gdLst>
              <a:gd name="csX0" fmla="*/ 0 w 3988085"/>
              <a:gd name="csY0" fmla="*/ 0 h 2243298"/>
              <a:gd name="csX1" fmla="*/ 569726 w 3988085"/>
              <a:gd name="csY1" fmla="*/ 0 h 2243298"/>
              <a:gd name="csX2" fmla="*/ 1059691 w 3988085"/>
              <a:gd name="csY2" fmla="*/ 0 h 2243298"/>
              <a:gd name="csX3" fmla="*/ 1709179 w 3988085"/>
              <a:gd name="csY3" fmla="*/ 0 h 2243298"/>
              <a:gd name="csX4" fmla="*/ 2278906 w 3988085"/>
              <a:gd name="csY4" fmla="*/ 0 h 2243298"/>
              <a:gd name="csX5" fmla="*/ 2848632 w 3988085"/>
              <a:gd name="csY5" fmla="*/ 0 h 2243298"/>
              <a:gd name="csX6" fmla="*/ 3298716 w 3988085"/>
              <a:gd name="csY6" fmla="*/ 0 h 2243298"/>
              <a:gd name="csX7" fmla="*/ 3988085 w 3988085"/>
              <a:gd name="csY7" fmla="*/ 0 h 2243298"/>
              <a:gd name="csX8" fmla="*/ 3988085 w 3988085"/>
              <a:gd name="csY8" fmla="*/ 583257 h 2243298"/>
              <a:gd name="csX9" fmla="*/ 3988085 w 3988085"/>
              <a:gd name="csY9" fmla="*/ 1188948 h 2243298"/>
              <a:gd name="csX10" fmla="*/ 3988085 w 3988085"/>
              <a:gd name="csY10" fmla="*/ 2243298 h 2243298"/>
              <a:gd name="csX11" fmla="*/ 3378478 w 3988085"/>
              <a:gd name="csY11" fmla="*/ 2243298 h 2243298"/>
              <a:gd name="csX12" fmla="*/ 2928394 w 3988085"/>
              <a:gd name="csY12" fmla="*/ 2243298 h 2243298"/>
              <a:gd name="csX13" fmla="*/ 2438429 w 3988085"/>
              <a:gd name="csY13" fmla="*/ 2243298 h 2243298"/>
              <a:gd name="csX14" fmla="*/ 1948464 w 3988085"/>
              <a:gd name="csY14" fmla="*/ 2243298 h 2243298"/>
              <a:gd name="csX15" fmla="*/ 1298976 w 3988085"/>
              <a:gd name="csY15" fmla="*/ 2243298 h 2243298"/>
              <a:gd name="csX16" fmla="*/ 649488 w 3988085"/>
              <a:gd name="csY16" fmla="*/ 2243298 h 2243298"/>
              <a:gd name="csX17" fmla="*/ 0 w 3988085"/>
              <a:gd name="csY17" fmla="*/ 2243298 h 2243298"/>
              <a:gd name="csX18" fmla="*/ 0 w 3988085"/>
              <a:gd name="csY18" fmla="*/ 1749772 h 2243298"/>
              <a:gd name="csX19" fmla="*/ 0 w 3988085"/>
              <a:gd name="csY19" fmla="*/ 1144082 h 2243298"/>
              <a:gd name="csX20" fmla="*/ 0 w 3988085"/>
              <a:gd name="csY20" fmla="*/ 538392 h 2243298"/>
              <a:gd name="csX21" fmla="*/ 0 w 3988085"/>
              <a:gd name="csY21" fmla="*/ 0 h 224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988085" h="2243298" extrusionOk="0">
                <a:moveTo>
                  <a:pt x="0" y="0"/>
                </a:moveTo>
                <a:cubicBezTo>
                  <a:pt x="262740" y="-54700"/>
                  <a:pt x="346640" y="53308"/>
                  <a:pt x="569726" y="0"/>
                </a:cubicBezTo>
                <a:cubicBezTo>
                  <a:pt x="792812" y="-53308"/>
                  <a:pt x="860035" y="16116"/>
                  <a:pt x="1059691" y="0"/>
                </a:cubicBezTo>
                <a:cubicBezTo>
                  <a:pt x="1259347" y="-16116"/>
                  <a:pt x="1443561" y="66463"/>
                  <a:pt x="1709179" y="0"/>
                </a:cubicBezTo>
                <a:cubicBezTo>
                  <a:pt x="1974797" y="-66463"/>
                  <a:pt x="2132097" y="21289"/>
                  <a:pt x="2278906" y="0"/>
                </a:cubicBezTo>
                <a:cubicBezTo>
                  <a:pt x="2425715" y="-21289"/>
                  <a:pt x="2597015" y="13574"/>
                  <a:pt x="2848632" y="0"/>
                </a:cubicBezTo>
                <a:cubicBezTo>
                  <a:pt x="3100249" y="-13574"/>
                  <a:pt x="3130096" y="8913"/>
                  <a:pt x="3298716" y="0"/>
                </a:cubicBezTo>
                <a:cubicBezTo>
                  <a:pt x="3467336" y="-8913"/>
                  <a:pt x="3736244" y="7462"/>
                  <a:pt x="3988085" y="0"/>
                </a:cubicBezTo>
                <a:cubicBezTo>
                  <a:pt x="4032600" y="191393"/>
                  <a:pt x="3957630" y="419487"/>
                  <a:pt x="3988085" y="583257"/>
                </a:cubicBezTo>
                <a:cubicBezTo>
                  <a:pt x="4018540" y="747027"/>
                  <a:pt x="3986993" y="891542"/>
                  <a:pt x="3988085" y="1188948"/>
                </a:cubicBezTo>
                <a:cubicBezTo>
                  <a:pt x="3989177" y="1486354"/>
                  <a:pt x="3962187" y="1803380"/>
                  <a:pt x="3988085" y="2243298"/>
                </a:cubicBezTo>
                <a:cubicBezTo>
                  <a:pt x="3811146" y="2305320"/>
                  <a:pt x="3550274" y="2230436"/>
                  <a:pt x="3378478" y="2243298"/>
                </a:cubicBezTo>
                <a:cubicBezTo>
                  <a:pt x="3206682" y="2256160"/>
                  <a:pt x="3115371" y="2209489"/>
                  <a:pt x="2928394" y="2243298"/>
                </a:cubicBezTo>
                <a:cubicBezTo>
                  <a:pt x="2741417" y="2277107"/>
                  <a:pt x="2626261" y="2213744"/>
                  <a:pt x="2438429" y="2243298"/>
                </a:cubicBezTo>
                <a:cubicBezTo>
                  <a:pt x="2250598" y="2272852"/>
                  <a:pt x="2121955" y="2219378"/>
                  <a:pt x="1948464" y="2243298"/>
                </a:cubicBezTo>
                <a:cubicBezTo>
                  <a:pt x="1774974" y="2267218"/>
                  <a:pt x="1560067" y="2202581"/>
                  <a:pt x="1298976" y="2243298"/>
                </a:cubicBezTo>
                <a:cubicBezTo>
                  <a:pt x="1037885" y="2284015"/>
                  <a:pt x="951358" y="2178945"/>
                  <a:pt x="649488" y="2243298"/>
                </a:cubicBezTo>
                <a:cubicBezTo>
                  <a:pt x="347618" y="2307651"/>
                  <a:pt x="142561" y="2202557"/>
                  <a:pt x="0" y="2243298"/>
                </a:cubicBezTo>
                <a:cubicBezTo>
                  <a:pt x="-1448" y="2127085"/>
                  <a:pt x="49832" y="1949506"/>
                  <a:pt x="0" y="1749772"/>
                </a:cubicBezTo>
                <a:cubicBezTo>
                  <a:pt x="-49832" y="1550038"/>
                  <a:pt x="69424" y="1361095"/>
                  <a:pt x="0" y="1144082"/>
                </a:cubicBezTo>
                <a:cubicBezTo>
                  <a:pt x="-69424" y="927069"/>
                  <a:pt x="49549" y="720709"/>
                  <a:pt x="0" y="538392"/>
                </a:cubicBezTo>
                <a:cubicBezTo>
                  <a:pt x="-49549" y="356075"/>
                  <a:pt x="28928" y="222944"/>
                  <a:pt x="0" y="0"/>
                </a:cubicBezTo>
                <a:close/>
              </a:path>
            </a:pathLst>
          </a:custGeom>
          <a:noFill/>
          <a:ln>
            <a:solidFill>
              <a:schemeClr val="tx1"/>
            </a:solidFill>
            <a:extLst>
              <a:ext uri="{C807C97D-BFC1-408E-A445-0C87EB9F89A2}">
                <ask:lineSketchStyleProps xmlns:ask="http://schemas.microsoft.com/office/drawing/2018/sketchyshapes" sd="158037252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7" name="Picture 6" descr="A blue background with a cartoon fire extinguisher&#10;&#10;AI-generated content may be incorrect.">
            <a:extLst>
              <a:ext uri="{FF2B5EF4-FFF2-40B4-BE49-F238E27FC236}">
                <a16:creationId xmlns:a16="http://schemas.microsoft.com/office/drawing/2014/main" id="{68842B67-92D4-B9A1-F757-60CEFDEA9445}"/>
              </a:ext>
            </a:extLst>
          </p:cNvPr>
          <p:cNvPicPr>
            <a:picLocks noChangeAspect="1"/>
          </p:cNvPicPr>
          <p:nvPr/>
        </p:nvPicPr>
        <p:blipFill>
          <a:blip r:embed="rId4"/>
          <a:stretch>
            <a:fillRect/>
          </a:stretch>
        </p:blipFill>
        <p:spPr>
          <a:xfrm>
            <a:off x="9996673" y="3899269"/>
            <a:ext cx="4040604" cy="1661272"/>
          </a:xfrm>
          <a:custGeom>
            <a:avLst/>
            <a:gdLst>
              <a:gd name="csX0" fmla="*/ 0 w 4040604"/>
              <a:gd name="csY0" fmla="*/ 0 h 1661272"/>
              <a:gd name="csX1" fmla="*/ 617635 w 4040604"/>
              <a:gd name="csY1" fmla="*/ 0 h 1661272"/>
              <a:gd name="csX2" fmla="*/ 1275676 w 4040604"/>
              <a:gd name="csY2" fmla="*/ 0 h 1661272"/>
              <a:gd name="csX3" fmla="*/ 1772093 w 4040604"/>
              <a:gd name="csY3" fmla="*/ 0 h 1661272"/>
              <a:gd name="csX4" fmla="*/ 2308917 w 4040604"/>
              <a:gd name="csY4" fmla="*/ 0 h 1661272"/>
              <a:gd name="csX5" fmla="*/ 2845740 w 4040604"/>
              <a:gd name="csY5" fmla="*/ 0 h 1661272"/>
              <a:gd name="csX6" fmla="*/ 3342157 w 4040604"/>
              <a:gd name="csY6" fmla="*/ 0 h 1661272"/>
              <a:gd name="csX7" fmla="*/ 4040604 w 4040604"/>
              <a:gd name="csY7" fmla="*/ 0 h 1661272"/>
              <a:gd name="csX8" fmla="*/ 4040604 w 4040604"/>
              <a:gd name="csY8" fmla="*/ 537145 h 1661272"/>
              <a:gd name="csX9" fmla="*/ 4040604 w 4040604"/>
              <a:gd name="csY9" fmla="*/ 1090902 h 1661272"/>
              <a:gd name="csX10" fmla="*/ 4040604 w 4040604"/>
              <a:gd name="csY10" fmla="*/ 1661272 h 1661272"/>
              <a:gd name="csX11" fmla="*/ 3503781 w 4040604"/>
              <a:gd name="csY11" fmla="*/ 1661272 h 1661272"/>
              <a:gd name="csX12" fmla="*/ 3007364 w 4040604"/>
              <a:gd name="csY12" fmla="*/ 1661272 h 1661272"/>
              <a:gd name="csX13" fmla="*/ 2470541 w 4040604"/>
              <a:gd name="csY13" fmla="*/ 1661272 h 1661272"/>
              <a:gd name="csX14" fmla="*/ 1893312 w 4040604"/>
              <a:gd name="csY14" fmla="*/ 1661272 h 1661272"/>
              <a:gd name="csX15" fmla="*/ 1316082 w 4040604"/>
              <a:gd name="csY15" fmla="*/ 1661272 h 1661272"/>
              <a:gd name="csX16" fmla="*/ 738853 w 4040604"/>
              <a:gd name="csY16" fmla="*/ 1661272 h 1661272"/>
              <a:gd name="csX17" fmla="*/ 0 w 4040604"/>
              <a:gd name="csY17" fmla="*/ 1661272 h 1661272"/>
              <a:gd name="csX18" fmla="*/ 0 w 4040604"/>
              <a:gd name="csY18" fmla="*/ 1140740 h 1661272"/>
              <a:gd name="csX19" fmla="*/ 0 w 4040604"/>
              <a:gd name="csY19" fmla="*/ 603595 h 1661272"/>
              <a:gd name="csX20" fmla="*/ 0 w 4040604"/>
              <a:gd name="csY20" fmla="*/ 0 h 1661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040604" h="1661272" fill="none" extrusionOk="0">
                <a:moveTo>
                  <a:pt x="0" y="0"/>
                </a:moveTo>
                <a:cubicBezTo>
                  <a:pt x="269563" y="-30874"/>
                  <a:pt x="355348" y="20296"/>
                  <a:pt x="617635" y="0"/>
                </a:cubicBezTo>
                <a:cubicBezTo>
                  <a:pt x="879923" y="-20296"/>
                  <a:pt x="1101648" y="46844"/>
                  <a:pt x="1275676" y="0"/>
                </a:cubicBezTo>
                <a:cubicBezTo>
                  <a:pt x="1449704" y="-46844"/>
                  <a:pt x="1668738" y="7902"/>
                  <a:pt x="1772093" y="0"/>
                </a:cubicBezTo>
                <a:cubicBezTo>
                  <a:pt x="1875448" y="-7902"/>
                  <a:pt x="2049804" y="39577"/>
                  <a:pt x="2308917" y="0"/>
                </a:cubicBezTo>
                <a:cubicBezTo>
                  <a:pt x="2568030" y="-39577"/>
                  <a:pt x="2639653" y="11678"/>
                  <a:pt x="2845740" y="0"/>
                </a:cubicBezTo>
                <a:cubicBezTo>
                  <a:pt x="3051827" y="-11678"/>
                  <a:pt x="3178221" y="13890"/>
                  <a:pt x="3342157" y="0"/>
                </a:cubicBezTo>
                <a:cubicBezTo>
                  <a:pt x="3506093" y="-13890"/>
                  <a:pt x="3772689" y="23281"/>
                  <a:pt x="4040604" y="0"/>
                </a:cubicBezTo>
                <a:cubicBezTo>
                  <a:pt x="4083214" y="181845"/>
                  <a:pt x="4018156" y="284383"/>
                  <a:pt x="4040604" y="537145"/>
                </a:cubicBezTo>
                <a:cubicBezTo>
                  <a:pt x="4063052" y="789908"/>
                  <a:pt x="3989036" y="879028"/>
                  <a:pt x="4040604" y="1090902"/>
                </a:cubicBezTo>
                <a:cubicBezTo>
                  <a:pt x="4092172" y="1302776"/>
                  <a:pt x="3982577" y="1426321"/>
                  <a:pt x="4040604" y="1661272"/>
                </a:cubicBezTo>
                <a:cubicBezTo>
                  <a:pt x="3814348" y="1694165"/>
                  <a:pt x="3627849" y="1612076"/>
                  <a:pt x="3503781" y="1661272"/>
                </a:cubicBezTo>
                <a:cubicBezTo>
                  <a:pt x="3379713" y="1710468"/>
                  <a:pt x="3134691" y="1626919"/>
                  <a:pt x="3007364" y="1661272"/>
                </a:cubicBezTo>
                <a:cubicBezTo>
                  <a:pt x="2880037" y="1695625"/>
                  <a:pt x="2633548" y="1639104"/>
                  <a:pt x="2470541" y="1661272"/>
                </a:cubicBezTo>
                <a:cubicBezTo>
                  <a:pt x="2307534" y="1683440"/>
                  <a:pt x="2122581" y="1615816"/>
                  <a:pt x="1893312" y="1661272"/>
                </a:cubicBezTo>
                <a:cubicBezTo>
                  <a:pt x="1664043" y="1706728"/>
                  <a:pt x="1487274" y="1604631"/>
                  <a:pt x="1316082" y="1661272"/>
                </a:cubicBezTo>
                <a:cubicBezTo>
                  <a:pt x="1144890" y="1717913"/>
                  <a:pt x="990932" y="1603978"/>
                  <a:pt x="738853" y="1661272"/>
                </a:cubicBezTo>
                <a:cubicBezTo>
                  <a:pt x="486774" y="1718566"/>
                  <a:pt x="172434" y="1647439"/>
                  <a:pt x="0" y="1661272"/>
                </a:cubicBezTo>
                <a:cubicBezTo>
                  <a:pt x="-13558" y="1535534"/>
                  <a:pt x="58933" y="1385057"/>
                  <a:pt x="0" y="1140740"/>
                </a:cubicBezTo>
                <a:cubicBezTo>
                  <a:pt x="-58933" y="896423"/>
                  <a:pt x="41812" y="788268"/>
                  <a:pt x="0" y="603595"/>
                </a:cubicBezTo>
                <a:cubicBezTo>
                  <a:pt x="-41812" y="418923"/>
                  <a:pt x="5206" y="275109"/>
                  <a:pt x="0" y="0"/>
                </a:cubicBezTo>
                <a:close/>
              </a:path>
              <a:path w="4040604" h="1661272" stroke="0" extrusionOk="0">
                <a:moveTo>
                  <a:pt x="0" y="0"/>
                </a:moveTo>
                <a:cubicBezTo>
                  <a:pt x="121016" y="-46168"/>
                  <a:pt x="365875" y="7286"/>
                  <a:pt x="496417" y="0"/>
                </a:cubicBezTo>
                <a:cubicBezTo>
                  <a:pt x="626959" y="-7286"/>
                  <a:pt x="941347" y="67804"/>
                  <a:pt x="1114052" y="0"/>
                </a:cubicBezTo>
                <a:cubicBezTo>
                  <a:pt x="1286757" y="-67804"/>
                  <a:pt x="1534840" y="31076"/>
                  <a:pt x="1691281" y="0"/>
                </a:cubicBezTo>
                <a:cubicBezTo>
                  <a:pt x="1847722" y="-31076"/>
                  <a:pt x="2092237" y="56615"/>
                  <a:pt x="2268511" y="0"/>
                </a:cubicBezTo>
                <a:cubicBezTo>
                  <a:pt x="2444785" y="-56615"/>
                  <a:pt x="2594773" y="23958"/>
                  <a:pt x="2724522" y="0"/>
                </a:cubicBezTo>
                <a:cubicBezTo>
                  <a:pt x="2854271" y="-23958"/>
                  <a:pt x="3046956" y="59981"/>
                  <a:pt x="3342157" y="0"/>
                </a:cubicBezTo>
                <a:cubicBezTo>
                  <a:pt x="3637359" y="-59981"/>
                  <a:pt x="3853563" y="22879"/>
                  <a:pt x="4040604" y="0"/>
                </a:cubicBezTo>
                <a:cubicBezTo>
                  <a:pt x="4070313" y="241044"/>
                  <a:pt x="3986707" y="406429"/>
                  <a:pt x="4040604" y="553757"/>
                </a:cubicBezTo>
                <a:cubicBezTo>
                  <a:pt x="4094501" y="701085"/>
                  <a:pt x="4032499" y="930984"/>
                  <a:pt x="4040604" y="1107515"/>
                </a:cubicBezTo>
                <a:cubicBezTo>
                  <a:pt x="4048709" y="1284046"/>
                  <a:pt x="4018174" y="1501667"/>
                  <a:pt x="4040604" y="1661272"/>
                </a:cubicBezTo>
                <a:cubicBezTo>
                  <a:pt x="3899891" y="1734012"/>
                  <a:pt x="3693297" y="1630562"/>
                  <a:pt x="3382563" y="1661272"/>
                </a:cubicBezTo>
                <a:cubicBezTo>
                  <a:pt x="3071829" y="1691982"/>
                  <a:pt x="3001050" y="1611923"/>
                  <a:pt x="2886146" y="1661272"/>
                </a:cubicBezTo>
                <a:cubicBezTo>
                  <a:pt x="2771242" y="1710621"/>
                  <a:pt x="2621941" y="1615418"/>
                  <a:pt x="2430135" y="1661272"/>
                </a:cubicBezTo>
                <a:cubicBezTo>
                  <a:pt x="2238329" y="1707126"/>
                  <a:pt x="2057276" y="1638454"/>
                  <a:pt x="1772093" y="1661272"/>
                </a:cubicBezTo>
                <a:cubicBezTo>
                  <a:pt x="1486910" y="1684090"/>
                  <a:pt x="1440060" y="1611583"/>
                  <a:pt x="1275676" y="1661272"/>
                </a:cubicBezTo>
                <a:cubicBezTo>
                  <a:pt x="1111292" y="1710961"/>
                  <a:pt x="1004898" y="1653513"/>
                  <a:pt x="738853" y="1661272"/>
                </a:cubicBezTo>
                <a:cubicBezTo>
                  <a:pt x="472808" y="1669031"/>
                  <a:pt x="276199" y="1624916"/>
                  <a:pt x="0" y="1661272"/>
                </a:cubicBezTo>
                <a:cubicBezTo>
                  <a:pt x="-16990" y="1502225"/>
                  <a:pt x="24936" y="1250710"/>
                  <a:pt x="0" y="1124127"/>
                </a:cubicBezTo>
                <a:cubicBezTo>
                  <a:pt x="-24936" y="997544"/>
                  <a:pt x="49818" y="797954"/>
                  <a:pt x="0" y="586983"/>
                </a:cubicBezTo>
                <a:cubicBezTo>
                  <a:pt x="-49818" y="376012"/>
                  <a:pt x="62431" y="259124"/>
                  <a:pt x="0" y="0"/>
                </a:cubicBezTo>
                <a:close/>
              </a:path>
            </a:pathLst>
          </a:custGeom>
          <a:ln>
            <a:solidFill>
              <a:schemeClr val="tx1"/>
            </a:solidFill>
            <a:extLst>
              <a:ext uri="{C807C97D-BFC1-408E-A445-0C87EB9F89A2}">
                <ask:lineSketchStyleProps xmlns:ask="http://schemas.microsoft.com/office/drawing/2018/sketchyshapes" sd="2254559151">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5"/>
          <a:stretch>
            <a:fillRect/>
          </a:stretch>
        </p:blipFill>
        <p:spPr>
          <a:xfrm>
            <a:off x="11004096" y="7225192"/>
            <a:ext cx="1269162" cy="729768"/>
          </a:xfrm>
          <a:prstGeom prst="rect">
            <a:avLst/>
          </a:prstGeom>
        </p:spPr>
      </p:pic>
    </p:spTree>
    <p:extLst>
      <p:ext uri="{BB962C8B-B14F-4D97-AF65-F5344CB8AC3E}">
        <p14:creationId xmlns:p14="http://schemas.microsoft.com/office/powerpoint/2010/main" val="1058368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B0BB11-0296-A086-EF19-C474BBAFC0FE}"/>
              </a:ext>
            </a:extLst>
          </p:cNvPr>
          <p:cNvSpPr txBox="1"/>
          <p:nvPr/>
        </p:nvSpPr>
        <p:spPr>
          <a:xfrm>
            <a:off x="543698" y="621140"/>
            <a:ext cx="10144898" cy="2431435"/>
          </a:xfrm>
          <a:prstGeom prst="rect">
            <a:avLst/>
          </a:prstGeom>
          <a:noFill/>
        </p:spPr>
        <p:txBody>
          <a:bodyPr wrap="square">
            <a:spAutoFit/>
          </a:bodyPr>
          <a:lstStyle/>
          <a:p>
            <a:pPr>
              <a:buNone/>
            </a:pPr>
            <a:r>
              <a:rPr lang="pl-PL" sz="4000" b="1">
                <a:solidFill>
                  <a:srgbClr val="C00000"/>
                </a:solidFill>
              </a:rPr>
              <a:t>💣 Ransomware Petya / NotPetya – co to jest?</a:t>
            </a:r>
            <a:endParaRPr lang="en-US" sz="4000" b="1">
              <a:solidFill>
                <a:srgbClr val="C00000"/>
              </a:solidFill>
            </a:endParaRPr>
          </a:p>
          <a:p>
            <a:pPr>
              <a:buNone/>
            </a:pPr>
            <a:endParaRPr lang="pl-PL" sz="2800" b="1"/>
          </a:p>
          <a:p>
            <a:r>
              <a:rPr lang="pl-PL" sz="2800" b="1"/>
              <a:t>Petya</a:t>
            </a:r>
            <a:r>
              <a:rPr lang="pl-PL" sz="2800"/>
              <a:t> to złośliwe oprogramowanie ransomware, które </a:t>
            </a:r>
            <a:r>
              <a:rPr lang="pl-PL" sz="2800" b="1"/>
              <a:t>blokuje dostęp do systemu operacyjnego</a:t>
            </a:r>
            <a:r>
              <a:rPr lang="pl-PL" sz="2800"/>
              <a:t> – nie tylko plików</a:t>
            </a:r>
            <a:r>
              <a:rPr lang="en-US" sz="2800"/>
              <a:t>. </a:t>
            </a:r>
            <a:r>
              <a:rPr lang="pl-PL" sz="2800"/>
              <a:t>Ofiara widzi komunikat z żądaniem okupu</a:t>
            </a:r>
          </a:p>
        </p:txBody>
      </p:sp>
      <p:sp>
        <p:nvSpPr>
          <p:cNvPr id="5" name="TextBox 4">
            <a:extLst>
              <a:ext uri="{FF2B5EF4-FFF2-40B4-BE49-F238E27FC236}">
                <a16:creationId xmlns:a16="http://schemas.microsoft.com/office/drawing/2014/main" id="{1A404227-3AC8-3F14-20FF-D59C97CD727D}"/>
              </a:ext>
            </a:extLst>
          </p:cNvPr>
          <p:cNvSpPr txBox="1"/>
          <p:nvPr/>
        </p:nvSpPr>
        <p:spPr>
          <a:xfrm>
            <a:off x="543697" y="3552682"/>
            <a:ext cx="13048735" cy="4154984"/>
          </a:xfrm>
          <a:prstGeom prst="rect">
            <a:avLst/>
          </a:prstGeom>
          <a:noFill/>
        </p:spPr>
        <p:txBody>
          <a:bodyPr wrap="square">
            <a:spAutoFit/>
          </a:bodyPr>
          <a:lstStyle/>
          <a:p>
            <a:pPr>
              <a:buNone/>
            </a:pPr>
            <a:r>
              <a:rPr lang="pl-PL" sz="2400" b="1"/>
              <a:t>Atak na Ukrainę (czerwiec 2017)</a:t>
            </a:r>
            <a:endParaRPr lang="en-US" sz="2400" b="1"/>
          </a:p>
          <a:p>
            <a:pPr>
              <a:buNone/>
            </a:pPr>
            <a:endParaRPr lang="pl-PL" sz="2400" b="1"/>
          </a:p>
          <a:p>
            <a:pPr>
              <a:buFont typeface="Arial" panose="020B0604020202020204" pitchFamily="34" charset="0"/>
              <a:buChar char="•"/>
            </a:pPr>
            <a:r>
              <a:rPr lang="en-US" sz="2400"/>
              <a:t> </a:t>
            </a:r>
            <a:r>
              <a:rPr lang="pl-PL" sz="2400"/>
              <a:t>W czerwcu 2017 roku </a:t>
            </a:r>
            <a:r>
              <a:rPr lang="pl-PL" sz="2400" b="1"/>
              <a:t>złośliwa wersja Petya – znana jako NotPetya</a:t>
            </a:r>
            <a:r>
              <a:rPr lang="pl-PL" sz="2400"/>
              <a:t> – </a:t>
            </a:r>
            <a:r>
              <a:rPr lang="pl-PL" sz="2400" b="1"/>
              <a:t>uderzyła w infrastrukturę państwową i firmy na Ukrainie</a:t>
            </a:r>
            <a:r>
              <a:rPr lang="pl-PL" sz="2400"/>
              <a:t>.</a:t>
            </a:r>
          </a:p>
          <a:p>
            <a:pPr>
              <a:buFont typeface="Arial" panose="020B0604020202020204" pitchFamily="34" charset="0"/>
              <a:buChar char="•"/>
            </a:pPr>
            <a:r>
              <a:rPr lang="en-US" sz="2400"/>
              <a:t> </a:t>
            </a:r>
            <a:r>
              <a:rPr lang="pl-PL" sz="2400"/>
              <a:t>Za cel obrano m.in. banki, lotniska, kolej, systemy energetyczne i administrację rządową.</a:t>
            </a:r>
          </a:p>
          <a:p>
            <a:pPr>
              <a:buFont typeface="Arial" panose="020B0604020202020204" pitchFamily="34" charset="0"/>
              <a:buChar char="•"/>
            </a:pPr>
            <a:r>
              <a:rPr lang="en-US" sz="2400"/>
              <a:t> </a:t>
            </a:r>
            <a:r>
              <a:rPr lang="pl-PL" sz="2400"/>
              <a:t>Zainfekowane zostało oprogramowanie księgowe </a:t>
            </a:r>
            <a:r>
              <a:rPr lang="pl-PL" sz="2400" b="1"/>
              <a:t>M.E.Doc</a:t>
            </a:r>
            <a:r>
              <a:rPr lang="pl-PL" sz="2400"/>
              <a:t>, popularne w ukraińskich firmach – i to ono stało się </a:t>
            </a:r>
            <a:r>
              <a:rPr lang="pl-PL" sz="2400" b="1"/>
              <a:t>„wehikułem” ataku</a:t>
            </a:r>
            <a:r>
              <a:rPr lang="pl-PL" sz="2400"/>
              <a:t>.</a:t>
            </a:r>
          </a:p>
          <a:p>
            <a:pPr>
              <a:buFont typeface="Arial" panose="020B0604020202020204" pitchFamily="34" charset="0"/>
              <a:buChar char="•"/>
            </a:pPr>
            <a:r>
              <a:rPr lang="en-US" sz="2400" b="1"/>
              <a:t> </a:t>
            </a:r>
            <a:r>
              <a:rPr lang="pl-PL" sz="2400" b="1"/>
              <a:t>Atak miał charakter destrukcyjny, nie chodziło o okup</a:t>
            </a:r>
            <a:r>
              <a:rPr lang="pl-PL" sz="2400"/>
              <a:t> – dane były trwale uszkadzane, </a:t>
            </a:r>
            <a:endParaRPr lang="en-US" sz="2400"/>
          </a:p>
          <a:p>
            <a:r>
              <a:rPr lang="en-US" sz="2400"/>
              <a:t>  </a:t>
            </a:r>
            <a:r>
              <a:rPr lang="pl-PL" sz="2400"/>
              <a:t>nawet po zapłaceniu.</a:t>
            </a:r>
            <a:endParaRPr lang="en-US" sz="2400"/>
          </a:p>
          <a:p>
            <a:pPr>
              <a:buFont typeface="Arial" panose="020B0604020202020204" pitchFamily="34" charset="0"/>
              <a:buChar char="•"/>
            </a:pPr>
            <a:r>
              <a:rPr lang="en-US" sz="2400"/>
              <a:t> </a:t>
            </a:r>
            <a:r>
              <a:rPr lang="pl-PL" sz="2400"/>
              <a:t>Spowodowała </a:t>
            </a:r>
            <a:r>
              <a:rPr lang="pl-PL" sz="2400" b="1"/>
              <a:t>straty liczone w miliardach dolarów</a:t>
            </a:r>
            <a:r>
              <a:rPr lang="pl-PL" sz="2400"/>
              <a:t> – ucierpiały także firmy poza</a:t>
            </a:r>
            <a:endParaRPr lang="en-US" sz="2400"/>
          </a:p>
          <a:p>
            <a:r>
              <a:rPr lang="en-US" sz="2400"/>
              <a:t> </a:t>
            </a:r>
            <a:r>
              <a:rPr lang="pl-PL" sz="2400"/>
              <a:t> Ukrainą, jak FedEx</a:t>
            </a:r>
            <a:r>
              <a:rPr lang="en-US" sz="2400"/>
              <a:t>.</a:t>
            </a:r>
            <a:endParaRPr lang="pl-PL" sz="2400"/>
          </a:p>
        </p:txBody>
      </p:sp>
      <p:pic>
        <p:nvPicPr>
          <p:cNvPr id="8194" name="Picture 2" descr="Petya ransomware attack: what it is and what to do if you get it - Young  Post | South China Morning Post">
            <a:extLst>
              <a:ext uri="{FF2B5EF4-FFF2-40B4-BE49-F238E27FC236}">
                <a16:creationId xmlns:a16="http://schemas.microsoft.com/office/drawing/2014/main" id="{96A7952A-BA74-2270-D038-DFF49848A0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8788" y="621140"/>
            <a:ext cx="2767914" cy="2767914"/>
          </a:xfrm>
          <a:custGeom>
            <a:avLst/>
            <a:gdLst>
              <a:gd name="csX0" fmla="*/ 0 w 2767914"/>
              <a:gd name="csY0" fmla="*/ 0 h 2767914"/>
              <a:gd name="csX1" fmla="*/ 470545 w 2767914"/>
              <a:gd name="csY1" fmla="*/ 0 h 2767914"/>
              <a:gd name="csX2" fmla="*/ 1051807 w 2767914"/>
              <a:gd name="csY2" fmla="*/ 0 h 2767914"/>
              <a:gd name="csX3" fmla="*/ 1605390 w 2767914"/>
              <a:gd name="csY3" fmla="*/ 0 h 2767914"/>
              <a:gd name="csX4" fmla="*/ 2186652 w 2767914"/>
              <a:gd name="csY4" fmla="*/ 0 h 2767914"/>
              <a:gd name="csX5" fmla="*/ 2767914 w 2767914"/>
              <a:gd name="csY5" fmla="*/ 0 h 2767914"/>
              <a:gd name="csX6" fmla="*/ 2767914 w 2767914"/>
              <a:gd name="csY6" fmla="*/ 525904 h 2767914"/>
              <a:gd name="csX7" fmla="*/ 2767914 w 2767914"/>
              <a:gd name="csY7" fmla="*/ 1051807 h 2767914"/>
              <a:gd name="csX8" fmla="*/ 2767914 w 2767914"/>
              <a:gd name="csY8" fmla="*/ 1633069 h 2767914"/>
              <a:gd name="csX9" fmla="*/ 2767914 w 2767914"/>
              <a:gd name="csY9" fmla="*/ 2158973 h 2767914"/>
              <a:gd name="csX10" fmla="*/ 2767914 w 2767914"/>
              <a:gd name="csY10" fmla="*/ 2767914 h 2767914"/>
              <a:gd name="csX11" fmla="*/ 2186652 w 2767914"/>
              <a:gd name="csY11" fmla="*/ 2767914 h 2767914"/>
              <a:gd name="csX12" fmla="*/ 1660748 w 2767914"/>
              <a:gd name="csY12" fmla="*/ 2767914 h 2767914"/>
              <a:gd name="csX13" fmla="*/ 1134845 w 2767914"/>
              <a:gd name="csY13" fmla="*/ 2767914 h 2767914"/>
              <a:gd name="csX14" fmla="*/ 525904 w 2767914"/>
              <a:gd name="csY14" fmla="*/ 2767914 h 2767914"/>
              <a:gd name="csX15" fmla="*/ 0 w 2767914"/>
              <a:gd name="csY15" fmla="*/ 2767914 h 2767914"/>
              <a:gd name="csX16" fmla="*/ 0 w 2767914"/>
              <a:gd name="csY16" fmla="*/ 2214331 h 2767914"/>
              <a:gd name="csX17" fmla="*/ 0 w 2767914"/>
              <a:gd name="csY17" fmla="*/ 1743786 h 2767914"/>
              <a:gd name="csX18" fmla="*/ 0 w 2767914"/>
              <a:gd name="csY18" fmla="*/ 1162524 h 2767914"/>
              <a:gd name="csX19" fmla="*/ 0 w 2767914"/>
              <a:gd name="csY19" fmla="*/ 664299 h 2767914"/>
              <a:gd name="csX20" fmla="*/ 0 w 2767914"/>
              <a:gd name="csY20" fmla="*/ 0 h 2767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767914" h="2767914" extrusionOk="0">
                <a:moveTo>
                  <a:pt x="0" y="0"/>
                </a:moveTo>
                <a:cubicBezTo>
                  <a:pt x="210824" y="-29681"/>
                  <a:pt x="304234" y="54006"/>
                  <a:pt x="470545" y="0"/>
                </a:cubicBezTo>
                <a:cubicBezTo>
                  <a:pt x="636856" y="-54006"/>
                  <a:pt x="819544" y="41521"/>
                  <a:pt x="1051807" y="0"/>
                </a:cubicBezTo>
                <a:cubicBezTo>
                  <a:pt x="1284070" y="-41521"/>
                  <a:pt x="1489710" y="17236"/>
                  <a:pt x="1605390" y="0"/>
                </a:cubicBezTo>
                <a:cubicBezTo>
                  <a:pt x="1721070" y="-17236"/>
                  <a:pt x="2022039" y="58351"/>
                  <a:pt x="2186652" y="0"/>
                </a:cubicBezTo>
                <a:cubicBezTo>
                  <a:pt x="2351265" y="-58351"/>
                  <a:pt x="2518018" y="2593"/>
                  <a:pt x="2767914" y="0"/>
                </a:cubicBezTo>
                <a:cubicBezTo>
                  <a:pt x="2771159" y="255894"/>
                  <a:pt x="2717267" y="419087"/>
                  <a:pt x="2767914" y="525904"/>
                </a:cubicBezTo>
                <a:cubicBezTo>
                  <a:pt x="2818561" y="632721"/>
                  <a:pt x="2718445" y="913752"/>
                  <a:pt x="2767914" y="1051807"/>
                </a:cubicBezTo>
                <a:cubicBezTo>
                  <a:pt x="2817383" y="1189862"/>
                  <a:pt x="2725899" y="1343948"/>
                  <a:pt x="2767914" y="1633069"/>
                </a:cubicBezTo>
                <a:cubicBezTo>
                  <a:pt x="2809929" y="1922190"/>
                  <a:pt x="2707516" y="2014753"/>
                  <a:pt x="2767914" y="2158973"/>
                </a:cubicBezTo>
                <a:cubicBezTo>
                  <a:pt x="2828312" y="2303193"/>
                  <a:pt x="2716118" y="2554037"/>
                  <a:pt x="2767914" y="2767914"/>
                </a:cubicBezTo>
                <a:cubicBezTo>
                  <a:pt x="2531142" y="2769368"/>
                  <a:pt x="2449591" y="2720692"/>
                  <a:pt x="2186652" y="2767914"/>
                </a:cubicBezTo>
                <a:cubicBezTo>
                  <a:pt x="1923713" y="2815136"/>
                  <a:pt x="1787182" y="2713106"/>
                  <a:pt x="1660748" y="2767914"/>
                </a:cubicBezTo>
                <a:cubicBezTo>
                  <a:pt x="1534314" y="2822722"/>
                  <a:pt x="1386011" y="2710692"/>
                  <a:pt x="1134845" y="2767914"/>
                </a:cubicBezTo>
                <a:cubicBezTo>
                  <a:pt x="883679" y="2825136"/>
                  <a:pt x="746236" y="2720454"/>
                  <a:pt x="525904" y="2767914"/>
                </a:cubicBezTo>
                <a:cubicBezTo>
                  <a:pt x="305572" y="2815374"/>
                  <a:pt x="141745" y="2761407"/>
                  <a:pt x="0" y="2767914"/>
                </a:cubicBezTo>
                <a:cubicBezTo>
                  <a:pt x="-58867" y="2624804"/>
                  <a:pt x="21199" y="2462178"/>
                  <a:pt x="0" y="2214331"/>
                </a:cubicBezTo>
                <a:cubicBezTo>
                  <a:pt x="-21199" y="1966484"/>
                  <a:pt x="47033" y="1837958"/>
                  <a:pt x="0" y="1743786"/>
                </a:cubicBezTo>
                <a:cubicBezTo>
                  <a:pt x="-47033" y="1649614"/>
                  <a:pt x="58376" y="1356567"/>
                  <a:pt x="0" y="1162524"/>
                </a:cubicBezTo>
                <a:cubicBezTo>
                  <a:pt x="-58376" y="968481"/>
                  <a:pt x="16939" y="899751"/>
                  <a:pt x="0" y="664299"/>
                </a:cubicBezTo>
                <a:cubicBezTo>
                  <a:pt x="-16939" y="428847"/>
                  <a:pt x="56418" y="302057"/>
                  <a:pt x="0" y="0"/>
                </a:cubicBezTo>
                <a:close/>
              </a:path>
            </a:pathLst>
          </a:custGeom>
          <a:noFill/>
          <a:ln>
            <a:solidFill>
              <a:schemeClr val="tx1"/>
            </a:solidFill>
            <a:extLst>
              <a:ext uri="{C807C97D-BFC1-408E-A445-0C87EB9F89A2}">
                <ask:lineSketchStyleProps xmlns:ask="http://schemas.microsoft.com/office/drawing/2018/sketchyshapes" sd="304550324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 descr="A blue flag with yellow stars&#10;&#10;Description automatically generated">
            <a:extLst>
              <a:ext uri="{FF2B5EF4-FFF2-40B4-BE49-F238E27FC236}">
                <a16:creationId xmlns:a16="http://schemas.microsoft.com/office/drawing/2014/main" id="{E5688318-6AB1-4E69-D52C-D54B9286D43E}"/>
              </a:ext>
            </a:extLst>
          </p:cNvPr>
          <p:cNvPicPr>
            <a:picLocks noChangeAspect="1"/>
          </p:cNvPicPr>
          <p:nvPr/>
        </p:nvPicPr>
        <p:blipFill>
          <a:blip r:embed="rId3"/>
          <a:stretch>
            <a:fillRect/>
          </a:stretch>
        </p:blipFill>
        <p:spPr>
          <a:xfrm>
            <a:off x="12495679" y="6214267"/>
            <a:ext cx="1764018" cy="1787280"/>
          </a:xfrm>
          <a:prstGeom prst="rect">
            <a:avLst/>
          </a:prstGeom>
        </p:spPr>
      </p:pic>
      <p:pic>
        <p:nvPicPr>
          <p:cNvPr id="4" name="Picture 17">
            <a:extLst>
              <a:ext uri="{FF2B5EF4-FFF2-40B4-BE49-F238E27FC236}">
                <a16:creationId xmlns:a16="http://schemas.microsoft.com/office/drawing/2014/main" id="{5BAEF21E-E57D-CDB9-102B-ABAE880C5B6E}"/>
              </a:ext>
            </a:extLst>
          </p:cNvPr>
          <p:cNvPicPr>
            <a:picLocks noChangeAspect="1"/>
          </p:cNvPicPr>
          <p:nvPr/>
        </p:nvPicPr>
        <p:blipFill>
          <a:blip r:embed="rId4"/>
          <a:stretch>
            <a:fillRect/>
          </a:stretch>
        </p:blipFill>
        <p:spPr>
          <a:xfrm>
            <a:off x="11193833" y="7342782"/>
            <a:ext cx="1269162" cy="729768"/>
          </a:xfrm>
          <a:prstGeom prst="rect">
            <a:avLst/>
          </a:prstGeom>
        </p:spPr>
      </p:pic>
    </p:spTree>
    <p:extLst>
      <p:ext uri="{BB962C8B-B14F-4D97-AF65-F5344CB8AC3E}">
        <p14:creationId xmlns:p14="http://schemas.microsoft.com/office/powerpoint/2010/main" val="3305349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3510</TotalTime>
  <Words>2343</Words>
  <Application>Microsoft Office PowerPoint</Application>
  <PresentationFormat>Custom</PresentationFormat>
  <Paragraphs>328</Paragraphs>
  <Slides>37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Patrick Hand</vt:lpstr>
      <vt:lpstr>Open Sans</vt:lpstr>
      <vt:lpstr>Aptos</vt:lpstr>
      <vt:lpstr>Arial</vt:lpstr>
      <vt:lpstr>Google Sans Text</vt:lpstr>
      <vt:lpstr>Arial Unicode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Viktor Zvonar</cp:lastModifiedBy>
  <cp:revision>9</cp:revision>
  <dcterms:created xsi:type="dcterms:W3CDTF">2025-02-25T18:07:30Z</dcterms:created>
  <dcterms:modified xsi:type="dcterms:W3CDTF">2026-03-11T23:08:51Z</dcterms:modified>
</cp:coreProperties>
</file>