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42"/>
  </p:notesMasterIdLst>
  <p:sldIdLst>
    <p:sldId id="256" r:id="rId2"/>
    <p:sldId id="257" r:id="rId3"/>
    <p:sldId id="269" r:id="rId4"/>
    <p:sldId id="302" r:id="rId5"/>
    <p:sldId id="271" r:id="rId6"/>
    <p:sldId id="272" r:id="rId7"/>
    <p:sldId id="274" r:id="rId8"/>
    <p:sldId id="265" r:id="rId9"/>
    <p:sldId id="277" r:id="rId10"/>
    <p:sldId id="278" r:id="rId11"/>
    <p:sldId id="283" r:id="rId12"/>
    <p:sldId id="266" r:id="rId13"/>
    <p:sldId id="267" r:id="rId14"/>
    <p:sldId id="268" r:id="rId15"/>
    <p:sldId id="270" r:id="rId16"/>
    <p:sldId id="279" r:id="rId17"/>
    <p:sldId id="282" r:id="rId18"/>
    <p:sldId id="281" r:id="rId19"/>
    <p:sldId id="290" r:id="rId20"/>
    <p:sldId id="289" r:id="rId21"/>
    <p:sldId id="285" r:id="rId22"/>
    <p:sldId id="284" r:id="rId23"/>
    <p:sldId id="286" r:id="rId24"/>
    <p:sldId id="304" r:id="rId25"/>
    <p:sldId id="287" r:id="rId26"/>
    <p:sldId id="305" r:id="rId27"/>
    <p:sldId id="288" r:id="rId28"/>
    <p:sldId id="292" r:id="rId29"/>
    <p:sldId id="291" r:id="rId30"/>
    <p:sldId id="294" r:id="rId31"/>
    <p:sldId id="295" r:id="rId32"/>
    <p:sldId id="296" r:id="rId33"/>
    <p:sldId id="293" r:id="rId34"/>
    <p:sldId id="259" r:id="rId35"/>
    <p:sldId id="297" r:id="rId36"/>
    <p:sldId id="300" r:id="rId37"/>
    <p:sldId id="298" r:id="rId38"/>
    <p:sldId id="299" r:id="rId39"/>
    <p:sldId id="301" r:id="rId40"/>
    <p:sldId id="264" r:id="rId41"/>
  </p:sldIdLst>
  <p:sldSz cx="14630400" cy="8229600"/>
  <p:notesSz cx="8229600" cy="14630400"/>
  <p:embeddedFontLst>
    <p:embeddedFont>
      <p:font typeface="MuseoModerno Medium" panose="020B0604020202020204" charset="-18"/>
      <p:regular r:id="rId43"/>
    </p:embeddedFont>
    <p:embeddedFont>
      <p:font typeface="Source Sans Pro" panose="020F0502020204030204" pitchFamily="34" charset="0"/>
      <p:regular r:id="rId44"/>
      <p:bold r:id="rId45"/>
      <p:italic r:id="rId46"/>
      <p:boldItalic r:id="rId47"/>
    </p:embeddedFont>
  </p:embeddedFontLst>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371" autoAdjust="0"/>
    <p:restoredTop sz="94610"/>
  </p:normalViewPr>
  <p:slideViewPr>
    <p:cSldViewPr snapToGrid="0" snapToObjects="1">
      <p:cViewPr varScale="1">
        <p:scale>
          <a:sx n="91" d="100"/>
          <a:sy n="91" d="100"/>
        </p:scale>
        <p:origin x="164" y="2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0275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txBody>
          <a:bodyPr/>
          <a:lstStyle/>
          <a:p>
            <a:endParaRPr lang="en-150"/>
          </a:p>
        </p:txBody>
      </p:sp>
      <p:sp>
        <p:nvSpPr>
          <p:cNvPr id="3" name="Shape 1"/>
          <p:cNvSpPr/>
          <p:nvPr/>
        </p:nvSpPr>
        <p:spPr>
          <a:xfrm>
            <a:off x="0" y="0"/>
            <a:ext cx="14630400" cy="8229600"/>
          </a:xfrm>
          <a:prstGeom prst="rect">
            <a:avLst/>
          </a:prstGeom>
          <a:solidFill>
            <a:srgbClr val="FFFCF5"/>
          </a:solidFill>
          <a:ln/>
        </p:spPr>
        <p:txBody>
          <a:bodyPr/>
          <a:lstStyle/>
          <a:p>
            <a:endParaRPr lang="en-15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e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jpe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e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e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jpe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26.sv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26.sv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jp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9.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jp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1.jpe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2.jpe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35.png"/><Relationship Id="rId4" Type="http://schemas.openxmlformats.org/officeDocument/2006/relationships/image" Target="../media/image34.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6.pn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7.pn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zoom.us/" TargetMode="Externa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8.jpe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9.jpe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10.xml"/><Relationship Id="rId5" Type="http://schemas.openxmlformats.org/officeDocument/2006/relationships/image" Target="../media/image7.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hyperlink" Target="https://outlook.com/" TargetMode="External"/><Relationship Id="rId7" Type="http://schemas.openxmlformats.org/officeDocument/2006/relationships/image" Target="../media/image7.png"/><Relationship Id="rId2" Type="http://schemas.openxmlformats.org/officeDocument/2006/relationships/hyperlink" Target="https://www.gmail.com/" TargetMode="Externa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hyperlink" Target="https://mail.yahoo.com/"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gmail.com/" TargetMode="Externa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720648" y="729048"/>
            <a:ext cx="4514335" cy="6771503"/>
          </a:xfrm>
          <a:custGeom>
            <a:avLst/>
            <a:gdLst>
              <a:gd name="csX0" fmla="*/ 0 w 4514335"/>
              <a:gd name="csY0" fmla="*/ 0 h 6771503"/>
              <a:gd name="csX1" fmla="*/ 428862 w 4514335"/>
              <a:gd name="csY1" fmla="*/ 0 h 6771503"/>
              <a:gd name="csX2" fmla="*/ 993154 w 4514335"/>
              <a:gd name="csY2" fmla="*/ 0 h 6771503"/>
              <a:gd name="csX3" fmla="*/ 1602589 w 4514335"/>
              <a:gd name="csY3" fmla="*/ 0 h 6771503"/>
              <a:gd name="csX4" fmla="*/ 2031451 w 4514335"/>
              <a:gd name="csY4" fmla="*/ 0 h 6771503"/>
              <a:gd name="csX5" fmla="*/ 2686029 w 4514335"/>
              <a:gd name="csY5" fmla="*/ 0 h 6771503"/>
              <a:gd name="csX6" fmla="*/ 3114891 w 4514335"/>
              <a:gd name="csY6" fmla="*/ 0 h 6771503"/>
              <a:gd name="csX7" fmla="*/ 3634040 w 4514335"/>
              <a:gd name="csY7" fmla="*/ 0 h 6771503"/>
              <a:gd name="csX8" fmla="*/ 4514335 w 4514335"/>
              <a:gd name="csY8" fmla="*/ 0 h 6771503"/>
              <a:gd name="csX9" fmla="*/ 4514335 w 4514335"/>
              <a:gd name="csY9" fmla="*/ 632007 h 6771503"/>
              <a:gd name="csX10" fmla="*/ 4514335 w 4514335"/>
              <a:gd name="csY10" fmla="*/ 1196299 h 6771503"/>
              <a:gd name="csX11" fmla="*/ 4514335 w 4514335"/>
              <a:gd name="csY11" fmla="*/ 1692876 h 6771503"/>
              <a:gd name="csX12" fmla="*/ 4514335 w 4514335"/>
              <a:gd name="csY12" fmla="*/ 2257168 h 6771503"/>
              <a:gd name="csX13" fmla="*/ 4514335 w 4514335"/>
              <a:gd name="csY13" fmla="*/ 2889175 h 6771503"/>
              <a:gd name="csX14" fmla="*/ 4514335 w 4514335"/>
              <a:gd name="csY14" fmla="*/ 3318036 h 6771503"/>
              <a:gd name="csX15" fmla="*/ 4514335 w 4514335"/>
              <a:gd name="csY15" fmla="*/ 3679183 h 6771503"/>
              <a:gd name="csX16" fmla="*/ 4514335 w 4514335"/>
              <a:gd name="csY16" fmla="*/ 4378905 h 6771503"/>
              <a:gd name="csX17" fmla="*/ 4514335 w 4514335"/>
              <a:gd name="csY17" fmla="*/ 4875482 h 6771503"/>
              <a:gd name="csX18" fmla="*/ 4514335 w 4514335"/>
              <a:gd name="csY18" fmla="*/ 5372059 h 6771503"/>
              <a:gd name="csX19" fmla="*/ 4514335 w 4514335"/>
              <a:gd name="csY19" fmla="*/ 6071781 h 6771503"/>
              <a:gd name="csX20" fmla="*/ 4514335 w 4514335"/>
              <a:gd name="csY20" fmla="*/ 6771503 h 6771503"/>
              <a:gd name="csX21" fmla="*/ 3995186 w 4514335"/>
              <a:gd name="csY21" fmla="*/ 6771503 h 6771503"/>
              <a:gd name="csX22" fmla="*/ 3385751 w 4514335"/>
              <a:gd name="csY22" fmla="*/ 6771503 h 6771503"/>
              <a:gd name="csX23" fmla="*/ 2956889 w 4514335"/>
              <a:gd name="csY23" fmla="*/ 6771503 h 6771503"/>
              <a:gd name="csX24" fmla="*/ 2437741 w 4514335"/>
              <a:gd name="csY24" fmla="*/ 6771503 h 6771503"/>
              <a:gd name="csX25" fmla="*/ 1873449 w 4514335"/>
              <a:gd name="csY25" fmla="*/ 6771503 h 6771503"/>
              <a:gd name="csX26" fmla="*/ 1264014 w 4514335"/>
              <a:gd name="csY26" fmla="*/ 6771503 h 6771503"/>
              <a:gd name="csX27" fmla="*/ 699722 w 4514335"/>
              <a:gd name="csY27" fmla="*/ 6771503 h 6771503"/>
              <a:gd name="csX28" fmla="*/ 0 w 4514335"/>
              <a:gd name="csY28" fmla="*/ 6771503 h 6771503"/>
              <a:gd name="csX29" fmla="*/ 0 w 4514335"/>
              <a:gd name="csY29" fmla="*/ 6410356 h 6771503"/>
              <a:gd name="csX30" fmla="*/ 0 w 4514335"/>
              <a:gd name="csY30" fmla="*/ 5981494 h 6771503"/>
              <a:gd name="csX31" fmla="*/ 0 w 4514335"/>
              <a:gd name="csY31" fmla="*/ 5281772 h 6771503"/>
              <a:gd name="csX32" fmla="*/ 0 w 4514335"/>
              <a:gd name="csY32" fmla="*/ 4920626 h 6771503"/>
              <a:gd name="csX33" fmla="*/ 0 w 4514335"/>
              <a:gd name="csY33" fmla="*/ 4220904 h 6771503"/>
              <a:gd name="csX34" fmla="*/ 0 w 4514335"/>
              <a:gd name="csY34" fmla="*/ 3656612 h 6771503"/>
              <a:gd name="csX35" fmla="*/ 0 w 4514335"/>
              <a:gd name="csY35" fmla="*/ 3092320 h 6771503"/>
              <a:gd name="csX36" fmla="*/ 0 w 4514335"/>
              <a:gd name="csY36" fmla="*/ 2528028 h 6771503"/>
              <a:gd name="csX37" fmla="*/ 0 w 4514335"/>
              <a:gd name="csY37" fmla="*/ 2031451 h 6771503"/>
              <a:gd name="csX38" fmla="*/ 0 w 4514335"/>
              <a:gd name="csY38" fmla="*/ 1399444 h 6771503"/>
              <a:gd name="csX39" fmla="*/ 0 w 4514335"/>
              <a:gd name="csY39" fmla="*/ 699722 h 6771503"/>
              <a:gd name="csX40" fmla="*/ 0 w 4514335"/>
              <a:gd name="csY40" fmla="*/ 0 h 677150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4514335" h="6771503" fill="none" extrusionOk="0">
                <a:moveTo>
                  <a:pt x="0" y="0"/>
                </a:moveTo>
                <a:cubicBezTo>
                  <a:pt x="93453" y="-33676"/>
                  <a:pt x="324947" y="25576"/>
                  <a:pt x="428862" y="0"/>
                </a:cubicBezTo>
                <a:cubicBezTo>
                  <a:pt x="532777" y="-25576"/>
                  <a:pt x="715231" y="8087"/>
                  <a:pt x="993154" y="0"/>
                </a:cubicBezTo>
                <a:cubicBezTo>
                  <a:pt x="1271077" y="-8087"/>
                  <a:pt x="1395290" y="25821"/>
                  <a:pt x="1602589" y="0"/>
                </a:cubicBezTo>
                <a:cubicBezTo>
                  <a:pt x="1809888" y="-25821"/>
                  <a:pt x="1818184" y="28350"/>
                  <a:pt x="2031451" y="0"/>
                </a:cubicBezTo>
                <a:cubicBezTo>
                  <a:pt x="2244718" y="-28350"/>
                  <a:pt x="2358898" y="19565"/>
                  <a:pt x="2686029" y="0"/>
                </a:cubicBezTo>
                <a:cubicBezTo>
                  <a:pt x="3013160" y="-19565"/>
                  <a:pt x="3028128" y="10690"/>
                  <a:pt x="3114891" y="0"/>
                </a:cubicBezTo>
                <a:cubicBezTo>
                  <a:pt x="3201654" y="-10690"/>
                  <a:pt x="3379620" y="35308"/>
                  <a:pt x="3634040" y="0"/>
                </a:cubicBezTo>
                <a:cubicBezTo>
                  <a:pt x="3888460" y="-35308"/>
                  <a:pt x="4205114" y="10090"/>
                  <a:pt x="4514335" y="0"/>
                </a:cubicBezTo>
                <a:cubicBezTo>
                  <a:pt x="4536994" y="300211"/>
                  <a:pt x="4480225" y="332531"/>
                  <a:pt x="4514335" y="632007"/>
                </a:cubicBezTo>
                <a:cubicBezTo>
                  <a:pt x="4548445" y="931483"/>
                  <a:pt x="4494532" y="1001475"/>
                  <a:pt x="4514335" y="1196299"/>
                </a:cubicBezTo>
                <a:cubicBezTo>
                  <a:pt x="4534138" y="1391123"/>
                  <a:pt x="4462119" y="1460152"/>
                  <a:pt x="4514335" y="1692876"/>
                </a:cubicBezTo>
                <a:cubicBezTo>
                  <a:pt x="4566551" y="1925600"/>
                  <a:pt x="4449045" y="2083713"/>
                  <a:pt x="4514335" y="2257168"/>
                </a:cubicBezTo>
                <a:cubicBezTo>
                  <a:pt x="4579625" y="2430623"/>
                  <a:pt x="4488306" y="2682800"/>
                  <a:pt x="4514335" y="2889175"/>
                </a:cubicBezTo>
                <a:cubicBezTo>
                  <a:pt x="4540364" y="3095550"/>
                  <a:pt x="4488306" y="3114232"/>
                  <a:pt x="4514335" y="3318036"/>
                </a:cubicBezTo>
                <a:cubicBezTo>
                  <a:pt x="4540364" y="3521840"/>
                  <a:pt x="4486011" y="3524807"/>
                  <a:pt x="4514335" y="3679183"/>
                </a:cubicBezTo>
                <a:cubicBezTo>
                  <a:pt x="4542659" y="3833559"/>
                  <a:pt x="4432413" y="4058174"/>
                  <a:pt x="4514335" y="4378905"/>
                </a:cubicBezTo>
                <a:cubicBezTo>
                  <a:pt x="4596257" y="4699636"/>
                  <a:pt x="4461187" y="4704011"/>
                  <a:pt x="4514335" y="4875482"/>
                </a:cubicBezTo>
                <a:cubicBezTo>
                  <a:pt x="4567483" y="5046953"/>
                  <a:pt x="4498064" y="5161672"/>
                  <a:pt x="4514335" y="5372059"/>
                </a:cubicBezTo>
                <a:cubicBezTo>
                  <a:pt x="4530606" y="5582446"/>
                  <a:pt x="4496390" y="5735602"/>
                  <a:pt x="4514335" y="6071781"/>
                </a:cubicBezTo>
                <a:cubicBezTo>
                  <a:pt x="4532280" y="6407960"/>
                  <a:pt x="4494745" y="6603807"/>
                  <a:pt x="4514335" y="6771503"/>
                </a:cubicBezTo>
                <a:cubicBezTo>
                  <a:pt x="4377484" y="6797768"/>
                  <a:pt x="4124622" y="6732608"/>
                  <a:pt x="3995186" y="6771503"/>
                </a:cubicBezTo>
                <a:cubicBezTo>
                  <a:pt x="3865750" y="6810398"/>
                  <a:pt x="3600107" y="6750416"/>
                  <a:pt x="3385751" y="6771503"/>
                </a:cubicBezTo>
                <a:cubicBezTo>
                  <a:pt x="3171395" y="6792590"/>
                  <a:pt x="3068925" y="6727908"/>
                  <a:pt x="2956889" y="6771503"/>
                </a:cubicBezTo>
                <a:cubicBezTo>
                  <a:pt x="2844853" y="6815098"/>
                  <a:pt x="2645481" y="6770818"/>
                  <a:pt x="2437741" y="6771503"/>
                </a:cubicBezTo>
                <a:cubicBezTo>
                  <a:pt x="2230001" y="6772188"/>
                  <a:pt x="2137912" y="6759358"/>
                  <a:pt x="1873449" y="6771503"/>
                </a:cubicBezTo>
                <a:cubicBezTo>
                  <a:pt x="1608986" y="6783648"/>
                  <a:pt x="1451457" y="6758385"/>
                  <a:pt x="1264014" y="6771503"/>
                </a:cubicBezTo>
                <a:cubicBezTo>
                  <a:pt x="1076571" y="6784621"/>
                  <a:pt x="967742" y="6707776"/>
                  <a:pt x="699722" y="6771503"/>
                </a:cubicBezTo>
                <a:cubicBezTo>
                  <a:pt x="431702" y="6835230"/>
                  <a:pt x="190383" y="6716106"/>
                  <a:pt x="0" y="6771503"/>
                </a:cubicBezTo>
                <a:cubicBezTo>
                  <a:pt x="-24419" y="6694445"/>
                  <a:pt x="32954" y="6585575"/>
                  <a:pt x="0" y="6410356"/>
                </a:cubicBezTo>
                <a:cubicBezTo>
                  <a:pt x="-32954" y="6235137"/>
                  <a:pt x="11242" y="6132138"/>
                  <a:pt x="0" y="5981494"/>
                </a:cubicBezTo>
                <a:cubicBezTo>
                  <a:pt x="-11242" y="5830850"/>
                  <a:pt x="3947" y="5592547"/>
                  <a:pt x="0" y="5281772"/>
                </a:cubicBezTo>
                <a:cubicBezTo>
                  <a:pt x="-3947" y="4970997"/>
                  <a:pt x="42440" y="5014603"/>
                  <a:pt x="0" y="4920626"/>
                </a:cubicBezTo>
                <a:cubicBezTo>
                  <a:pt x="-42440" y="4826649"/>
                  <a:pt x="58737" y="4535212"/>
                  <a:pt x="0" y="4220904"/>
                </a:cubicBezTo>
                <a:cubicBezTo>
                  <a:pt x="-58737" y="3906596"/>
                  <a:pt x="61702" y="3877378"/>
                  <a:pt x="0" y="3656612"/>
                </a:cubicBezTo>
                <a:cubicBezTo>
                  <a:pt x="-61702" y="3435846"/>
                  <a:pt x="48736" y="3209380"/>
                  <a:pt x="0" y="3092320"/>
                </a:cubicBezTo>
                <a:cubicBezTo>
                  <a:pt x="-48736" y="2975260"/>
                  <a:pt x="63066" y="2762914"/>
                  <a:pt x="0" y="2528028"/>
                </a:cubicBezTo>
                <a:cubicBezTo>
                  <a:pt x="-63066" y="2293142"/>
                  <a:pt x="20337" y="2277306"/>
                  <a:pt x="0" y="2031451"/>
                </a:cubicBezTo>
                <a:cubicBezTo>
                  <a:pt x="-20337" y="1785596"/>
                  <a:pt x="11829" y="1663272"/>
                  <a:pt x="0" y="1399444"/>
                </a:cubicBezTo>
                <a:cubicBezTo>
                  <a:pt x="-11829" y="1135616"/>
                  <a:pt x="82785" y="876414"/>
                  <a:pt x="0" y="699722"/>
                </a:cubicBezTo>
                <a:cubicBezTo>
                  <a:pt x="-82785" y="523030"/>
                  <a:pt x="47300" y="150087"/>
                  <a:pt x="0" y="0"/>
                </a:cubicBezTo>
                <a:close/>
              </a:path>
              <a:path w="4514335" h="6771503" stroke="0" extrusionOk="0">
                <a:moveTo>
                  <a:pt x="0" y="0"/>
                </a:moveTo>
                <a:cubicBezTo>
                  <a:pt x="148290" y="-39678"/>
                  <a:pt x="326293" y="38465"/>
                  <a:pt x="609435" y="0"/>
                </a:cubicBezTo>
                <a:cubicBezTo>
                  <a:pt x="892578" y="-38465"/>
                  <a:pt x="1074184" y="69299"/>
                  <a:pt x="1218870" y="0"/>
                </a:cubicBezTo>
                <a:cubicBezTo>
                  <a:pt x="1363557" y="-69299"/>
                  <a:pt x="1588938" y="25993"/>
                  <a:pt x="1783162" y="0"/>
                </a:cubicBezTo>
                <a:cubicBezTo>
                  <a:pt x="1977386" y="-25993"/>
                  <a:pt x="2274387" y="58112"/>
                  <a:pt x="2437741" y="0"/>
                </a:cubicBezTo>
                <a:cubicBezTo>
                  <a:pt x="2601095" y="-58112"/>
                  <a:pt x="2690444" y="22315"/>
                  <a:pt x="2866603" y="0"/>
                </a:cubicBezTo>
                <a:cubicBezTo>
                  <a:pt x="3042762" y="-22315"/>
                  <a:pt x="3191916" y="16358"/>
                  <a:pt x="3295465" y="0"/>
                </a:cubicBezTo>
                <a:cubicBezTo>
                  <a:pt x="3399014" y="-16358"/>
                  <a:pt x="3584537" y="1830"/>
                  <a:pt x="3814613" y="0"/>
                </a:cubicBezTo>
                <a:cubicBezTo>
                  <a:pt x="4044689" y="-1830"/>
                  <a:pt x="4348135" y="63998"/>
                  <a:pt x="4514335" y="0"/>
                </a:cubicBezTo>
                <a:cubicBezTo>
                  <a:pt x="4575511" y="284241"/>
                  <a:pt x="4504546" y="468883"/>
                  <a:pt x="4514335" y="632007"/>
                </a:cubicBezTo>
                <a:cubicBezTo>
                  <a:pt x="4524124" y="795131"/>
                  <a:pt x="4502404" y="855062"/>
                  <a:pt x="4514335" y="993154"/>
                </a:cubicBezTo>
                <a:cubicBezTo>
                  <a:pt x="4526266" y="1131246"/>
                  <a:pt x="4457091" y="1345731"/>
                  <a:pt x="4514335" y="1557446"/>
                </a:cubicBezTo>
                <a:cubicBezTo>
                  <a:pt x="4571579" y="1769161"/>
                  <a:pt x="4505585" y="1876256"/>
                  <a:pt x="4514335" y="2189453"/>
                </a:cubicBezTo>
                <a:cubicBezTo>
                  <a:pt x="4523085" y="2502650"/>
                  <a:pt x="4482038" y="2399156"/>
                  <a:pt x="4514335" y="2550599"/>
                </a:cubicBezTo>
                <a:cubicBezTo>
                  <a:pt x="4546632" y="2702042"/>
                  <a:pt x="4478918" y="2769632"/>
                  <a:pt x="4514335" y="2911746"/>
                </a:cubicBezTo>
                <a:cubicBezTo>
                  <a:pt x="4549752" y="3053860"/>
                  <a:pt x="4461279" y="3262648"/>
                  <a:pt x="4514335" y="3408323"/>
                </a:cubicBezTo>
                <a:cubicBezTo>
                  <a:pt x="4567391" y="3553998"/>
                  <a:pt x="4510940" y="3653836"/>
                  <a:pt x="4514335" y="3769470"/>
                </a:cubicBezTo>
                <a:cubicBezTo>
                  <a:pt x="4517730" y="3885104"/>
                  <a:pt x="4499404" y="4085645"/>
                  <a:pt x="4514335" y="4198332"/>
                </a:cubicBezTo>
                <a:cubicBezTo>
                  <a:pt x="4529266" y="4311019"/>
                  <a:pt x="4487256" y="4467536"/>
                  <a:pt x="4514335" y="4627194"/>
                </a:cubicBezTo>
                <a:cubicBezTo>
                  <a:pt x="4541414" y="4786852"/>
                  <a:pt x="4463620" y="4975354"/>
                  <a:pt x="4514335" y="5123771"/>
                </a:cubicBezTo>
                <a:cubicBezTo>
                  <a:pt x="4565050" y="5272188"/>
                  <a:pt x="4455724" y="5423300"/>
                  <a:pt x="4514335" y="5620347"/>
                </a:cubicBezTo>
                <a:cubicBezTo>
                  <a:pt x="4572946" y="5817394"/>
                  <a:pt x="4484012" y="5813352"/>
                  <a:pt x="4514335" y="5981494"/>
                </a:cubicBezTo>
                <a:cubicBezTo>
                  <a:pt x="4544658" y="6149636"/>
                  <a:pt x="4464855" y="6599057"/>
                  <a:pt x="4514335" y="6771503"/>
                </a:cubicBezTo>
                <a:cubicBezTo>
                  <a:pt x="4393327" y="6803428"/>
                  <a:pt x="4168353" y="6709667"/>
                  <a:pt x="3995186" y="6771503"/>
                </a:cubicBezTo>
                <a:cubicBezTo>
                  <a:pt x="3822019" y="6833339"/>
                  <a:pt x="3696759" y="6760820"/>
                  <a:pt x="3430895" y="6771503"/>
                </a:cubicBezTo>
                <a:cubicBezTo>
                  <a:pt x="3165031" y="6782186"/>
                  <a:pt x="3122462" y="6723396"/>
                  <a:pt x="2866603" y="6771503"/>
                </a:cubicBezTo>
                <a:cubicBezTo>
                  <a:pt x="2610744" y="6819610"/>
                  <a:pt x="2520541" y="6711628"/>
                  <a:pt x="2212024" y="6771503"/>
                </a:cubicBezTo>
                <a:cubicBezTo>
                  <a:pt x="1903507" y="6831378"/>
                  <a:pt x="1889086" y="6722159"/>
                  <a:pt x="1602589" y="6771503"/>
                </a:cubicBezTo>
                <a:cubicBezTo>
                  <a:pt x="1316092" y="6820847"/>
                  <a:pt x="1107955" y="6734995"/>
                  <a:pt x="948010" y="6771503"/>
                </a:cubicBezTo>
                <a:cubicBezTo>
                  <a:pt x="788065" y="6808011"/>
                  <a:pt x="467839" y="6669697"/>
                  <a:pt x="0" y="6771503"/>
                </a:cubicBezTo>
                <a:cubicBezTo>
                  <a:pt x="-4505" y="6625703"/>
                  <a:pt x="48374" y="6268141"/>
                  <a:pt x="0" y="6139496"/>
                </a:cubicBezTo>
                <a:cubicBezTo>
                  <a:pt x="-48374" y="6010851"/>
                  <a:pt x="1590" y="5652623"/>
                  <a:pt x="0" y="5439774"/>
                </a:cubicBezTo>
                <a:cubicBezTo>
                  <a:pt x="-1590" y="5226925"/>
                  <a:pt x="18444" y="5224706"/>
                  <a:pt x="0" y="5010912"/>
                </a:cubicBezTo>
                <a:cubicBezTo>
                  <a:pt x="-18444" y="4797118"/>
                  <a:pt x="3946" y="4573344"/>
                  <a:pt x="0" y="4378905"/>
                </a:cubicBezTo>
                <a:cubicBezTo>
                  <a:pt x="-3946" y="4184466"/>
                  <a:pt x="70763" y="3931391"/>
                  <a:pt x="0" y="3746898"/>
                </a:cubicBezTo>
                <a:cubicBezTo>
                  <a:pt x="-70763" y="3562405"/>
                  <a:pt x="9978" y="3404601"/>
                  <a:pt x="0" y="3318036"/>
                </a:cubicBezTo>
                <a:cubicBezTo>
                  <a:pt x="-9978" y="3231471"/>
                  <a:pt x="49496" y="2967974"/>
                  <a:pt x="0" y="2821460"/>
                </a:cubicBezTo>
                <a:cubicBezTo>
                  <a:pt x="-49496" y="2674946"/>
                  <a:pt x="5787" y="2626966"/>
                  <a:pt x="0" y="2460313"/>
                </a:cubicBezTo>
                <a:cubicBezTo>
                  <a:pt x="-5787" y="2293660"/>
                  <a:pt x="44367" y="2183233"/>
                  <a:pt x="0" y="2031451"/>
                </a:cubicBezTo>
                <a:cubicBezTo>
                  <a:pt x="-44367" y="1879669"/>
                  <a:pt x="3469" y="1767653"/>
                  <a:pt x="0" y="1602589"/>
                </a:cubicBezTo>
                <a:cubicBezTo>
                  <a:pt x="-3469" y="1437525"/>
                  <a:pt x="37733" y="1309928"/>
                  <a:pt x="0" y="1173727"/>
                </a:cubicBezTo>
                <a:cubicBezTo>
                  <a:pt x="-37733" y="1037526"/>
                  <a:pt x="58042" y="775645"/>
                  <a:pt x="0" y="609435"/>
                </a:cubicBezTo>
                <a:cubicBezTo>
                  <a:pt x="-58042" y="443225"/>
                  <a:pt x="21874" y="205234"/>
                  <a:pt x="0" y="0"/>
                </a:cubicBezTo>
                <a:close/>
              </a:path>
            </a:pathLst>
          </a:custGeom>
          <a:ln>
            <a:solidFill>
              <a:schemeClr val="tx1"/>
            </a:solidFill>
            <a:extLst>
              <a:ext uri="{C807C97D-BFC1-408E-A445-0C87EB9F89A2}">
                <ask:lineSketchStyleProps xmlns:ask="http://schemas.microsoft.com/office/drawing/2018/sketchyshapes" sd="3494354392">
                  <a:prstGeom prst="rect">
                    <a:avLst/>
                  </a:prstGeom>
                  <ask:type>
                    <ask:lineSketchScribble/>
                  </ask:type>
                </ask:lineSketchStyleProps>
              </a:ext>
            </a:extLst>
          </a:ln>
        </p:spPr>
      </p:pic>
      <p:sp>
        <p:nvSpPr>
          <p:cNvPr id="3" name="Text 0"/>
          <p:cNvSpPr/>
          <p:nvPr/>
        </p:nvSpPr>
        <p:spPr>
          <a:xfrm>
            <a:off x="1459993" y="3047305"/>
            <a:ext cx="7208308" cy="1417558"/>
          </a:xfrm>
          <a:prstGeom prst="rect">
            <a:avLst/>
          </a:prstGeom>
          <a:noFill/>
          <a:ln/>
        </p:spPr>
        <p:txBody>
          <a:bodyPr wrap="square" lIns="0" tIns="0" rIns="0" bIns="0" rtlCol="0" anchor="t"/>
          <a:lstStyle/>
          <a:p>
            <a:pPr marL="0" indent="0" algn="ctr">
              <a:lnSpc>
                <a:spcPts val="5550"/>
              </a:lnSpc>
              <a:buNone/>
            </a:pPr>
            <a:r>
              <a:rPr lang="pl-PL" sz="4800" b="1">
                <a:solidFill>
                  <a:srgbClr val="C00000"/>
                </a:solidFill>
              </a:rPr>
              <a:t>Halo, co tam u Ciebie? </a:t>
            </a:r>
            <a:endParaRPr lang="en-US" sz="4800" b="1">
              <a:solidFill>
                <a:srgbClr val="C00000"/>
              </a:solidFill>
            </a:endParaRPr>
          </a:p>
          <a:p>
            <a:pPr marL="0" indent="0" algn="ctr">
              <a:lnSpc>
                <a:spcPts val="5550"/>
              </a:lnSpc>
              <a:buNone/>
            </a:pPr>
            <a:r>
              <a:rPr lang="pl-PL" sz="3600">
                <a:solidFill>
                  <a:schemeClr val="accent6">
                    <a:lumMod val="75000"/>
                  </a:schemeClr>
                </a:solidFill>
              </a:rPr>
              <a:t>Jak komunikować się online bez stresu</a:t>
            </a:r>
            <a:endParaRPr lang="en-US" sz="3600" dirty="0">
              <a:solidFill>
                <a:schemeClr val="accent6">
                  <a:lumMod val="75000"/>
                </a:schemeClr>
              </a:solidFill>
            </a:endParaRPr>
          </a:p>
        </p:txBody>
      </p:sp>
      <p:sp>
        <p:nvSpPr>
          <p:cNvPr id="4" name="Text 1"/>
          <p:cNvSpPr/>
          <p:nvPr/>
        </p:nvSpPr>
        <p:spPr>
          <a:xfrm>
            <a:off x="1285937" y="5832187"/>
            <a:ext cx="7556421" cy="362903"/>
          </a:xfrm>
          <a:prstGeom prst="rect">
            <a:avLst/>
          </a:prstGeom>
          <a:noFill/>
          <a:ln/>
        </p:spPr>
        <p:txBody>
          <a:bodyPr wrap="none" lIns="0" tIns="0" rIns="0" bIns="0" rtlCol="0" anchor="t"/>
          <a:lstStyle/>
          <a:p>
            <a:pPr marL="0" indent="0">
              <a:lnSpc>
                <a:spcPts val="2850"/>
              </a:lnSpc>
              <a:buNone/>
            </a:pPr>
            <a:r>
              <a:rPr lang="pl-PL" sz="2400"/>
              <a:t>E-mail, rozmowy wideo i bezpieczna komunikacja w sieci</a:t>
            </a:r>
            <a:endParaRPr lang="en-US" sz="2400" dirty="0"/>
          </a:p>
        </p:txBody>
      </p:sp>
      <p:pic>
        <p:nvPicPr>
          <p:cNvPr id="8" name="Picture 7" descr="A group of logos with text&#10;&#10;AI-generated content may be incorrect.">
            <a:extLst>
              <a:ext uri="{FF2B5EF4-FFF2-40B4-BE49-F238E27FC236}">
                <a16:creationId xmlns:a16="http://schemas.microsoft.com/office/drawing/2014/main" id="{FC49A5F2-A316-D9DC-5422-25F331EFEF06}"/>
              </a:ext>
            </a:extLst>
          </p:cNvPr>
          <p:cNvPicPr>
            <a:picLocks noChangeAspect="1"/>
          </p:cNvPicPr>
          <p:nvPr/>
        </p:nvPicPr>
        <p:blipFill>
          <a:blip r:embed="rId4"/>
          <a:stretch>
            <a:fillRect/>
          </a:stretch>
        </p:blipFill>
        <p:spPr>
          <a:xfrm>
            <a:off x="2096450" y="432486"/>
            <a:ext cx="5412730" cy="2190337"/>
          </a:xfrm>
          <a:custGeom>
            <a:avLst/>
            <a:gdLst>
              <a:gd name="csX0" fmla="*/ 0 w 5412730"/>
              <a:gd name="csY0" fmla="*/ 0 h 2190337"/>
              <a:gd name="csX1" fmla="*/ 433018 w 5412730"/>
              <a:gd name="csY1" fmla="*/ 0 h 2190337"/>
              <a:gd name="csX2" fmla="*/ 1082546 w 5412730"/>
              <a:gd name="csY2" fmla="*/ 0 h 2190337"/>
              <a:gd name="csX3" fmla="*/ 1732074 w 5412730"/>
              <a:gd name="csY3" fmla="*/ 0 h 2190337"/>
              <a:gd name="csX4" fmla="*/ 2165092 w 5412730"/>
              <a:gd name="csY4" fmla="*/ 0 h 2190337"/>
              <a:gd name="csX5" fmla="*/ 2543983 w 5412730"/>
              <a:gd name="csY5" fmla="*/ 0 h 2190337"/>
              <a:gd name="csX6" fmla="*/ 3193511 w 5412730"/>
              <a:gd name="csY6" fmla="*/ 0 h 2190337"/>
              <a:gd name="csX7" fmla="*/ 3788911 w 5412730"/>
              <a:gd name="csY7" fmla="*/ 0 h 2190337"/>
              <a:gd name="csX8" fmla="*/ 4221929 w 5412730"/>
              <a:gd name="csY8" fmla="*/ 0 h 2190337"/>
              <a:gd name="csX9" fmla="*/ 4763202 w 5412730"/>
              <a:gd name="csY9" fmla="*/ 0 h 2190337"/>
              <a:gd name="csX10" fmla="*/ 5412730 w 5412730"/>
              <a:gd name="csY10" fmla="*/ 0 h 2190337"/>
              <a:gd name="csX11" fmla="*/ 5412730 w 5412730"/>
              <a:gd name="csY11" fmla="*/ 569488 h 2190337"/>
              <a:gd name="csX12" fmla="*/ 5412730 w 5412730"/>
              <a:gd name="csY12" fmla="*/ 1117072 h 2190337"/>
              <a:gd name="csX13" fmla="*/ 5412730 w 5412730"/>
              <a:gd name="csY13" fmla="*/ 1620849 h 2190337"/>
              <a:gd name="csX14" fmla="*/ 5412730 w 5412730"/>
              <a:gd name="csY14" fmla="*/ 2190337 h 2190337"/>
              <a:gd name="csX15" fmla="*/ 4817330 w 5412730"/>
              <a:gd name="csY15" fmla="*/ 2190337 h 2190337"/>
              <a:gd name="csX16" fmla="*/ 4167802 w 5412730"/>
              <a:gd name="csY16" fmla="*/ 2190337 h 2190337"/>
              <a:gd name="csX17" fmla="*/ 3626529 w 5412730"/>
              <a:gd name="csY17" fmla="*/ 2190337 h 2190337"/>
              <a:gd name="csX18" fmla="*/ 3139383 w 5412730"/>
              <a:gd name="csY18" fmla="*/ 2190337 h 2190337"/>
              <a:gd name="csX19" fmla="*/ 2706365 w 5412730"/>
              <a:gd name="csY19" fmla="*/ 2190337 h 2190337"/>
              <a:gd name="csX20" fmla="*/ 2327474 w 5412730"/>
              <a:gd name="csY20" fmla="*/ 2190337 h 2190337"/>
              <a:gd name="csX21" fmla="*/ 1840328 w 5412730"/>
              <a:gd name="csY21" fmla="*/ 2190337 h 2190337"/>
              <a:gd name="csX22" fmla="*/ 1407310 w 5412730"/>
              <a:gd name="csY22" fmla="*/ 2190337 h 2190337"/>
              <a:gd name="csX23" fmla="*/ 811910 w 5412730"/>
              <a:gd name="csY23" fmla="*/ 2190337 h 2190337"/>
              <a:gd name="csX24" fmla="*/ 0 w 5412730"/>
              <a:gd name="csY24" fmla="*/ 2190337 h 2190337"/>
              <a:gd name="csX25" fmla="*/ 0 w 5412730"/>
              <a:gd name="csY25" fmla="*/ 1708463 h 2190337"/>
              <a:gd name="csX26" fmla="*/ 0 w 5412730"/>
              <a:gd name="csY26" fmla="*/ 1182782 h 2190337"/>
              <a:gd name="csX27" fmla="*/ 0 w 5412730"/>
              <a:gd name="csY27" fmla="*/ 657101 h 2190337"/>
              <a:gd name="csX28" fmla="*/ 0 w 5412730"/>
              <a:gd name="csY28" fmla="*/ 0 h 219033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5412730" h="2190337" fill="none" extrusionOk="0">
                <a:moveTo>
                  <a:pt x="0" y="0"/>
                </a:moveTo>
                <a:cubicBezTo>
                  <a:pt x="94820" y="-7561"/>
                  <a:pt x="319557" y="43837"/>
                  <a:pt x="433018" y="0"/>
                </a:cubicBezTo>
                <a:cubicBezTo>
                  <a:pt x="546479" y="-43837"/>
                  <a:pt x="806759" y="14803"/>
                  <a:pt x="1082546" y="0"/>
                </a:cubicBezTo>
                <a:cubicBezTo>
                  <a:pt x="1358333" y="-14803"/>
                  <a:pt x="1483948" y="53209"/>
                  <a:pt x="1732074" y="0"/>
                </a:cubicBezTo>
                <a:cubicBezTo>
                  <a:pt x="1980200" y="-53209"/>
                  <a:pt x="1983682" y="13848"/>
                  <a:pt x="2165092" y="0"/>
                </a:cubicBezTo>
                <a:cubicBezTo>
                  <a:pt x="2346502" y="-13848"/>
                  <a:pt x="2389682" y="33379"/>
                  <a:pt x="2543983" y="0"/>
                </a:cubicBezTo>
                <a:cubicBezTo>
                  <a:pt x="2698284" y="-33379"/>
                  <a:pt x="2887531" y="70276"/>
                  <a:pt x="3193511" y="0"/>
                </a:cubicBezTo>
                <a:cubicBezTo>
                  <a:pt x="3499491" y="-70276"/>
                  <a:pt x="3498633" y="2632"/>
                  <a:pt x="3788911" y="0"/>
                </a:cubicBezTo>
                <a:cubicBezTo>
                  <a:pt x="4079189" y="-2632"/>
                  <a:pt x="4067699" y="45598"/>
                  <a:pt x="4221929" y="0"/>
                </a:cubicBezTo>
                <a:cubicBezTo>
                  <a:pt x="4376159" y="-45598"/>
                  <a:pt x="4569469" y="11759"/>
                  <a:pt x="4763202" y="0"/>
                </a:cubicBezTo>
                <a:cubicBezTo>
                  <a:pt x="4956935" y="-11759"/>
                  <a:pt x="5136983" y="4608"/>
                  <a:pt x="5412730" y="0"/>
                </a:cubicBezTo>
                <a:cubicBezTo>
                  <a:pt x="5436622" y="153267"/>
                  <a:pt x="5349211" y="392546"/>
                  <a:pt x="5412730" y="569488"/>
                </a:cubicBezTo>
                <a:cubicBezTo>
                  <a:pt x="5476249" y="746430"/>
                  <a:pt x="5368503" y="886998"/>
                  <a:pt x="5412730" y="1117072"/>
                </a:cubicBezTo>
                <a:cubicBezTo>
                  <a:pt x="5456957" y="1347146"/>
                  <a:pt x="5397936" y="1379583"/>
                  <a:pt x="5412730" y="1620849"/>
                </a:cubicBezTo>
                <a:cubicBezTo>
                  <a:pt x="5427524" y="1862115"/>
                  <a:pt x="5378308" y="1989833"/>
                  <a:pt x="5412730" y="2190337"/>
                </a:cubicBezTo>
                <a:cubicBezTo>
                  <a:pt x="5172167" y="2234959"/>
                  <a:pt x="4988000" y="2139413"/>
                  <a:pt x="4817330" y="2190337"/>
                </a:cubicBezTo>
                <a:cubicBezTo>
                  <a:pt x="4646660" y="2241261"/>
                  <a:pt x="4319680" y="2187835"/>
                  <a:pt x="4167802" y="2190337"/>
                </a:cubicBezTo>
                <a:cubicBezTo>
                  <a:pt x="4015924" y="2192839"/>
                  <a:pt x="3875239" y="2127321"/>
                  <a:pt x="3626529" y="2190337"/>
                </a:cubicBezTo>
                <a:cubicBezTo>
                  <a:pt x="3377819" y="2253353"/>
                  <a:pt x="3285495" y="2166429"/>
                  <a:pt x="3139383" y="2190337"/>
                </a:cubicBezTo>
                <a:cubicBezTo>
                  <a:pt x="2993271" y="2214245"/>
                  <a:pt x="2895645" y="2150832"/>
                  <a:pt x="2706365" y="2190337"/>
                </a:cubicBezTo>
                <a:cubicBezTo>
                  <a:pt x="2517085" y="2229842"/>
                  <a:pt x="2514957" y="2181158"/>
                  <a:pt x="2327474" y="2190337"/>
                </a:cubicBezTo>
                <a:cubicBezTo>
                  <a:pt x="2139991" y="2199516"/>
                  <a:pt x="2000310" y="2188721"/>
                  <a:pt x="1840328" y="2190337"/>
                </a:cubicBezTo>
                <a:cubicBezTo>
                  <a:pt x="1680346" y="2191953"/>
                  <a:pt x="1496123" y="2143537"/>
                  <a:pt x="1407310" y="2190337"/>
                </a:cubicBezTo>
                <a:cubicBezTo>
                  <a:pt x="1318497" y="2237137"/>
                  <a:pt x="1048791" y="2124402"/>
                  <a:pt x="811910" y="2190337"/>
                </a:cubicBezTo>
                <a:cubicBezTo>
                  <a:pt x="575029" y="2256272"/>
                  <a:pt x="251176" y="2139714"/>
                  <a:pt x="0" y="2190337"/>
                </a:cubicBezTo>
                <a:cubicBezTo>
                  <a:pt x="-13592" y="2087120"/>
                  <a:pt x="36041" y="1864740"/>
                  <a:pt x="0" y="1708463"/>
                </a:cubicBezTo>
                <a:cubicBezTo>
                  <a:pt x="-36041" y="1552186"/>
                  <a:pt x="40504" y="1323697"/>
                  <a:pt x="0" y="1182782"/>
                </a:cubicBezTo>
                <a:cubicBezTo>
                  <a:pt x="-40504" y="1041867"/>
                  <a:pt x="6459" y="821136"/>
                  <a:pt x="0" y="657101"/>
                </a:cubicBezTo>
                <a:cubicBezTo>
                  <a:pt x="-6459" y="493066"/>
                  <a:pt x="74932" y="279155"/>
                  <a:pt x="0" y="0"/>
                </a:cubicBezTo>
                <a:close/>
              </a:path>
              <a:path w="5412730" h="2190337" stroke="0" extrusionOk="0">
                <a:moveTo>
                  <a:pt x="0" y="0"/>
                </a:moveTo>
                <a:cubicBezTo>
                  <a:pt x="158094" y="-32439"/>
                  <a:pt x="353467" y="44298"/>
                  <a:pt x="487146" y="0"/>
                </a:cubicBezTo>
                <a:cubicBezTo>
                  <a:pt x="620825" y="-44298"/>
                  <a:pt x="918269" y="46048"/>
                  <a:pt x="1136673" y="0"/>
                </a:cubicBezTo>
                <a:cubicBezTo>
                  <a:pt x="1355077" y="-46048"/>
                  <a:pt x="1567869" y="12959"/>
                  <a:pt x="1786201" y="0"/>
                </a:cubicBezTo>
                <a:cubicBezTo>
                  <a:pt x="2004533" y="-12959"/>
                  <a:pt x="2151119" y="12176"/>
                  <a:pt x="2273347" y="0"/>
                </a:cubicBezTo>
                <a:cubicBezTo>
                  <a:pt x="2395575" y="-12176"/>
                  <a:pt x="2568876" y="32291"/>
                  <a:pt x="2706365" y="0"/>
                </a:cubicBezTo>
                <a:cubicBezTo>
                  <a:pt x="2843854" y="-32291"/>
                  <a:pt x="2916912" y="19955"/>
                  <a:pt x="3085256" y="0"/>
                </a:cubicBezTo>
                <a:cubicBezTo>
                  <a:pt x="3253600" y="-19955"/>
                  <a:pt x="3346031" y="605"/>
                  <a:pt x="3518275" y="0"/>
                </a:cubicBezTo>
                <a:cubicBezTo>
                  <a:pt x="3690519" y="-605"/>
                  <a:pt x="3910722" y="41230"/>
                  <a:pt x="4113675" y="0"/>
                </a:cubicBezTo>
                <a:cubicBezTo>
                  <a:pt x="4316628" y="-41230"/>
                  <a:pt x="4475563" y="19546"/>
                  <a:pt x="4763202" y="0"/>
                </a:cubicBezTo>
                <a:cubicBezTo>
                  <a:pt x="5050841" y="-19546"/>
                  <a:pt x="5161834" y="59649"/>
                  <a:pt x="5412730" y="0"/>
                </a:cubicBezTo>
                <a:cubicBezTo>
                  <a:pt x="5455802" y="205324"/>
                  <a:pt x="5367368" y="312754"/>
                  <a:pt x="5412730" y="481874"/>
                </a:cubicBezTo>
                <a:cubicBezTo>
                  <a:pt x="5458092" y="650994"/>
                  <a:pt x="5405579" y="758675"/>
                  <a:pt x="5412730" y="1007555"/>
                </a:cubicBezTo>
                <a:cubicBezTo>
                  <a:pt x="5419881" y="1256435"/>
                  <a:pt x="5403363" y="1348047"/>
                  <a:pt x="5412730" y="1533236"/>
                </a:cubicBezTo>
                <a:cubicBezTo>
                  <a:pt x="5422097" y="1718425"/>
                  <a:pt x="5387226" y="1875475"/>
                  <a:pt x="5412730" y="2190337"/>
                </a:cubicBezTo>
                <a:cubicBezTo>
                  <a:pt x="5273833" y="2222397"/>
                  <a:pt x="5210647" y="2169824"/>
                  <a:pt x="5033839" y="2190337"/>
                </a:cubicBezTo>
                <a:cubicBezTo>
                  <a:pt x="4857031" y="2210850"/>
                  <a:pt x="4766998" y="2166144"/>
                  <a:pt x="4654948" y="2190337"/>
                </a:cubicBezTo>
                <a:cubicBezTo>
                  <a:pt x="4542898" y="2214530"/>
                  <a:pt x="4229070" y="2145429"/>
                  <a:pt x="4113675" y="2190337"/>
                </a:cubicBezTo>
                <a:cubicBezTo>
                  <a:pt x="3998280" y="2235245"/>
                  <a:pt x="3809620" y="2181269"/>
                  <a:pt x="3626529" y="2190337"/>
                </a:cubicBezTo>
                <a:cubicBezTo>
                  <a:pt x="3443438" y="2199405"/>
                  <a:pt x="3334331" y="2166297"/>
                  <a:pt x="3085256" y="2190337"/>
                </a:cubicBezTo>
                <a:cubicBezTo>
                  <a:pt x="2836181" y="2214377"/>
                  <a:pt x="2881594" y="2174705"/>
                  <a:pt x="2706365" y="2190337"/>
                </a:cubicBezTo>
                <a:cubicBezTo>
                  <a:pt x="2531136" y="2205969"/>
                  <a:pt x="2429569" y="2169670"/>
                  <a:pt x="2327474" y="2190337"/>
                </a:cubicBezTo>
                <a:cubicBezTo>
                  <a:pt x="2225379" y="2211004"/>
                  <a:pt x="2052128" y="2139744"/>
                  <a:pt x="1894455" y="2190337"/>
                </a:cubicBezTo>
                <a:cubicBezTo>
                  <a:pt x="1736782" y="2240930"/>
                  <a:pt x="1446692" y="2128349"/>
                  <a:pt x="1299055" y="2190337"/>
                </a:cubicBezTo>
                <a:cubicBezTo>
                  <a:pt x="1151418" y="2252325"/>
                  <a:pt x="1058660" y="2164734"/>
                  <a:pt x="920164" y="2190337"/>
                </a:cubicBezTo>
                <a:cubicBezTo>
                  <a:pt x="781668" y="2215940"/>
                  <a:pt x="274149" y="2106121"/>
                  <a:pt x="0" y="2190337"/>
                </a:cubicBezTo>
                <a:cubicBezTo>
                  <a:pt x="-28762" y="1982323"/>
                  <a:pt x="57582" y="1856218"/>
                  <a:pt x="0" y="1686559"/>
                </a:cubicBezTo>
                <a:cubicBezTo>
                  <a:pt x="-57582" y="1516900"/>
                  <a:pt x="70685" y="1340379"/>
                  <a:pt x="0" y="1095169"/>
                </a:cubicBezTo>
                <a:cubicBezTo>
                  <a:pt x="-70685" y="849959"/>
                  <a:pt x="48644" y="795520"/>
                  <a:pt x="0" y="503778"/>
                </a:cubicBezTo>
                <a:cubicBezTo>
                  <a:pt x="-48644" y="212036"/>
                  <a:pt x="14282" y="222565"/>
                  <a:pt x="0" y="0"/>
                </a:cubicBezTo>
                <a:close/>
              </a:path>
            </a:pathLst>
          </a:custGeom>
          <a:ln>
            <a:solidFill>
              <a:schemeClr val="accent1"/>
            </a:solidFill>
            <a:extLst>
              <a:ext uri="{C807C97D-BFC1-408E-A445-0C87EB9F89A2}">
                <ask:lineSketchStyleProps xmlns:ask="http://schemas.microsoft.com/office/drawing/2018/sketchyshapes" sd="4260005278">
                  <a:prstGeom prst="rect">
                    <a:avLst/>
                  </a:prstGeom>
                  <ask:type>
                    <ask:lineSketchScribble/>
                  </ask:type>
                </ask:lineSketchStyleProps>
              </a:ext>
            </a:extLst>
          </a:ln>
        </p:spPr>
      </p:pic>
      <p:sp>
        <p:nvSpPr>
          <p:cNvPr id="5" name="TextBox 6">
            <a:extLst>
              <a:ext uri="{FF2B5EF4-FFF2-40B4-BE49-F238E27FC236}">
                <a16:creationId xmlns:a16="http://schemas.microsoft.com/office/drawing/2014/main" id="{E3BA6053-6C1F-4757-1B70-DEA2DF3D38F2}"/>
              </a:ext>
            </a:extLst>
          </p:cNvPr>
          <p:cNvSpPr txBox="1"/>
          <p:nvPr/>
        </p:nvSpPr>
        <p:spPr>
          <a:xfrm>
            <a:off x="505086" y="7107865"/>
            <a:ext cx="8587946" cy="821443"/>
          </a:xfrm>
          <a:custGeom>
            <a:avLst/>
            <a:gdLst>
              <a:gd name="csX0" fmla="*/ 0 w 8587946"/>
              <a:gd name="csY0" fmla="*/ 0 h 821443"/>
              <a:gd name="csX1" fmla="*/ 314891 w 8587946"/>
              <a:gd name="csY1" fmla="*/ 0 h 821443"/>
              <a:gd name="csX2" fmla="*/ 715662 w 8587946"/>
              <a:gd name="csY2" fmla="*/ 0 h 821443"/>
              <a:gd name="csX3" fmla="*/ 1459951 w 8587946"/>
              <a:gd name="csY3" fmla="*/ 0 h 821443"/>
              <a:gd name="csX4" fmla="*/ 2032481 w 8587946"/>
              <a:gd name="csY4" fmla="*/ 0 h 821443"/>
              <a:gd name="csX5" fmla="*/ 2347372 w 8587946"/>
              <a:gd name="csY5" fmla="*/ 0 h 821443"/>
              <a:gd name="csX6" fmla="*/ 2919902 w 8587946"/>
              <a:gd name="csY6" fmla="*/ 0 h 821443"/>
              <a:gd name="csX7" fmla="*/ 3320672 w 8587946"/>
              <a:gd name="csY7" fmla="*/ 0 h 821443"/>
              <a:gd name="csX8" fmla="*/ 3721443 w 8587946"/>
              <a:gd name="csY8" fmla="*/ 0 h 821443"/>
              <a:gd name="csX9" fmla="*/ 4036335 w 8587946"/>
              <a:gd name="csY9" fmla="*/ 0 h 821443"/>
              <a:gd name="csX10" fmla="*/ 4522985 w 8587946"/>
              <a:gd name="csY10" fmla="*/ 0 h 821443"/>
              <a:gd name="csX11" fmla="*/ 5095515 w 8587946"/>
              <a:gd name="csY11" fmla="*/ 0 h 821443"/>
              <a:gd name="csX12" fmla="*/ 5582165 w 8587946"/>
              <a:gd name="csY12" fmla="*/ 0 h 821443"/>
              <a:gd name="csX13" fmla="*/ 6068815 w 8587946"/>
              <a:gd name="csY13" fmla="*/ 0 h 821443"/>
              <a:gd name="csX14" fmla="*/ 6555465 w 8587946"/>
              <a:gd name="csY14" fmla="*/ 0 h 821443"/>
              <a:gd name="csX15" fmla="*/ 6870357 w 8587946"/>
              <a:gd name="csY15" fmla="*/ 0 h 821443"/>
              <a:gd name="csX16" fmla="*/ 7528766 w 8587946"/>
              <a:gd name="csY16" fmla="*/ 0 h 821443"/>
              <a:gd name="csX17" fmla="*/ 8101296 w 8587946"/>
              <a:gd name="csY17" fmla="*/ 0 h 821443"/>
              <a:gd name="csX18" fmla="*/ 8587946 w 8587946"/>
              <a:gd name="csY18" fmla="*/ 0 h 821443"/>
              <a:gd name="csX19" fmla="*/ 8587946 w 8587946"/>
              <a:gd name="csY19" fmla="*/ 386078 h 821443"/>
              <a:gd name="csX20" fmla="*/ 8587946 w 8587946"/>
              <a:gd name="csY20" fmla="*/ 821443 h 821443"/>
              <a:gd name="csX21" fmla="*/ 7929537 w 8587946"/>
              <a:gd name="csY21" fmla="*/ 821443 h 821443"/>
              <a:gd name="csX22" fmla="*/ 7614645 w 8587946"/>
              <a:gd name="csY22" fmla="*/ 821443 h 821443"/>
              <a:gd name="csX23" fmla="*/ 6956236 w 8587946"/>
              <a:gd name="csY23" fmla="*/ 821443 h 821443"/>
              <a:gd name="csX24" fmla="*/ 6469586 w 8587946"/>
              <a:gd name="csY24" fmla="*/ 821443 h 821443"/>
              <a:gd name="csX25" fmla="*/ 5811177 w 8587946"/>
              <a:gd name="csY25" fmla="*/ 821443 h 821443"/>
              <a:gd name="csX26" fmla="*/ 5066888 w 8587946"/>
              <a:gd name="csY26" fmla="*/ 821443 h 821443"/>
              <a:gd name="csX27" fmla="*/ 4751997 w 8587946"/>
              <a:gd name="csY27" fmla="*/ 821443 h 821443"/>
              <a:gd name="csX28" fmla="*/ 4179467 w 8587946"/>
              <a:gd name="csY28" fmla="*/ 821443 h 821443"/>
              <a:gd name="csX29" fmla="*/ 3778696 w 8587946"/>
              <a:gd name="csY29" fmla="*/ 821443 h 821443"/>
              <a:gd name="csX30" fmla="*/ 3463805 w 8587946"/>
              <a:gd name="csY30" fmla="*/ 821443 h 821443"/>
              <a:gd name="csX31" fmla="*/ 2805396 w 8587946"/>
              <a:gd name="csY31" fmla="*/ 821443 h 821443"/>
              <a:gd name="csX32" fmla="*/ 2404625 w 8587946"/>
              <a:gd name="csY32" fmla="*/ 821443 h 821443"/>
              <a:gd name="csX33" fmla="*/ 1660336 w 8587946"/>
              <a:gd name="csY33" fmla="*/ 821443 h 821443"/>
              <a:gd name="csX34" fmla="*/ 1087806 w 8587946"/>
              <a:gd name="csY34" fmla="*/ 821443 h 821443"/>
              <a:gd name="csX35" fmla="*/ 0 w 8587946"/>
              <a:gd name="csY35" fmla="*/ 821443 h 821443"/>
              <a:gd name="csX36" fmla="*/ 0 w 8587946"/>
              <a:gd name="csY36" fmla="*/ 418936 h 821443"/>
              <a:gd name="csX37" fmla="*/ 0 w 8587946"/>
              <a:gd name="csY37" fmla="*/ 0 h 8214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8587946" h="821443" extrusionOk="0">
                <a:moveTo>
                  <a:pt x="0" y="0"/>
                </a:moveTo>
                <a:cubicBezTo>
                  <a:pt x="66807" y="-955"/>
                  <a:pt x="242034" y="4778"/>
                  <a:pt x="314891" y="0"/>
                </a:cubicBezTo>
                <a:cubicBezTo>
                  <a:pt x="387748" y="-4778"/>
                  <a:pt x="530099" y="18765"/>
                  <a:pt x="715662" y="0"/>
                </a:cubicBezTo>
                <a:cubicBezTo>
                  <a:pt x="901225" y="-18765"/>
                  <a:pt x="1297047" y="83947"/>
                  <a:pt x="1459951" y="0"/>
                </a:cubicBezTo>
                <a:cubicBezTo>
                  <a:pt x="1622855" y="-83947"/>
                  <a:pt x="1902582" y="41915"/>
                  <a:pt x="2032481" y="0"/>
                </a:cubicBezTo>
                <a:cubicBezTo>
                  <a:pt x="2162380" y="-41915"/>
                  <a:pt x="2272997" y="30091"/>
                  <a:pt x="2347372" y="0"/>
                </a:cubicBezTo>
                <a:cubicBezTo>
                  <a:pt x="2421747" y="-30091"/>
                  <a:pt x="2735074" y="19066"/>
                  <a:pt x="2919902" y="0"/>
                </a:cubicBezTo>
                <a:cubicBezTo>
                  <a:pt x="3104730" y="-19066"/>
                  <a:pt x="3149909" y="30458"/>
                  <a:pt x="3320672" y="0"/>
                </a:cubicBezTo>
                <a:cubicBezTo>
                  <a:pt x="3491435" y="-30458"/>
                  <a:pt x="3603449" y="46854"/>
                  <a:pt x="3721443" y="0"/>
                </a:cubicBezTo>
                <a:cubicBezTo>
                  <a:pt x="3839437" y="-46854"/>
                  <a:pt x="3928739" y="8150"/>
                  <a:pt x="4036335" y="0"/>
                </a:cubicBezTo>
                <a:cubicBezTo>
                  <a:pt x="4143931" y="-8150"/>
                  <a:pt x="4370452" y="36563"/>
                  <a:pt x="4522985" y="0"/>
                </a:cubicBezTo>
                <a:cubicBezTo>
                  <a:pt x="4675518" y="-36563"/>
                  <a:pt x="4924930" y="67087"/>
                  <a:pt x="5095515" y="0"/>
                </a:cubicBezTo>
                <a:cubicBezTo>
                  <a:pt x="5266100" y="-67087"/>
                  <a:pt x="5370897" y="17859"/>
                  <a:pt x="5582165" y="0"/>
                </a:cubicBezTo>
                <a:cubicBezTo>
                  <a:pt x="5793433" y="-17859"/>
                  <a:pt x="5899048" y="37426"/>
                  <a:pt x="6068815" y="0"/>
                </a:cubicBezTo>
                <a:cubicBezTo>
                  <a:pt x="6238582" y="-37426"/>
                  <a:pt x="6427010" y="9595"/>
                  <a:pt x="6555465" y="0"/>
                </a:cubicBezTo>
                <a:cubicBezTo>
                  <a:pt x="6683920" y="-9595"/>
                  <a:pt x="6767756" y="6379"/>
                  <a:pt x="6870357" y="0"/>
                </a:cubicBezTo>
                <a:cubicBezTo>
                  <a:pt x="6972958" y="-6379"/>
                  <a:pt x="7380616" y="77342"/>
                  <a:pt x="7528766" y="0"/>
                </a:cubicBezTo>
                <a:cubicBezTo>
                  <a:pt x="7676916" y="-77342"/>
                  <a:pt x="7859202" y="34193"/>
                  <a:pt x="8101296" y="0"/>
                </a:cubicBezTo>
                <a:cubicBezTo>
                  <a:pt x="8343390" y="-34193"/>
                  <a:pt x="8385597" y="25209"/>
                  <a:pt x="8587946" y="0"/>
                </a:cubicBezTo>
                <a:cubicBezTo>
                  <a:pt x="8601970" y="111982"/>
                  <a:pt x="8550815" y="296727"/>
                  <a:pt x="8587946" y="386078"/>
                </a:cubicBezTo>
                <a:cubicBezTo>
                  <a:pt x="8625077" y="475429"/>
                  <a:pt x="8555087" y="604363"/>
                  <a:pt x="8587946" y="821443"/>
                </a:cubicBezTo>
                <a:cubicBezTo>
                  <a:pt x="8331982" y="865487"/>
                  <a:pt x="8230686" y="818983"/>
                  <a:pt x="7929537" y="821443"/>
                </a:cubicBezTo>
                <a:cubicBezTo>
                  <a:pt x="7628388" y="823903"/>
                  <a:pt x="7759262" y="810572"/>
                  <a:pt x="7614645" y="821443"/>
                </a:cubicBezTo>
                <a:cubicBezTo>
                  <a:pt x="7470028" y="832314"/>
                  <a:pt x="7111319" y="819834"/>
                  <a:pt x="6956236" y="821443"/>
                </a:cubicBezTo>
                <a:cubicBezTo>
                  <a:pt x="6801153" y="823052"/>
                  <a:pt x="6567067" y="775625"/>
                  <a:pt x="6469586" y="821443"/>
                </a:cubicBezTo>
                <a:cubicBezTo>
                  <a:pt x="6372105" y="867261"/>
                  <a:pt x="6134824" y="798682"/>
                  <a:pt x="5811177" y="821443"/>
                </a:cubicBezTo>
                <a:cubicBezTo>
                  <a:pt x="5487530" y="844204"/>
                  <a:pt x="5246586" y="807883"/>
                  <a:pt x="5066888" y="821443"/>
                </a:cubicBezTo>
                <a:cubicBezTo>
                  <a:pt x="4887190" y="835003"/>
                  <a:pt x="4846558" y="809309"/>
                  <a:pt x="4751997" y="821443"/>
                </a:cubicBezTo>
                <a:cubicBezTo>
                  <a:pt x="4657436" y="833577"/>
                  <a:pt x="4443481" y="767607"/>
                  <a:pt x="4179467" y="821443"/>
                </a:cubicBezTo>
                <a:cubicBezTo>
                  <a:pt x="3915453" y="875279"/>
                  <a:pt x="3924936" y="816148"/>
                  <a:pt x="3778696" y="821443"/>
                </a:cubicBezTo>
                <a:cubicBezTo>
                  <a:pt x="3632456" y="826738"/>
                  <a:pt x="3551284" y="815276"/>
                  <a:pt x="3463805" y="821443"/>
                </a:cubicBezTo>
                <a:cubicBezTo>
                  <a:pt x="3376326" y="827610"/>
                  <a:pt x="3060583" y="788364"/>
                  <a:pt x="2805396" y="821443"/>
                </a:cubicBezTo>
                <a:cubicBezTo>
                  <a:pt x="2550209" y="854522"/>
                  <a:pt x="2581794" y="780634"/>
                  <a:pt x="2404625" y="821443"/>
                </a:cubicBezTo>
                <a:cubicBezTo>
                  <a:pt x="2227456" y="862252"/>
                  <a:pt x="1852336" y="815710"/>
                  <a:pt x="1660336" y="821443"/>
                </a:cubicBezTo>
                <a:cubicBezTo>
                  <a:pt x="1468336" y="827176"/>
                  <a:pt x="1268631" y="821276"/>
                  <a:pt x="1087806" y="821443"/>
                </a:cubicBezTo>
                <a:cubicBezTo>
                  <a:pt x="906981" y="821610"/>
                  <a:pt x="245289" y="803707"/>
                  <a:pt x="0" y="821443"/>
                </a:cubicBezTo>
                <a:cubicBezTo>
                  <a:pt x="-30493" y="706637"/>
                  <a:pt x="33718" y="539456"/>
                  <a:pt x="0" y="418936"/>
                </a:cubicBezTo>
                <a:cubicBezTo>
                  <a:pt x="-33718" y="298416"/>
                  <a:pt x="48593" y="96159"/>
                  <a:pt x="0" y="0"/>
                </a:cubicBezTo>
                <a:close/>
              </a:path>
            </a:pathLst>
          </a:custGeom>
          <a:noFill/>
          <a:ln>
            <a:solidFill>
              <a:schemeClr val="accent1"/>
            </a:solidFill>
            <a:extLst>
              <a:ext uri="{C807C97D-BFC1-408E-A445-0C87EB9F89A2}">
                <ask:lineSketchStyleProps xmlns:ask="http://schemas.microsoft.com/office/drawing/2018/sketchyshapes" sd="2149863161">
                  <a:prstGeom prst="rect">
                    <a:avLst/>
                  </a:prstGeom>
                  <ask:type>
                    <ask:lineSketchScribble/>
                  </ask:type>
                </ask:lineSketchStyleProps>
              </a:ext>
            </a:extLst>
          </a:ln>
        </p:spPr>
        <p:txBody>
          <a:bodyPr wrap="square">
            <a:spAutoFit/>
          </a:bodyPr>
          <a:ls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800"/>
              </a:spcAft>
            </a:pPr>
            <a:r>
              <a:rPr lang="uk-UA" sz="1400" kern="100">
                <a:solidFill>
                  <a:srgbClr val="26324B"/>
                </a:solidFill>
                <a:effectLst/>
                <a:latin typeface="Arial" panose="020B0604020202020204" pitchFamily="34" charset="0"/>
                <a:ea typeface="Aptos" panose="020B0004020202020204" pitchFamily="34" charset="0"/>
                <a:cs typeface="Times New Roman" panose="02020603050405020304" pitchFamily="18"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uk-UA" sz="1400" kern="100">
              <a:effectLst/>
              <a:latin typeface="Aptos" panose="020B0004020202020204" pitchFamily="34" charset="0"/>
              <a:ea typeface="Aptos" panose="020B0004020202020204" pitchFamily="34"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590DC-AB76-A8AB-E538-39EFA6B2A5C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49AEA50-ECB6-C0C7-3C5E-59EE023BE634}"/>
              </a:ext>
            </a:extLst>
          </p:cNvPr>
          <p:cNvSpPr txBox="1"/>
          <p:nvPr/>
        </p:nvSpPr>
        <p:spPr>
          <a:xfrm>
            <a:off x="803188" y="1952867"/>
            <a:ext cx="13555363" cy="2677656"/>
          </a:xfrm>
          <a:prstGeom prst="rect">
            <a:avLst/>
          </a:prstGeom>
          <a:noFill/>
        </p:spPr>
        <p:txBody>
          <a:bodyPr wrap="square">
            <a:spAutoFit/>
          </a:bodyPr>
          <a:lstStyle/>
          <a:p>
            <a:pPr>
              <a:buNone/>
            </a:pPr>
            <a:r>
              <a:rPr lang="pl-PL" sz="2800" b="1"/>
              <a:t>4️⃣ Użyj nazwy miasta i szczęśliwej liczby 🌍</a:t>
            </a:r>
          </a:p>
          <a:p>
            <a:r>
              <a:rPr lang="pl-PL" sz="2800"/>
              <a:t>📌 </a:t>
            </a:r>
            <a:r>
              <a:rPr lang="pl-PL" sz="2800" b="1"/>
              <a:t>Przykład: </a:t>
            </a:r>
            <a:br>
              <a:rPr lang="pl-PL" sz="2800"/>
            </a:br>
            <a:r>
              <a:rPr lang="pl-PL" sz="2800"/>
              <a:t>Mieszkasz w Krakowie, a Twoja szczęśliwa liczba to 7.</a:t>
            </a:r>
            <a:br>
              <a:rPr lang="pl-PL" sz="2800"/>
            </a:br>
            <a:r>
              <a:rPr lang="pl-PL" sz="2800"/>
              <a:t>🔹 </a:t>
            </a:r>
            <a:r>
              <a:rPr lang="pl-PL" sz="2800" b="1"/>
              <a:t>Hasło:</a:t>
            </a:r>
            <a:r>
              <a:rPr lang="pl-PL" sz="2800"/>
              <a:t> </a:t>
            </a:r>
            <a:r>
              <a:rPr lang="pl-PL" sz="2800" i="1"/>
              <a:t>Krakow7!2024</a:t>
            </a:r>
            <a:endParaRPr lang="pl-PL" sz="2800"/>
          </a:p>
          <a:p>
            <a:pPr>
              <a:buNone/>
            </a:pPr>
            <a:br>
              <a:rPr lang="pl-PL" sz="2800"/>
            </a:br>
            <a:endParaRPr lang="pl-PL" sz="2800"/>
          </a:p>
        </p:txBody>
      </p:sp>
      <p:sp>
        <p:nvSpPr>
          <p:cNvPr id="4" name="Text 0">
            <a:extLst>
              <a:ext uri="{FF2B5EF4-FFF2-40B4-BE49-F238E27FC236}">
                <a16:creationId xmlns:a16="http://schemas.microsoft.com/office/drawing/2014/main" id="{A3526FCE-FB24-4AF6-AC3A-4AEF512812E3}"/>
              </a:ext>
            </a:extLst>
          </p:cNvPr>
          <p:cNvSpPr/>
          <p:nvPr/>
        </p:nvSpPr>
        <p:spPr>
          <a:xfrm>
            <a:off x="927895" y="456588"/>
            <a:ext cx="6652974" cy="708779"/>
          </a:xfrm>
          <a:prstGeom prst="rect">
            <a:avLst/>
          </a:prstGeom>
          <a:noFill/>
          <a:ln/>
        </p:spPr>
        <p:txBody>
          <a:bodyPr wrap="none" lIns="0" tIns="0" rIns="0" bIns="0" rtlCol="0" anchor="t"/>
          <a:lstStyle/>
          <a:p>
            <a:pPr marL="0" indent="0">
              <a:lnSpc>
                <a:spcPts val="5550"/>
              </a:lnSpc>
              <a:buNone/>
            </a:pPr>
            <a:r>
              <a:rPr lang="pl-PL" sz="4000" b="1">
                <a:solidFill>
                  <a:srgbClr val="C00000"/>
                </a:solidFill>
              </a:rPr>
              <a:t>Jak stworzyć łatwe do zapamiętania, ale bezpieczne hasło?</a:t>
            </a:r>
            <a:r>
              <a:rPr lang="pl-PL" sz="4000">
                <a:solidFill>
                  <a:srgbClr val="C00000"/>
                </a:solidFill>
              </a:rPr>
              <a:t> 🔐</a:t>
            </a:r>
            <a:endParaRPr lang="en-US" sz="4000" b="1" dirty="0">
              <a:solidFill>
                <a:srgbClr val="C00000"/>
              </a:solidFill>
            </a:endParaRPr>
          </a:p>
        </p:txBody>
      </p:sp>
      <p:sp>
        <p:nvSpPr>
          <p:cNvPr id="34" name="TextBox 33">
            <a:extLst>
              <a:ext uri="{FF2B5EF4-FFF2-40B4-BE49-F238E27FC236}">
                <a16:creationId xmlns:a16="http://schemas.microsoft.com/office/drawing/2014/main" id="{F08A6D59-56C0-CFDE-9212-5E3963EF5682}"/>
              </a:ext>
            </a:extLst>
          </p:cNvPr>
          <p:cNvSpPr txBox="1"/>
          <p:nvPr/>
        </p:nvSpPr>
        <p:spPr>
          <a:xfrm>
            <a:off x="1359241" y="4536655"/>
            <a:ext cx="12999310" cy="2677656"/>
          </a:xfrm>
          <a:prstGeom prst="rect">
            <a:avLst/>
          </a:prstGeom>
          <a:noFill/>
        </p:spPr>
        <p:txBody>
          <a:bodyPr wrap="square">
            <a:spAutoFit/>
          </a:bodyPr>
          <a:lstStyle/>
          <a:p>
            <a:pPr>
              <a:buNone/>
            </a:pPr>
            <a:r>
              <a:rPr lang="pl-PL" sz="2800" b="1"/>
              <a:t>5️⃣ Połącz różne pomysły dla dodatkowego bezpieczeństwa 🔀</a:t>
            </a:r>
          </a:p>
          <a:p>
            <a:pPr>
              <a:buNone/>
            </a:pPr>
            <a:r>
              <a:rPr lang="pl-PL" sz="2800"/>
              <a:t>✅ Możesz połączyć imię wnuka, miasto i ulubione jedzenie:</a:t>
            </a:r>
            <a:br>
              <a:rPr lang="pl-PL" sz="2800"/>
            </a:br>
            <a:r>
              <a:rPr lang="pl-PL" sz="2800"/>
              <a:t>🔹 </a:t>
            </a:r>
            <a:r>
              <a:rPr lang="pl-PL" sz="2800" b="1"/>
              <a:t>Hasło:</a:t>
            </a:r>
            <a:r>
              <a:rPr lang="pl-PL" sz="2800"/>
              <a:t> </a:t>
            </a:r>
            <a:r>
              <a:rPr lang="pl-PL" sz="2800" i="1"/>
              <a:t>KubaPizza2024!</a:t>
            </a:r>
            <a:endParaRPr lang="pl-PL" sz="2800"/>
          </a:p>
          <a:p>
            <a:pPr>
              <a:buNone/>
            </a:pPr>
            <a:endParaRPr lang="en-US" sz="2800"/>
          </a:p>
          <a:p>
            <a:pPr>
              <a:buNone/>
            </a:pPr>
            <a:r>
              <a:rPr lang="pl-PL" sz="2800"/>
              <a:t>📢 </a:t>
            </a:r>
            <a:r>
              <a:rPr lang="pl-PL" sz="2800" b="1"/>
              <a:t>Pamiętaj:</a:t>
            </a:r>
            <a:r>
              <a:rPr lang="pl-PL" sz="2800"/>
              <a:t> Najlepiej używać </a:t>
            </a:r>
            <a:r>
              <a:rPr lang="pl-PL" sz="2800" b="1"/>
              <a:t>kombinacji liter, cyfr i znaków specjalnych (!, @, #, *)</a:t>
            </a:r>
            <a:r>
              <a:rPr lang="pl-PL" sz="2800"/>
              <a:t>.</a:t>
            </a:r>
          </a:p>
          <a:p>
            <a:pPr>
              <a:buNone/>
            </a:pPr>
            <a:endParaRPr lang="en-US" sz="2800"/>
          </a:p>
        </p:txBody>
      </p:sp>
      <p:pic>
        <p:nvPicPr>
          <p:cNvPr id="2" name="Obraz 1">
            <a:extLst>
              <a:ext uri="{FF2B5EF4-FFF2-40B4-BE49-F238E27FC236}">
                <a16:creationId xmlns:a16="http://schemas.microsoft.com/office/drawing/2014/main" id="{38F14071-3EF5-8971-CFAD-ED042A8D8577}"/>
              </a:ext>
            </a:extLst>
          </p:cNvPr>
          <p:cNvPicPr>
            <a:picLocks noChangeAspect="1"/>
          </p:cNvPicPr>
          <p:nvPr/>
        </p:nvPicPr>
        <p:blipFill>
          <a:blip r:embed="rId2"/>
          <a:stretch>
            <a:fillRect/>
          </a:stretch>
        </p:blipFill>
        <p:spPr>
          <a:xfrm>
            <a:off x="12626019" y="7295601"/>
            <a:ext cx="1402202" cy="804742"/>
          </a:xfrm>
          <a:prstGeom prst="rect">
            <a:avLst/>
          </a:prstGeom>
        </p:spPr>
      </p:pic>
      <p:pic>
        <p:nvPicPr>
          <p:cNvPr id="5" name="Picture 12" descr="A blue flag with yellow stars&#10;&#10;Description automatically generated">
            <a:extLst>
              <a:ext uri="{FF2B5EF4-FFF2-40B4-BE49-F238E27FC236}">
                <a16:creationId xmlns:a16="http://schemas.microsoft.com/office/drawing/2014/main" id="{0A332681-E01F-3DB5-9073-0D5311415FEE}"/>
              </a:ext>
            </a:extLst>
          </p:cNvPr>
          <p:cNvPicPr>
            <a:picLocks noChangeAspect="1"/>
          </p:cNvPicPr>
          <p:nvPr/>
        </p:nvPicPr>
        <p:blipFill>
          <a:blip r:embed="rId3"/>
          <a:stretch>
            <a:fillRect/>
          </a:stretch>
        </p:blipFill>
        <p:spPr>
          <a:xfrm>
            <a:off x="45886" y="6469831"/>
            <a:ext cx="1764018" cy="1787280"/>
          </a:xfrm>
          <a:prstGeom prst="rect">
            <a:avLst/>
          </a:prstGeom>
        </p:spPr>
      </p:pic>
    </p:spTree>
    <p:extLst>
      <p:ext uri="{BB962C8B-B14F-4D97-AF65-F5344CB8AC3E}">
        <p14:creationId xmlns:p14="http://schemas.microsoft.com/office/powerpoint/2010/main" val="1786530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016B9-F65F-942D-C30D-F0FCEBC6A49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8B4FF9F-F3B8-D1C5-325A-E503F2E4762B}"/>
              </a:ext>
            </a:extLst>
          </p:cNvPr>
          <p:cNvSpPr txBox="1"/>
          <p:nvPr/>
        </p:nvSpPr>
        <p:spPr>
          <a:xfrm>
            <a:off x="803188" y="1952867"/>
            <a:ext cx="13555363" cy="3108543"/>
          </a:xfrm>
          <a:prstGeom prst="rect">
            <a:avLst/>
          </a:prstGeom>
          <a:noFill/>
        </p:spPr>
        <p:txBody>
          <a:bodyPr wrap="square">
            <a:spAutoFit/>
          </a:bodyPr>
          <a:lstStyle/>
          <a:p>
            <a:r>
              <a:rPr lang="pl-PL" sz="2800"/>
              <a:t>❌ 123456, hasło</a:t>
            </a:r>
            <a:endParaRPr lang="en-US" sz="2800"/>
          </a:p>
          <a:p>
            <a:pPr>
              <a:buFont typeface="Arial" panose="020B0604020202020204" pitchFamily="34" charset="0"/>
              <a:buChar char="•"/>
            </a:pPr>
            <a:endParaRPr lang="pl-PL" sz="2800"/>
          </a:p>
          <a:p>
            <a:r>
              <a:rPr lang="pl-PL" sz="2800"/>
              <a:t>❌ imię i nazwisko bez zmian</a:t>
            </a:r>
            <a:endParaRPr lang="en-US" sz="2800"/>
          </a:p>
          <a:p>
            <a:endParaRPr lang="pl-PL" sz="2800"/>
          </a:p>
          <a:p>
            <a:r>
              <a:rPr lang="pl-PL" sz="2800"/>
              <a:t>❌ daty urodzin bez dodatkowych znaków</a:t>
            </a:r>
          </a:p>
          <a:p>
            <a:pPr>
              <a:buNone/>
            </a:pPr>
            <a:br>
              <a:rPr lang="pl-PL" sz="2800"/>
            </a:br>
            <a:endParaRPr lang="pl-PL" sz="2800"/>
          </a:p>
        </p:txBody>
      </p:sp>
      <p:sp>
        <p:nvSpPr>
          <p:cNvPr id="4" name="Text 0">
            <a:extLst>
              <a:ext uri="{FF2B5EF4-FFF2-40B4-BE49-F238E27FC236}">
                <a16:creationId xmlns:a16="http://schemas.microsoft.com/office/drawing/2014/main" id="{63547044-A3EB-A768-47A3-664AD2E72F06}"/>
              </a:ext>
            </a:extLst>
          </p:cNvPr>
          <p:cNvSpPr/>
          <p:nvPr/>
        </p:nvSpPr>
        <p:spPr>
          <a:xfrm>
            <a:off x="5166262" y="456588"/>
            <a:ext cx="6652974" cy="708779"/>
          </a:xfrm>
          <a:prstGeom prst="rect">
            <a:avLst/>
          </a:prstGeom>
          <a:noFill/>
          <a:ln/>
        </p:spPr>
        <p:txBody>
          <a:bodyPr wrap="none" lIns="0" tIns="0" rIns="0" bIns="0" rtlCol="0" anchor="t"/>
          <a:lstStyle/>
          <a:p>
            <a:pPr>
              <a:buNone/>
            </a:pPr>
            <a:r>
              <a:rPr lang="pl-PL" sz="4000" b="1"/>
              <a:t>🛑 Czego unikać:</a:t>
            </a:r>
          </a:p>
        </p:txBody>
      </p:sp>
      <p:sp>
        <p:nvSpPr>
          <p:cNvPr id="5" name="TextBox 4">
            <a:extLst>
              <a:ext uri="{FF2B5EF4-FFF2-40B4-BE49-F238E27FC236}">
                <a16:creationId xmlns:a16="http://schemas.microsoft.com/office/drawing/2014/main" id="{871BC3D7-0518-7E56-E1B8-9A3B46D4F4C7}"/>
              </a:ext>
            </a:extLst>
          </p:cNvPr>
          <p:cNvSpPr txBox="1"/>
          <p:nvPr/>
        </p:nvSpPr>
        <p:spPr>
          <a:xfrm>
            <a:off x="803188" y="6575687"/>
            <a:ext cx="12628607" cy="523220"/>
          </a:xfrm>
          <a:prstGeom prst="rect">
            <a:avLst/>
          </a:prstGeom>
          <a:noFill/>
        </p:spPr>
        <p:txBody>
          <a:bodyPr wrap="square">
            <a:spAutoFit/>
          </a:bodyPr>
          <a:lstStyle/>
          <a:p>
            <a:r>
              <a:rPr lang="pl-PL" sz="2800" b="1" dirty="0"/>
              <a:t>📌 Ćwiczenie:</a:t>
            </a:r>
            <a:r>
              <a:rPr lang="pl-PL" sz="2800" dirty="0"/>
              <a:t> Stwórz własne hasło i zapisz je w bezpiecznym miejscu 😊</a:t>
            </a:r>
          </a:p>
        </p:txBody>
      </p:sp>
      <p:pic>
        <p:nvPicPr>
          <p:cNvPr id="8" name="Picture 7" descr="Stop Bee">
            <a:extLst>
              <a:ext uri="{FF2B5EF4-FFF2-40B4-BE49-F238E27FC236}">
                <a16:creationId xmlns:a16="http://schemas.microsoft.com/office/drawing/2014/main" id="{29FBF1C5-C323-0993-D128-15CAE08D2015}"/>
              </a:ext>
            </a:extLst>
          </p:cNvPr>
          <p:cNvPicPr>
            <a:picLocks noChangeAspect="1"/>
          </p:cNvPicPr>
          <p:nvPr/>
        </p:nvPicPr>
        <p:blipFill>
          <a:blip r:embed="rId2"/>
          <a:stretch>
            <a:fillRect/>
          </a:stretch>
        </p:blipFill>
        <p:spPr>
          <a:xfrm>
            <a:off x="10527955" y="1705232"/>
            <a:ext cx="2582562" cy="2582562"/>
          </a:xfrm>
          <a:prstGeom prst="rect">
            <a:avLst/>
          </a:prstGeom>
        </p:spPr>
      </p:pic>
      <p:pic>
        <p:nvPicPr>
          <p:cNvPr id="2" name="Obraz 1">
            <a:extLst>
              <a:ext uri="{FF2B5EF4-FFF2-40B4-BE49-F238E27FC236}">
                <a16:creationId xmlns:a16="http://schemas.microsoft.com/office/drawing/2014/main" id="{9BBBC97E-80F1-B1B1-008D-DAF8CE4DBFE9}"/>
              </a:ext>
            </a:extLst>
          </p:cNvPr>
          <p:cNvPicPr>
            <a:picLocks noChangeAspect="1"/>
          </p:cNvPicPr>
          <p:nvPr/>
        </p:nvPicPr>
        <p:blipFill>
          <a:blip r:embed="rId3"/>
          <a:stretch>
            <a:fillRect/>
          </a:stretch>
        </p:blipFill>
        <p:spPr>
          <a:xfrm>
            <a:off x="12838670" y="228187"/>
            <a:ext cx="1402202" cy="804742"/>
          </a:xfrm>
          <a:prstGeom prst="rect">
            <a:avLst/>
          </a:prstGeom>
        </p:spPr>
      </p:pic>
      <p:pic>
        <p:nvPicPr>
          <p:cNvPr id="6" name="Picture 12" descr="A blue flag with yellow stars&#10;&#10;Description automatically generated">
            <a:extLst>
              <a:ext uri="{FF2B5EF4-FFF2-40B4-BE49-F238E27FC236}">
                <a16:creationId xmlns:a16="http://schemas.microsoft.com/office/drawing/2014/main" id="{0B6FE3B2-9131-2CE1-7054-7D1F811D1A9E}"/>
              </a:ext>
            </a:extLst>
          </p:cNvPr>
          <p:cNvPicPr>
            <a:picLocks noChangeAspect="1"/>
          </p:cNvPicPr>
          <p:nvPr/>
        </p:nvPicPr>
        <p:blipFill>
          <a:blip r:embed="rId4"/>
          <a:stretch>
            <a:fillRect/>
          </a:stretch>
        </p:blipFill>
        <p:spPr>
          <a:xfrm>
            <a:off x="12771302" y="6037721"/>
            <a:ext cx="1764018" cy="1787280"/>
          </a:xfrm>
          <a:prstGeom prst="rect">
            <a:avLst/>
          </a:prstGeom>
        </p:spPr>
      </p:pic>
    </p:spTree>
    <p:extLst>
      <p:ext uri="{BB962C8B-B14F-4D97-AF65-F5344CB8AC3E}">
        <p14:creationId xmlns:p14="http://schemas.microsoft.com/office/powerpoint/2010/main" val="11697141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5AE3933-D9AD-175C-ED29-BF06E81ADC85}"/>
              </a:ext>
            </a:extLst>
          </p:cNvPr>
          <p:cNvSpPr txBox="1"/>
          <p:nvPr/>
        </p:nvSpPr>
        <p:spPr>
          <a:xfrm>
            <a:off x="926757" y="2513220"/>
            <a:ext cx="13308227" cy="4401205"/>
          </a:xfrm>
          <a:prstGeom prst="rect">
            <a:avLst/>
          </a:prstGeom>
          <a:noFill/>
        </p:spPr>
        <p:txBody>
          <a:bodyPr wrap="square">
            <a:spAutoFit/>
          </a:bodyPr>
          <a:lstStyle/>
          <a:p>
            <a:pPr>
              <a:buNone/>
            </a:pPr>
            <a:r>
              <a:rPr lang="pl-PL" sz="2800" b="1"/>
              <a:t>✉️ Krok 2: Tworzenie i wysyłanie wiadomości</a:t>
            </a:r>
            <a:endParaRPr lang="en-US" sz="2800" b="1"/>
          </a:p>
          <a:p>
            <a:pPr>
              <a:buNone/>
            </a:pPr>
            <a:endParaRPr lang="pl-PL" sz="2800" b="1"/>
          </a:p>
          <a:p>
            <a:pPr>
              <a:buNone/>
            </a:pPr>
            <a:r>
              <a:rPr lang="pl-PL" sz="2800"/>
              <a:t>🔹 Kliknij </a:t>
            </a:r>
            <a:r>
              <a:rPr lang="pl-PL" sz="2800" b="1"/>
              <a:t>„Utwórz”</a:t>
            </a:r>
            <a:r>
              <a:rPr lang="pl-PL" sz="2800"/>
              <a:t> / </a:t>
            </a:r>
            <a:r>
              <a:rPr lang="pl-PL" sz="2800" b="1"/>
              <a:t>„Compose”</a:t>
            </a:r>
            <a:br>
              <a:rPr lang="pl-PL" sz="2800"/>
            </a:br>
            <a:r>
              <a:rPr lang="pl-PL" sz="2800"/>
              <a:t>🔹 Wpisz:</a:t>
            </a:r>
          </a:p>
          <a:p>
            <a:pPr lvl="2">
              <a:buFont typeface="Arial" panose="020B0604020202020204" pitchFamily="34" charset="0"/>
              <a:buChar char="•"/>
            </a:pPr>
            <a:r>
              <a:rPr lang="pl-PL" sz="2800" b="1"/>
              <a:t>Do</a:t>
            </a:r>
            <a:r>
              <a:rPr lang="pl-PL" sz="2800"/>
              <a:t>: adres odbiorcy (np. prowadzącego)</a:t>
            </a:r>
          </a:p>
          <a:p>
            <a:pPr lvl="2">
              <a:buFont typeface="Arial" panose="020B0604020202020204" pitchFamily="34" charset="0"/>
              <a:buChar char="•"/>
            </a:pPr>
            <a:r>
              <a:rPr lang="pl-PL" sz="2800" b="1"/>
              <a:t>Temat</a:t>
            </a:r>
            <a:r>
              <a:rPr lang="pl-PL" sz="2800"/>
              <a:t>: o czym będzie wiadomość (np. „Pozdrowienia z warsztatu”)</a:t>
            </a:r>
          </a:p>
          <a:p>
            <a:pPr lvl="2">
              <a:buFont typeface="Arial" panose="020B0604020202020204" pitchFamily="34" charset="0"/>
              <a:buChar char="•"/>
            </a:pPr>
            <a:r>
              <a:rPr lang="pl-PL" sz="2800" b="1"/>
              <a:t>Treść wiadomości</a:t>
            </a:r>
            <a:r>
              <a:rPr lang="pl-PL" sz="2800"/>
              <a:t> – napisz kilka zdań</a:t>
            </a:r>
          </a:p>
          <a:p>
            <a:pPr>
              <a:buNone/>
            </a:pPr>
            <a:r>
              <a:rPr lang="pl-PL" sz="2800"/>
              <a:t>🔹 Kliknij </a:t>
            </a:r>
            <a:r>
              <a:rPr lang="pl-PL" sz="2800" b="1"/>
              <a:t>„Wyślij”</a:t>
            </a:r>
            <a:endParaRPr lang="en-US" sz="2800" b="1"/>
          </a:p>
          <a:p>
            <a:pPr>
              <a:buNone/>
            </a:pPr>
            <a:endParaRPr lang="pl-PL" sz="2800"/>
          </a:p>
          <a:p>
            <a:r>
              <a:rPr lang="pl-PL" sz="2800"/>
              <a:t>✅ Ćwiczenie: Napisz e-mail do prowadzącego z jednym zdjęciem i krótką wiadomością.</a:t>
            </a:r>
          </a:p>
        </p:txBody>
      </p:sp>
      <p:sp>
        <p:nvSpPr>
          <p:cNvPr id="4" name="Text 0">
            <a:extLst>
              <a:ext uri="{FF2B5EF4-FFF2-40B4-BE49-F238E27FC236}">
                <a16:creationId xmlns:a16="http://schemas.microsoft.com/office/drawing/2014/main" id="{46D876D2-CA97-77BB-61F9-3B1C27D985BF}"/>
              </a:ext>
            </a:extLst>
          </p:cNvPr>
          <p:cNvSpPr/>
          <p:nvPr/>
        </p:nvSpPr>
        <p:spPr>
          <a:xfrm>
            <a:off x="7315200" y="475944"/>
            <a:ext cx="6652974" cy="708779"/>
          </a:xfrm>
          <a:prstGeom prst="rect">
            <a:avLst/>
          </a:prstGeom>
          <a:noFill/>
          <a:ln/>
        </p:spPr>
        <p:txBody>
          <a:bodyPr wrap="none" lIns="0" tIns="0" rIns="0" bIns="0" rtlCol="0" anchor="t"/>
          <a:lstStyle/>
          <a:p>
            <a:pPr marL="0" indent="0">
              <a:lnSpc>
                <a:spcPts val="5550"/>
              </a:lnSpc>
              <a:buNone/>
            </a:pPr>
            <a:r>
              <a:rPr lang="en-US" sz="4450" b="1" dirty="0">
                <a:solidFill>
                  <a:srgbClr val="C00000"/>
                </a:solidFill>
                <a:ea typeface="MuseoModerno Medium" pitchFamily="34" charset="-122"/>
                <a:cs typeface="MuseoModerno Medium" pitchFamily="34" charset="-120"/>
              </a:rPr>
              <a:t>Jak korzystać z e-maila?</a:t>
            </a:r>
            <a:endParaRPr lang="en-US" sz="4450" b="1" dirty="0">
              <a:solidFill>
                <a:srgbClr val="C00000"/>
              </a:solidFill>
            </a:endParaRPr>
          </a:p>
        </p:txBody>
      </p:sp>
      <p:pic>
        <p:nvPicPr>
          <p:cNvPr id="14338" name="Picture 2" descr="Bezpłatne Czarny Iphone 4 Zdjęcie z galerii">
            <a:extLst>
              <a:ext uri="{FF2B5EF4-FFF2-40B4-BE49-F238E27FC236}">
                <a16:creationId xmlns:a16="http://schemas.microsoft.com/office/drawing/2014/main" id="{BCBFAC46-CA30-F159-2703-CA34548193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7682" y="1791729"/>
            <a:ext cx="3727106" cy="1863553"/>
          </a:xfrm>
          <a:custGeom>
            <a:avLst/>
            <a:gdLst>
              <a:gd name="csX0" fmla="*/ 0 w 3727106"/>
              <a:gd name="csY0" fmla="*/ 0 h 1863553"/>
              <a:gd name="csX1" fmla="*/ 532444 w 3727106"/>
              <a:gd name="csY1" fmla="*/ 0 h 1863553"/>
              <a:gd name="csX2" fmla="*/ 1027616 w 3727106"/>
              <a:gd name="csY2" fmla="*/ 0 h 1863553"/>
              <a:gd name="csX3" fmla="*/ 1634602 w 3727106"/>
              <a:gd name="csY3" fmla="*/ 0 h 1863553"/>
              <a:gd name="csX4" fmla="*/ 2241588 w 3727106"/>
              <a:gd name="csY4" fmla="*/ 0 h 1863553"/>
              <a:gd name="csX5" fmla="*/ 2848574 w 3727106"/>
              <a:gd name="csY5" fmla="*/ 0 h 1863553"/>
              <a:gd name="csX6" fmla="*/ 3727106 w 3727106"/>
              <a:gd name="csY6" fmla="*/ 0 h 1863553"/>
              <a:gd name="csX7" fmla="*/ 3727106 w 3727106"/>
              <a:gd name="csY7" fmla="*/ 465888 h 1863553"/>
              <a:gd name="csX8" fmla="*/ 3727106 w 3727106"/>
              <a:gd name="csY8" fmla="*/ 894505 h 1863553"/>
              <a:gd name="csX9" fmla="*/ 3727106 w 3727106"/>
              <a:gd name="csY9" fmla="*/ 1397665 h 1863553"/>
              <a:gd name="csX10" fmla="*/ 3727106 w 3727106"/>
              <a:gd name="csY10" fmla="*/ 1863553 h 1863553"/>
              <a:gd name="csX11" fmla="*/ 3269204 w 3727106"/>
              <a:gd name="csY11" fmla="*/ 1863553 h 1863553"/>
              <a:gd name="csX12" fmla="*/ 2774032 w 3727106"/>
              <a:gd name="csY12" fmla="*/ 1863553 h 1863553"/>
              <a:gd name="csX13" fmla="*/ 2204317 w 3727106"/>
              <a:gd name="csY13" fmla="*/ 1863553 h 1863553"/>
              <a:gd name="csX14" fmla="*/ 1634602 w 3727106"/>
              <a:gd name="csY14" fmla="*/ 1863553 h 1863553"/>
              <a:gd name="csX15" fmla="*/ 1064887 w 3727106"/>
              <a:gd name="csY15" fmla="*/ 1863553 h 1863553"/>
              <a:gd name="csX16" fmla="*/ 644257 w 3727106"/>
              <a:gd name="csY16" fmla="*/ 1863553 h 1863553"/>
              <a:gd name="csX17" fmla="*/ 0 w 3727106"/>
              <a:gd name="csY17" fmla="*/ 1863553 h 1863553"/>
              <a:gd name="csX18" fmla="*/ 0 w 3727106"/>
              <a:gd name="csY18" fmla="*/ 1416300 h 1863553"/>
              <a:gd name="csX19" fmla="*/ 0 w 3727106"/>
              <a:gd name="csY19" fmla="*/ 987683 h 1863553"/>
              <a:gd name="csX20" fmla="*/ 0 w 3727106"/>
              <a:gd name="csY20" fmla="*/ 540430 h 1863553"/>
              <a:gd name="csX21" fmla="*/ 0 w 3727106"/>
              <a:gd name="csY21" fmla="*/ 0 h 18635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Lst>
            <a:rect l="l" t="t" r="r" b="b"/>
            <a:pathLst>
              <a:path w="3727106" h="1863553" extrusionOk="0">
                <a:moveTo>
                  <a:pt x="0" y="0"/>
                </a:moveTo>
                <a:cubicBezTo>
                  <a:pt x="263037" y="-22234"/>
                  <a:pt x="294468" y="44995"/>
                  <a:pt x="532444" y="0"/>
                </a:cubicBezTo>
                <a:cubicBezTo>
                  <a:pt x="770420" y="-44995"/>
                  <a:pt x="781921" y="41516"/>
                  <a:pt x="1027616" y="0"/>
                </a:cubicBezTo>
                <a:cubicBezTo>
                  <a:pt x="1273311" y="-41516"/>
                  <a:pt x="1469215" y="46079"/>
                  <a:pt x="1634602" y="0"/>
                </a:cubicBezTo>
                <a:cubicBezTo>
                  <a:pt x="1799989" y="-46079"/>
                  <a:pt x="2081252" y="33070"/>
                  <a:pt x="2241588" y="0"/>
                </a:cubicBezTo>
                <a:cubicBezTo>
                  <a:pt x="2401924" y="-33070"/>
                  <a:pt x="2571969" y="33706"/>
                  <a:pt x="2848574" y="0"/>
                </a:cubicBezTo>
                <a:cubicBezTo>
                  <a:pt x="3125179" y="-33706"/>
                  <a:pt x="3394963" y="69814"/>
                  <a:pt x="3727106" y="0"/>
                </a:cubicBezTo>
                <a:cubicBezTo>
                  <a:pt x="3775211" y="119343"/>
                  <a:pt x="3681827" y="311358"/>
                  <a:pt x="3727106" y="465888"/>
                </a:cubicBezTo>
                <a:cubicBezTo>
                  <a:pt x="3772385" y="620418"/>
                  <a:pt x="3689533" y="752631"/>
                  <a:pt x="3727106" y="894505"/>
                </a:cubicBezTo>
                <a:cubicBezTo>
                  <a:pt x="3764679" y="1036379"/>
                  <a:pt x="3713623" y="1206984"/>
                  <a:pt x="3727106" y="1397665"/>
                </a:cubicBezTo>
                <a:cubicBezTo>
                  <a:pt x="3740589" y="1588346"/>
                  <a:pt x="3717754" y="1761046"/>
                  <a:pt x="3727106" y="1863553"/>
                </a:cubicBezTo>
                <a:cubicBezTo>
                  <a:pt x="3501970" y="1880003"/>
                  <a:pt x="3496799" y="1851062"/>
                  <a:pt x="3269204" y="1863553"/>
                </a:cubicBezTo>
                <a:cubicBezTo>
                  <a:pt x="3041609" y="1876044"/>
                  <a:pt x="2965563" y="1846222"/>
                  <a:pt x="2774032" y="1863553"/>
                </a:cubicBezTo>
                <a:cubicBezTo>
                  <a:pt x="2582501" y="1880884"/>
                  <a:pt x="2424449" y="1843435"/>
                  <a:pt x="2204317" y="1863553"/>
                </a:cubicBezTo>
                <a:cubicBezTo>
                  <a:pt x="1984185" y="1883671"/>
                  <a:pt x="1753145" y="1798432"/>
                  <a:pt x="1634602" y="1863553"/>
                </a:cubicBezTo>
                <a:cubicBezTo>
                  <a:pt x="1516060" y="1928674"/>
                  <a:pt x="1213577" y="1838255"/>
                  <a:pt x="1064887" y="1863553"/>
                </a:cubicBezTo>
                <a:cubicBezTo>
                  <a:pt x="916197" y="1888851"/>
                  <a:pt x="789445" y="1860820"/>
                  <a:pt x="644257" y="1863553"/>
                </a:cubicBezTo>
                <a:cubicBezTo>
                  <a:pt x="499069" y="1866286"/>
                  <a:pt x="210733" y="1786333"/>
                  <a:pt x="0" y="1863553"/>
                </a:cubicBezTo>
                <a:cubicBezTo>
                  <a:pt x="-26705" y="1719309"/>
                  <a:pt x="16589" y="1620300"/>
                  <a:pt x="0" y="1416300"/>
                </a:cubicBezTo>
                <a:cubicBezTo>
                  <a:pt x="-16589" y="1212300"/>
                  <a:pt x="20104" y="1201817"/>
                  <a:pt x="0" y="987683"/>
                </a:cubicBezTo>
                <a:cubicBezTo>
                  <a:pt x="-20104" y="773549"/>
                  <a:pt x="15317" y="725579"/>
                  <a:pt x="0" y="540430"/>
                </a:cubicBezTo>
                <a:cubicBezTo>
                  <a:pt x="-15317" y="355281"/>
                  <a:pt x="35620" y="183180"/>
                  <a:pt x="0" y="0"/>
                </a:cubicBezTo>
                <a:close/>
              </a:path>
            </a:pathLst>
          </a:custGeom>
          <a:noFill/>
          <a:ln>
            <a:solidFill>
              <a:schemeClr val="tx1"/>
            </a:solidFill>
            <a:extLst>
              <a:ext uri="{C807C97D-BFC1-408E-A445-0C87EB9F89A2}">
                <ask:lineSketchStyleProps xmlns:ask="http://schemas.microsoft.com/office/drawing/2018/sketchyshapes" sd="3368022819">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Obraz 1">
            <a:extLst>
              <a:ext uri="{FF2B5EF4-FFF2-40B4-BE49-F238E27FC236}">
                <a16:creationId xmlns:a16="http://schemas.microsoft.com/office/drawing/2014/main" id="{1C3D53FC-72E8-1552-227C-2B6D52762029}"/>
              </a:ext>
            </a:extLst>
          </p:cNvPr>
          <p:cNvPicPr>
            <a:picLocks noChangeAspect="1"/>
          </p:cNvPicPr>
          <p:nvPr/>
        </p:nvPicPr>
        <p:blipFill>
          <a:blip r:embed="rId3"/>
          <a:stretch>
            <a:fillRect/>
          </a:stretch>
        </p:blipFill>
        <p:spPr>
          <a:xfrm>
            <a:off x="12657917" y="7149983"/>
            <a:ext cx="1402202" cy="804742"/>
          </a:xfrm>
          <a:prstGeom prst="rect">
            <a:avLst/>
          </a:prstGeom>
        </p:spPr>
      </p:pic>
      <p:pic>
        <p:nvPicPr>
          <p:cNvPr id="5" name="Picture 12" descr="A blue flag with yellow stars&#10;&#10;Description automatically generated">
            <a:extLst>
              <a:ext uri="{FF2B5EF4-FFF2-40B4-BE49-F238E27FC236}">
                <a16:creationId xmlns:a16="http://schemas.microsoft.com/office/drawing/2014/main" id="{8FD027F8-2B0E-269C-6FAB-1DF07659F3FF}"/>
              </a:ext>
            </a:extLst>
          </p:cNvPr>
          <p:cNvPicPr>
            <a:picLocks noChangeAspect="1"/>
          </p:cNvPicPr>
          <p:nvPr/>
        </p:nvPicPr>
        <p:blipFill>
          <a:blip r:embed="rId4"/>
          <a:stretch>
            <a:fillRect/>
          </a:stretch>
        </p:blipFill>
        <p:spPr>
          <a:xfrm>
            <a:off x="263252" y="61692"/>
            <a:ext cx="1764018" cy="1787280"/>
          </a:xfrm>
          <a:prstGeom prst="rect">
            <a:avLst/>
          </a:prstGeom>
        </p:spPr>
      </p:pic>
    </p:spTree>
    <p:extLst>
      <p:ext uri="{BB962C8B-B14F-4D97-AF65-F5344CB8AC3E}">
        <p14:creationId xmlns:p14="http://schemas.microsoft.com/office/powerpoint/2010/main" val="1431819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F1DBA8A-FA1D-68EA-6EFF-FF615FA1E6BB}"/>
              </a:ext>
            </a:extLst>
          </p:cNvPr>
          <p:cNvSpPr txBox="1"/>
          <p:nvPr/>
        </p:nvSpPr>
        <p:spPr>
          <a:xfrm>
            <a:off x="1470453" y="2718653"/>
            <a:ext cx="10602097" cy="3539430"/>
          </a:xfrm>
          <a:prstGeom prst="rect">
            <a:avLst/>
          </a:prstGeom>
          <a:noFill/>
        </p:spPr>
        <p:txBody>
          <a:bodyPr wrap="square">
            <a:spAutoFit/>
          </a:bodyPr>
          <a:lstStyle/>
          <a:p>
            <a:pPr>
              <a:buNone/>
            </a:pPr>
            <a:r>
              <a:rPr lang="pl-PL" sz="2800" b="1"/>
              <a:t>📎 Krok 3: Dodawanie załączników</a:t>
            </a:r>
            <a:endParaRPr lang="en-US" sz="2800" b="1"/>
          </a:p>
          <a:p>
            <a:pPr>
              <a:buNone/>
            </a:pPr>
            <a:endParaRPr lang="pl-PL" sz="2800" b="1"/>
          </a:p>
          <a:p>
            <a:pPr>
              <a:buNone/>
            </a:pPr>
            <a:r>
              <a:rPr lang="pl-PL" sz="2800"/>
              <a:t>🔹 Kliknij ikonę spinacza 📎</a:t>
            </a:r>
            <a:br>
              <a:rPr lang="pl-PL" sz="2800"/>
            </a:br>
            <a:r>
              <a:rPr lang="pl-PL" sz="2800"/>
              <a:t>🔹 Wybierz zdjęcie lub plik z pamięci telefonu/tabletu</a:t>
            </a:r>
            <a:br>
              <a:rPr lang="pl-PL" sz="2800"/>
            </a:br>
            <a:r>
              <a:rPr lang="pl-PL" sz="2800"/>
              <a:t>🔹 Poczekaj, aż plik się załaduje</a:t>
            </a:r>
            <a:br>
              <a:rPr lang="pl-PL" sz="2800"/>
            </a:br>
            <a:r>
              <a:rPr lang="pl-PL" sz="2800"/>
              <a:t>🔹 Następnie kliknij </a:t>
            </a:r>
            <a:r>
              <a:rPr lang="pl-PL" sz="2800" b="1"/>
              <a:t>„Wyślij”</a:t>
            </a:r>
            <a:endParaRPr lang="en-US" sz="2800" b="1"/>
          </a:p>
          <a:p>
            <a:pPr>
              <a:buNone/>
            </a:pPr>
            <a:endParaRPr lang="pl-PL" sz="2800"/>
          </a:p>
          <a:p>
            <a:r>
              <a:rPr lang="pl-PL" sz="2800"/>
              <a:t>✅ Ćwiczenie: Prześlij prowadzącemu swoje ulubione zdjęcie.</a:t>
            </a:r>
          </a:p>
        </p:txBody>
      </p:sp>
      <p:sp>
        <p:nvSpPr>
          <p:cNvPr id="4" name="Text 0">
            <a:extLst>
              <a:ext uri="{FF2B5EF4-FFF2-40B4-BE49-F238E27FC236}">
                <a16:creationId xmlns:a16="http://schemas.microsoft.com/office/drawing/2014/main" id="{F8D4D87A-6E3A-3EF1-44FB-DFF3720C2391}"/>
              </a:ext>
            </a:extLst>
          </p:cNvPr>
          <p:cNvSpPr/>
          <p:nvPr/>
        </p:nvSpPr>
        <p:spPr>
          <a:xfrm>
            <a:off x="7315200" y="475944"/>
            <a:ext cx="6652974" cy="708779"/>
          </a:xfrm>
          <a:prstGeom prst="rect">
            <a:avLst/>
          </a:prstGeom>
          <a:noFill/>
          <a:ln/>
        </p:spPr>
        <p:txBody>
          <a:bodyPr wrap="none" lIns="0" tIns="0" rIns="0" bIns="0" rtlCol="0" anchor="t"/>
          <a:lstStyle/>
          <a:p>
            <a:pPr marL="0" indent="0">
              <a:lnSpc>
                <a:spcPts val="5550"/>
              </a:lnSpc>
              <a:buNone/>
            </a:pPr>
            <a:r>
              <a:rPr lang="en-US" sz="4450" b="1" dirty="0">
                <a:solidFill>
                  <a:srgbClr val="C00000"/>
                </a:solidFill>
                <a:ea typeface="MuseoModerno Medium" pitchFamily="34" charset="-122"/>
                <a:cs typeface="MuseoModerno Medium" pitchFamily="34" charset="-120"/>
              </a:rPr>
              <a:t>Jak korzystać z e-maila?</a:t>
            </a:r>
            <a:endParaRPr lang="en-US" sz="4450" b="1" dirty="0">
              <a:solidFill>
                <a:srgbClr val="C00000"/>
              </a:solidFill>
            </a:endParaRPr>
          </a:p>
        </p:txBody>
      </p:sp>
      <p:pic>
        <p:nvPicPr>
          <p:cNvPr id="15362" name="Picture 2" descr="Bezpłatne Czarny Smartfon Z Systemem Android Zdjęcie z galerii">
            <a:extLst>
              <a:ext uri="{FF2B5EF4-FFF2-40B4-BE49-F238E27FC236}">
                <a16:creationId xmlns:a16="http://schemas.microsoft.com/office/drawing/2014/main" id="{CF1CC58F-D4B2-9C60-8BC8-345255F090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41687" y="1871052"/>
            <a:ext cx="3489754" cy="2617316"/>
          </a:xfrm>
          <a:custGeom>
            <a:avLst/>
            <a:gdLst>
              <a:gd name="csX0" fmla="*/ 0 w 3489754"/>
              <a:gd name="csY0" fmla="*/ 0 h 2617316"/>
              <a:gd name="csX1" fmla="*/ 616523 w 3489754"/>
              <a:gd name="csY1" fmla="*/ 0 h 2617316"/>
              <a:gd name="csX2" fmla="*/ 1198149 w 3489754"/>
              <a:gd name="csY2" fmla="*/ 0 h 2617316"/>
              <a:gd name="csX3" fmla="*/ 1849570 w 3489754"/>
              <a:gd name="csY3" fmla="*/ 0 h 2617316"/>
              <a:gd name="csX4" fmla="*/ 2466093 w 3489754"/>
              <a:gd name="csY4" fmla="*/ 0 h 2617316"/>
              <a:gd name="csX5" fmla="*/ 3489754 w 3489754"/>
              <a:gd name="csY5" fmla="*/ 0 h 2617316"/>
              <a:gd name="csX6" fmla="*/ 3489754 w 3489754"/>
              <a:gd name="csY6" fmla="*/ 523463 h 2617316"/>
              <a:gd name="csX7" fmla="*/ 3489754 w 3489754"/>
              <a:gd name="csY7" fmla="*/ 1073100 h 2617316"/>
              <a:gd name="csX8" fmla="*/ 3489754 w 3489754"/>
              <a:gd name="csY8" fmla="*/ 1622736 h 2617316"/>
              <a:gd name="csX9" fmla="*/ 3489754 w 3489754"/>
              <a:gd name="csY9" fmla="*/ 2146199 h 2617316"/>
              <a:gd name="csX10" fmla="*/ 3489754 w 3489754"/>
              <a:gd name="csY10" fmla="*/ 2617316 h 2617316"/>
              <a:gd name="csX11" fmla="*/ 2908128 w 3489754"/>
              <a:gd name="csY11" fmla="*/ 2617316 h 2617316"/>
              <a:gd name="csX12" fmla="*/ 2396298 w 3489754"/>
              <a:gd name="csY12" fmla="*/ 2617316 h 2617316"/>
              <a:gd name="csX13" fmla="*/ 1744877 w 3489754"/>
              <a:gd name="csY13" fmla="*/ 2617316 h 2617316"/>
              <a:gd name="csX14" fmla="*/ 1267944 w 3489754"/>
              <a:gd name="csY14" fmla="*/ 2617316 h 2617316"/>
              <a:gd name="csX15" fmla="*/ 791011 w 3489754"/>
              <a:gd name="csY15" fmla="*/ 2617316 h 2617316"/>
              <a:gd name="csX16" fmla="*/ 0 w 3489754"/>
              <a:gd name="csY16" fmla="*/ 2617316 h 2617316"/>
              <a:gd name="csX17" fmla="*/ 0 w 3489754"/>
              <a:gd name="csY17" fmla="*/ 2067680 h 2617316"/>
              <a:gd name="csX18" fmla="*/ 0 w 3489754"/>
              <a:gd name="csY18" fmla="*/ 1570390 h 2617316"/>
              <a:gd name="csX19" fmla="*/ 0 w 3489754"/>
              <a:gd name="csY19" fmla="*/ 994580 h 2617316"/>
              <a:gd name="csX20" fmla="*/ 0 w 3489754"/>
              <a:gd name="csY20" fmla="*/ 0 h 26173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3489754" h="2617316" extrusionOk="0">
                <a:moveTo>
                  <a:pt x="0" y="0"/>
                </a:moveTo>
                <a:cubicBezTo>
                  <a:pt x="166397" y="-32568"/>
                  <a:pt x="347752" y="23569"/>
                  <a:pt x="616523" y="0"/>
                </a:cubicBezTo>
                <a:cubicBezTo>
                  <a:pt x="885294" y="-23569"/>
                  <a:pt x="946665" y="58901"/>
                  <a:pt x="1198149" y="0"/>
                </a:cubicBezTo>
                <a:cubicBezTo>
                  <a:pt x="1449633" y="-58901"/>
                  <a:pt x="1675331" y="34083"/>
                  <a:pt x="1849570" y="0"/>
                </a:cubicBezTo>
                <a:cubicBezTo>
                  <a:pt x="2023809" y="-34083"/>
                  <a:pt x="2212002" y="59990"/>
                  <a:pt x="2466093" y="0"/>
                </a:cubicBezTo>
                <a:cubicBezTo>
                  <a:pt x="2720184" y="-59990"/>
                  <a:pt x="3035833" y="24563"/>
                  <a:pt x="3489754" y="0"/>
                </a:cubicBezTo>
                <a:cubicBezTo>
                  <a:pt x="3534697" y="143095"/>
                  <a:pt x="3488853" y="406411"/>
                  <a:pt x="3489754" y="523463"/>
                </a:cubicBezTo>
                <a:cubicBezTo>
                  <a:pt x="3490655" y="640515"/>
                  <a:pt x="3459461" y="869530"/>
                  <a:pt x="3489754" y="1073100"/>
                </a:cubicBezTo>
                <a:cubicBezTo>
                  <a:pt x="3520047" y="1276670"/>
                  <a:pt x="3477488" y="1477792"/>
                  <a:pt x="3489754" y="1622736"/>
                </a:cubicBezTo>
                <a:cubicBezTo>
                  <a:pt x="3502020" y="1767680"/>
                  <a:pt x="3464540" y="2013843"/>
                  <a:pt x="3489754" y="2146199"/>
                </a:cubicBezTo>
                <a:cubicBezTo>
                  <a:pt x="3514968" y="2278555"/>
                  <a:pt x="3460809" y="2516043"/>
                  <a:pt x="3489754" y="2617316"/>
                </a:cubicBezTo>
                <a:cubicBezTo>
                  <a:pt x="3237314" y="2661073"/>
                  <a:pt x="3132694" y="2555958"/>
                  <a:pt x="2908128" y="2617316"/>
                </a:cubicBezTo>
                <a:cubicBezTo>
                  <a:pt x="2683562" y="2678674"/>
                  <a:pt x="2504524" y="2588088"/>
                  <a:pt x="2396298" y="2617316"/>
                </a:cubicBezTo>
                <a:cubicBezTo>
                  <a:pt x="2288072" y="2646544"/>
                  <a:pt x="2013545" y="2596702"/>
                  <a:pt x="1744877" y="2617316"/>
                </a:cubicBezTo>
                <a:cubicBezTo>
                  <a:pt x="1476209" y="2637930"/>
                  <a:pt x="1420079" y="2611447"/>
                  <a:pt x="1267944" y="2617316"/>
                </a:cubicBezTo>
                <a:cubicBezTo>
                  <a:pt x="1115809" y="2623185"/>
                  <a:pt x="999716" y="2574838"/>
                  <a:pt x="791011" y="2617316"/>
                </a:cubicBezTo>
                <a:cubicBezTo>
                  <a:pt x="582306" y="2659794"/>
                  <a:pt x="242141" y="2601826"/>
                  <a:pt x="0" y="2617316"/>
                </a:cubicBezTo>
                <a:cubicBezTo>
                  <a:pt x="-63630" y="2453942"/>
                  <a:pt x="6151" y="2333516"/>
                  <a:pt x="0" y="2067680"/>
                </a:cubicBezTo>
                <a:cubicBezTo>
                  <a:pt x="-6151" y="1801844"/>
                  <a:pt x="5973" y="1706711"/>
                  <a:pt x="0" y="1570390"/>
                </a:cubicBezTo>
                <a:cubicBezTo>
                  <a:pt x="-5973" y="1434069"/>
                  <a:pt x="43295" y="1262567"/>
                  <a:pt x="0" y="994580"/>
                </a:cubicBezTo>
                <a:cubicBezTo>
                  <a:pt x="-43295" y="726593"/>
                  <a:pt x="57376" y="225155"/>
                  <a:pt x="0" y="0"/>
                </a:cubicBezTo>
                <a:close/>
              </a:path>
            </a:pathLst>
          </a:custGeom>
          <a:noFill/>
          <a:ln>
            <a:solidFill>
              <a:schemeClr val="tx1"/>
            </a:solidFill>
            <a:extLst>
              <a:ext uri="{C807C97D-BFC1-408E-A445-0C87EB9F89A2}">
                <ask:lineSketchStyleProps xmlns:ask="http://schemas.microsoft.com/office/drawing/2018/sketchyshapes" sd="3850294463">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Obraz 1">
            <a:extLst>
              <a:ext uri="{FF2B5EF4-FFF2-40B4-BE49-F238E27FC236}">
                <a16:creationId xmlns:a16="http://schemas.microsoft.com/office/drawing/2014/main" id="{76E0BDAF-D3B7-1AA6-8E6F-05279E862AD3}"/>
              </a:ext>
            </a:extLst>
          </p:cNvPr>
          <p:cNvPicPr>
            <a:picLocks noChangeAspect="1"/>
          </p:cNvPicPr>
          <p:nvPr/>
        </p:nvPicPr>
        <p:blipFill>
          <a:blip r:embed="rId3"/>
          <a:stretch>
            <a:fillRect/>
          </a:stretch>
        </p:blipFill>
        <p:spPr>
          <a:xfrm>
            <a:off x="12729239" y="7042941"/>
            <a:ext cx="1402202" cy="804742"/>
          </a:xfrm>
          <a:prstGeom prst="rect">
            <a:avLst/>
          </a:prstGeom>
        </p:spPr>
      </p:pic>
      <p:pic>
        <p:nvPicPr>
          <p:cNvPr id="5" name="Picture 12" descr="A blue flag with yellow stars&#10;&#10;Description automatically generated">
            <a:extLst>
              <a:ext uri="{FF2B5EF4-FFF2-40B4-BE49-F238E27FC236}">
                <a16:creationId xmlns:a16="http://schemas.microsoft.com/office/drawing/2014/main" id="{8FF49DFD-7A7E-77B6-D91D-0C1E353FCCCC}"/>
              </a:ext>
            </a:extLst>
          </p:cNvPr>
          <p:cNvPicPr>
            <a:picLocks noChangeAspect="1"/>
          </p:cNvPicPr>
          <p:nvPr/>
        </p:nvPicPr>
        <p:blipFill>
          <a:blip r:embed="rId4"/>
          <a:stretch>
            <a:fillRect/>
          </a:stretch>
        </p:blipFill>
        <p:spPr>
          <a:xfrm>
            <a:off x="498959" y="184237"/>
            <a:ext cx="1764018" cy="1787280"/>
          </a:xfrm>
          <a:prstGeom prst="rect">
            <a:avLst/>
          </a:prstGeom>
        </p:spPr>
      </p:pic>
    </p:spTree>
    <p:extLst>
      <p:ext uri="{BB962C8B-B14F-4D97-AF65-F5344CB8AC3E}">
        <p14:creationId xmlns:p14="http://schemas.microsoft.com/office/powerpoint/2010/main" val="3548892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FA565CB-6E11-F836-0001-3139927791A8}"/>
              </a:ext>
            </a:extLst>
          </p:cNvPr>
          <p:cNvSpPr txBox="1"/>
          <p:nvPr/>
        </p:nvSpPr>
        <p:spPr>
          <a:xfrm>
            <a:off x="840259" y="3076999"/>
            <a:ext cx="9934832" cy="3539430"/>
          </a:xfrm>
          <a:prstGeom prst="rect">
            <a:avLst/>
          </a:prstGeom>
          <a:noFill/>
        </p:spPr>
        <p:txBody>
          <a:bodyPr wrap="square">
            <a:spAutoFit/>
          </a:bodyPr>
          <a:lstStyle/>
          <a:p>
            <a:pPr>
              <a:buNone/>
            </a:pPr>
            <a:r>
              <a:rPr lang="pl-PL" sz="2800" b="1"/>
              <a:t>📬 Krok 4: Odczytywanie i odpowiadanie</a:t>
            </a:r>
            <a:endParaRPr lang="en-US" sz="2800" b="1"/>
          </a:p>
          <a:p>
            <a:pPr>
              <a:buNone/>
            </a:pPr>
            <a:endParaRPr lang="pl-PL" sz="2800" b="1"/>
          </a:p>
          <a:p>
            <a:pPr>
              <a:buNone/>
            </a:pPr>
            <a:r>
              <a:rPr lang="pl-PL" sz="2800"/>
              <a:t>🔹 Wejdź do </a:t>
            </a:r>
            <a:r>
              <a:rPr lang="pl-PL" sz="2800" b="1"/>
              <a:t>„Skrzynki odbiorczej”</a:t>
            </a:r>
            <a:r>
              <a:rPr lang="pl-PL" sz="2800"/>
              <a:t> (Inbox)</a:t>
            </a:r>
            <a:br>
              <a:rPr lang="pl-PL" sz="2800"/>
            </a:br>
            <a:r>
              <a:rPr lang="pl-PL" sz="2800"/>
              <a:t>🔹 Kliknij wiadomość, aby ją otworzyć</a:t>
            </a:r>
            <a:br>
              <a:rPr lang="pl-PL" sz="2800"/>
            </a:br>
            <a:r>
              <a:rPr lang="pl-PL" sz="2800"/>
              <a:t>🔹 Kliknij </a:t>
            </a:r>
            <a:r>
              <a:rPr lang="pl-PL" sz="2800" b="1"/>
              <a:t>„Odpowiedz”</a:t>
            </a:r>
            <a:r>
              <a:rPr lang="pl-PL" sz="2800"/>
              <a:t> i napisz swoją odpowiedź</a:t>
            </a:r>
            <a:br>
              <a:rPr lang="pl-PL" sz="2800"/>
            </a:br>
            <a:r>
              <a:rPr lang="pl-PL" sz="2800"/>
              <a:t>🔹 Kliknij </a:t>
            </a:r>
            <a:r>
              <a:rPr lang="pl-PL" sz="2800" b="1"/>
              <a:t>„Wyślij”</a:t>
            </a:r>
            <a:endParaRPr lang="en-US" sz="2800" b="1"/>
          </a:p>
          <a:p>
            <a:pPr>
              <a:buNone/>
            </a:pPr>
            <a:endParaRPr lang="pl-PL" sz="2800"/>
          </a:p>
          <a:p>
            <a:r>
              <a:rPr lang="pl-PL" sz="2800"/>
              <a:t>✅ Ćwiczenie: Odpowiedz na wiadomość od prowadzącego.</a:t>
            </a:r>
          </a:p>
        </p:txBody>
      </p:sp>
      <p:sp>
        <p:nvSpPr>
          <p:cNvPr id="4" name="Text 0">
            <a:extLst>
              <a:ext uri="{FF2B5EF4-FFF2-40B4-BE49-F238E27FC236}">
                <a16:creationId xmlns:a16="http://schemas.microsoft.com/office/drawing/2014/main" id="{3508A2C9-9516-D568-0B58-ABDAAA4FC14D}"/>
              </a:ext>
            </a:extLst>
          </p:cNvPr>
          <p:cNvSpPr/>
          <p:nvPr/>
        </p:nvSpPr>
        <p:spPr>
          <a:xfrm>
            <a:off x="7315200" y="475944"/>
            <a:ext cx="6652974" cy="708779"/>
          </a:xfrm>
          <a:prstGeom prst="rect">
            <a:avLst/>
          </a:prstGeom>
          <a:noFill/>
          <a:ln/>
        </p:spPr>
        <p:txBody>
          <a:bodyPr wrap="none" lIns="0" tIns="0" rIns="0" bIns="0" rtlCol="0" anchor="t"/>
          <a:lstStyle/>
          <a:p>
            <a:pPr marL="0" indent="0">
              <a:lnSpc>
                <a:spcPts val="5550"/>
              </a:lnSpc>
              <a:buNone/>
            </a:pPr>
            <a:r>
              <a:rPr lang="en-US" sz="4450" b="1" dirty="0">
                <a:solidFill>
                  <a:srgbClr val="C00000"/>
                </a:solidFill>
                <a:ea typeface="MuseoModerno Medium" pitchFamily="34" charset="-122"/>
                <a:cs typeface="MuseoModerno Medium" pitchFamily="34" charset="-120"/>
              </a:rPr>
              <a:t>Jak korzystać z e-maila?</a:t>
            </a:r>
            <a:endParaRPr lang="en-US" sz="4450" b="1" dirty="0">
              <a:solidFill>
                <a:srgbClr val="C00000"/>
              </a:solidFill>
            </a:endParaRPr>
          </a:p>
        </p:txBody>
      </p:sp>
      <p:pic>
        <p:nvPicPr>
          <p:cNvPr id="10242" name="Picture 2" descr="Bezpłatne Bloki E Mail Na Szarej Powierzchni Zdjęcie z galerii">
            <a:extLst>
              <a:ext uri="{FF2B5EF4-FFF2-40B4-BE49-F238E27FC236}">
                <a16:creationId xmlns:a16="http://schemas.microsoft.com/office/drawing/2014/main" id="{E5CA4489-18E9-504F-6D2B-7A077AB6A1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03143" y="2277182"/>
            <a:ext cx="3864576" cy="2569532"/>
          </a:xfrm>
          <a:custGeom>
            <a:avLst/>
            <a:gdLst>
              <a:gd name="csX0" fmla="*/ 0 w 3864576"/>
              <a:gd name="csY0" fmla="*/ 0 h 2569532"/>
              <a:gd name="csX1" fmla="*/ 513437 w 3864576"/>
              <a:gd name="csY1" fmla="*/ 0 h 2569532"/>
              <a:gd name="csX2" fmla="*/ 988227 w 3864576"/>
              <a:gd name="csY2" fmla="*/ 0 h 2569532"/>
              <a:gd name="csX3" fmla="*/ 1463018 w 3864576"/>
              <a:gd name="csY3" fmla="*/ 0 h 2569532"/>
              <a:gd name="csX4" fmla="*/ 2015100 w 3864576"/>
              <a:gd name="csY4" fmla="*/ 0 h 2569532"/>
              <a:gd name="csX5" fmla="*/ 2567183 w 3864576"/>
              <a:gd name="csY5" fmla="*/ 0 h 2569532"/>
              <a:gd name="csX6" fmla="*/ 3157911 w 3864576"/>
              <a:gd name="csY6" fmla="*/ 0 h 2569532"/>
              <a:gd name="csX7" fmla="*/ 3864576 w 3864576"/>
              <a:gd name="csY7" fmla="*/ 0 h 2569532"/>
              <a:gd name="csX8" fmla="*/ 3864576 w 3864576"/>
              <a:gd name="csY8" fmla="*/ 436820 h 2569532"/>
              <a:gd name="csX9" fmla="*/ 3864576 w 3864576"/>
              <a:gd name="csY9" fmla="*/ 1002117 h 2569532"/>
              <a:gd name="csX10" fmla="*/ 3864576 w 3864576"/>
              <a:gd name="csY10" fmla="*/ 1516024 h 2569532"/>
              <a:gd name="csX11" fmla="*/ 3864576 w 3864576"/>
              <a:gd name="csY11" fmla="*/ 1952844 h 2569532"/>
              <a:gd name="csX12" fmla="*/ 3864576 w 3864576"/>
              <a:gd name="csY12" fmla="*/ 2569532 h 2569532"/>
              <a:gd name="csX13" fmla="*/ 3428431 w 3864576"/>
              <a:gd name="csY13" fmla="*/ 2569532 h 2569532"/>
              <a:gd name="csX14" fmla="*/ 2799057 w 3864576"/>
              <a:gd name="csY14" fmla="*/ 2569532 h 2569532"/>
              <a:gd name="csX15" fmla="*/ 2246975 w 3864576"/>
              <a:gd name="csY15" fmla="*/ 2569532 h 2569532"/>
              <a:gd name="csX16" fmla="*/ 1694893 w 3864576"/>
              <a:gd name="csY16" fmla="*/ 2569532 h 2569532"/>
              <a:gd name="csX17" fmla="*/ 1104165 w 3864576"/>
              <a:gd name="csY17" fmla="*/ 2569532 h 2569532"/>
              <a:gd name="csX18" fmla="*/ 629374 w 3864576"/>
              <a:gd name="csY18" fmla="*/ 2569532 h 2569532"/>
              <a:gd name="csX19" fmla="*/ 0 w 3864576"/>
              <a:gd name="csY19" fmla="*/ 2569532 h 2569532"/>
              <a:gd name="csX20" fmla="*/ 0 w 3864576"/>
              <a:gd name="csY20" fmla="*/ 2132712 h 2569532"/>
              <a:gd name="csX21" fmla="*/ 0 w 3864576"/>
              <a:gd name="csY21" fmla="*/ 1567415 h 2569532"/>
              <a:gd name="csX22" fmla="*/ 0 w 3864576"/>
              <a:gd name="csY22" fmla="*/ 1027813 h 2569532"/>
              <a:gd name="csX23" fmla="*/ 0 w 3864576"/>
              <a:gd name="csY23" fmla="*/ 590992 h 2569532"/>
              <a:gd name="csX24" fmla="*/ 0 w 3864576"/>
              <a:gd name="csY24" fmla="*/ 0 h 25695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3864576" h="2569532" extrusionOk="0">
                <a:moveTo>
                  <a:pt x="0" y="0"/>
                </a:moveTo>
                <a:cubicBezTo>
                  <a:pt x="204896" y="-28526"/>
                  <a:pt x="321590" y="10073"/>
                  <a:pt x="513437" y="0"/>
                </a:cubicBezTo>
                <a:cubicBezTo>
                  <a:pt x="705284" y="-10073"/>
                  <a:pt x="821662" y="55489"/>
                  <a:pt x="988227" y="0"/>
                </a:cubicBezTo>
                <a:cubicBezTo>
                  <a:pt x="1154792" y="-55489"/>
                  <a:pt x="1309771" y="4904"/>
                  <a:pt x="1463018" y="0"/>
                </a:cubicBezTo>
                <a:cubicBezTo>
                  <a:pt x="1616265" y="-4904"/>
                  <a:pt x="1867700" y="55562"/>
                  <a:pt x="2015100" y="0"/>
                </a:cubicBezTo>
                <a:cubicBezTo>
                  <a:pt x="2162500" y="-55562"/>
                  <a:pt x="2364735" y="45363"/>
                  <a:pt x="2567183" y="0"/>
                </a:cubicBezTo>
                <a:cubicBezTo>
                  <a:pt x="2769631" y="-45363"/>
                  <a:pt x="3021045" y="559"/>
                  <a:pt x="3157911" y="0"/>
                </a:cubicBezTo>
                <a:cubicBezTo>
                  <a:pt x="3294777" y="-559"/>
                  <a:pt x="3606210" y="14024"/>
                  <a:pt x="3864576" y="0"/>
                </a:cubicBezTo>
                <a:cubicBezTo>
                  <a:pt x="3875736" y="192442"/>
                  <a:pt x="3844198" y="302714"/>
                  <a:pt x="3864576" y="436820"/>
                </a:cubicBezTo>
                <a:cubicBezTo>
                  <a:pt x="3884954" y="570926"/>
                  <a:pt x="3825696" y="792020"/>
                  <a:pt x="3864576" y="1002117"/>
                </a:cubicBezTo>
                <a:cubicBezTo>
                  <a:pt x="3903456" y="1212214"/>
                  <a:pt x="3851274" y="1287082"/>
                  <a:pt x="3864576" y="1516024"/>
                </a:cubicBezTo>
                <a:cubicBezTo>
                  <a:pt x="3877878" y="1744966"/>
                  <a:pt x="3828117" y="1860995"/>
                  <a:pt x="3864576" y="1952844"/>
                </a:cubicBezTo>
                <a:cubicBezTo>
                  <a:pt x="3901035" y="2044693"/>
                  <a:pt x="3844390" y="2348927"/>
                  <a:pt x="3864576" y="2569532"/>
                </a:cubicBezTo>
                <a:cubicBezTo>
                  <a:pt x="3757628" y="2597367"/>
                  <a:pt x="3573010" y="2565157"/>
                  <a:pt x="3428431" y="2569532"/>
                </a:cubicBezTo>
                <a:cubicBezTo>
                  <a:pt x="3283853" y="2573907"/>
                  <a:pt x="2958562" y="2562238"/>
                  <a:pt x="2799057" y="2569532"/>
                </a:cubicBezTo>
                <a:cubicBezTo>
                  <a:pt x="2639552" y="2576826"/>
                  <a:pt x="2395149" y="2524656"/>
                  <a:pt x="2246975" y="2569532"/>
                </a:cubicBezTo>
                <a:cubicBezTo>
                  <a:pt x="2098801" y="2614408"/>
                  <a:pt x="1928515" y="2532608"/>
                  <a:pt x="1694893" y="2569532"/>
                </a:cubicBezTo>
                <a:cubicBezTo>
                  <a:pt x="1461271" y="2606456"/>
                  <a:pt x="1261844" y="2511292"/>
                  <a:pt x="1104165" y="2569532"/>
                </a:cubicBezTo>
                <a:cubicBezTo>
                  <a:pt x="946486" y="2627772"/>
                  <a:pt x="801299" y="2547387"/>
                  <a:pt x="629374" y="2569532"/>
                </a:cubicBezTo>
                <a:cubicBezTo>
                  <a:pt x="457449" y="2591677"/>
                  <a:pt x="259617" y="2498448"/>
                  <a:pt x="0" y="2569532"/>
                </a:cubicBezTo>
                <a:cubicBezTo>
                  <a:pt x="-28603" y="2433777"/>
                  <a:pt x="30313" y="2351042"/>
                  <a:pt x="0" y="2132712"/>
                </a:cubicBezTo>
                <a:cubicBezTo>
                  <a:pt x="-30313" y="1914382"/>
                  <a:pt x="24194" y="1728898"/>
                  <a:pt x="0" y="1567415"/>
                </a:cubicBezTo>
                <a:cubicBezTo>
                  <a:pt x="-24194" y="1405932"/>
                  <a:pt x="35620" y="1277257"/>
                  <a:pt x="0" y="1027813"/>
                </a:cubicBezTo>
                <a:cubicBezTo>
                  <a:pt x="-35620" y="778369"/>
                  <a:pt x="24878" y="740142"/>
                  <a:pt x="0" y="590992"/>
                </a:cubicBezTo>
                <a:cubicBezTo>
                  <a:pt x="-24878" y="441842"/>
                  <a:pt x="66758" y="258645"/>
                  <a:pt x="0" y="0"/>
                </a:cubicBezTo>
                <a:close/>
              </a:path>
            </a:pathLst>
          </a:custGeom>
          <a:noFill/>
          <a:ln>
            <a:solidFill>
              <a:schemeClr val="tx1"/>
            </a:solidFill>
            <a:extLst>
              <a:ext uri="{C807C97D-BFC1-408E-A445-0C87EB9F89A2}">
                <ask:lineSketchStyleProps xmlns:ask="http://schemas.microsoft.com/office/drawing/2018/sketchyshapes" sd="957160392">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Obraz 1">
            <a:extLst>
              <a:ext uri="{FF2B5EF4-FFF2-40B4-BE49-F238E27FC236}">
                <a16:creationId xmlns:a16="http://schemas.microsoft.com/office/drawing/2014/main" id="{67B88187-91E4-E02B-8C2D-BDC802A801B2}"/>
              </a:ext>
            </a:extLst>
          </p:cNvPr>
          <p:cNvPicPr>
            <a:picLocks noChangeAspect="1"/>
          </p:cNvPicPr>
          <p:nvPr/>
        </p:nvPicPr>
        <p:blipFill>
          <a:blip r:embed="rId3"/>
          <a:stretch>
            <a:fillRect/>
          </a:stretch>
        </p:blipFill>
        <p:spPr>
          <a:xfrm>
            <a:off x="12689814" y="7160615"/>
            <a:ext cx="1402202" cy="804742"/>
          </a:xfrm>
          <a:prstGeom prst="rect">
            <a:avLst/>
          </a:prstGeom>
        </p:spPr>
      </p:pic>
      <p:pic>
        <p:nvPicPr>
          <p:cNvPr id="5" name="Picture 12" descr="A blue flag with yellow stars&#10;&#10;Description automatically generated">
            <a:extLst>
              <a:ext uri="{FF2B5EF4-FFF2-40B4-BE49-F238E27FC236}">
                <a16:creationId xmlns:a16="http://schemas.microsoft.com/office/drawing/2014/main" id="{32A830CC-B24D-C750-6F0C-9B2E0E951A43}"/>
              </a:ext>
            </a:extLst>
          </p:cNvPr>
          <p:cNvPicPr>
            <a:picLocks noChangeAspect="1"/>
          </p:cNvPicPr>
          <p:nvPr/>
        </p:nvPicPr>
        <p:blipFill>
          <a:blip r:embed="rId4"/>
          <a:stretch>
            <a:fillRect/>
          </a:stretch>
        </p:blipFill>
        <p:spPr>
          <a:xfrm>
            <a:off x="265872" y="90296"/>
            <a:ext cx="1764018" cy="1787280"/>
          </a:xfrm>
          <a:prstGeom prst="rect">
            <a:avLst/>
          </a:prstGeom>
        </p:spPr>
      </p:pic>
    </p:spTree>
    <p:extLst>
      <p:ext uri="{BB962C8B-B14F-4D97-AF65-F5344CB8AC3E}">
        <p14:creationId xmlns:p14="http://schemas.microsoft.com/office/powerpoint/2010/main" val="3742298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69967D6-750B-51E4-EF6F-42B74B7E8F20}"/>
              </a:ext>
            </a:extLst>
          </p:cNvPr>
          <p:cNvSpPr txBox="1"/>
          <p:nvPr/>
        </p:nvSpPr>
        <p:spPr>
          <a:xfrm>
            <a:off x="939114" y="2261453"/>
            <a:ext cx="10478530" cy="4401205"/>
          </a:xfrm>
          <a:prstGeom prst="rect">
            <a:avLst/>
          </a:prstGeom>
          <a:noFill/>
        </p:spPr>
        <p:txBody>
          <a:bodyPr wrap="square">
            <a:spAutoFit/>
          </a:bodyPr>
          <a:lstStyle/>
          <a:p>
            <a:pPr>
              <a:buNone/>
            </a:pPr>
            <a:r>
              <a:rPr lang="pl-PL" sz="2800" b="1"/>
              <a:t>🛡️ Krok 5: Bezpieczeństwo</a:t>
            </a:r>
            <a:endParaRPr lang="en-US" sz="2800" b="1"/>
          </a:p>
          <a:p>
            <a:pPr>
              <a:buNone/>
            </a:pPr>
            <a:endParaRPr lang="pl-PL" sz="2800" b="1"/>
          </a:p>
          <a:p>
            <a:pPr>
              <a:buNone/>
            </a:pPr>
            <a:r>
              <a:rPr lang="pl-PL" sz="2800"/>
              <a:t>🔐 </a:t>
            </a:r>
            <a:r>
              <a:rPr lang="en-US" sz="2800"/>
              <a:t>	</a:t>
            </a:r>
            <a:r>
              <a:rPr lang="pl-PL" sz="2800"/>
              <a:t>Nie otwieraj wiadomości od nieznanych nadawców</a:t>
            </a:r>
            <a:endParaRPr lang="en-US" sz="2800"/>
          </a:p>
          <a:p>
            <a:pPr>
              <a:buNone/>
            </a:pPr>
            <a:br>
              <a:rPr lang="pl-PL" sz="2800"/>
            </a:br>
            <a:r>
              <a:rPr lang="pl-PL" sz="2800"/>
              <a:t>🚫 </a:t>
            </a:r>
            <a:r>
              <a:rPr lang="en-US" sz="2800"/>
              <a:t>	</a:t>
            </a:r>
            <a:r>
              <a:rPr lang="pl-PL" sz="2800"/>
              <a:t>Nie klikaj podejrzanych linków</a:t>
            </a:r>
            <a:endParaRPr lang="en-US" sz="2800"/>
          </a:p>
          <a:p>
            <a:pPr>
              <a:buNone/>
            </a:pPr>
            <a:br>
              <a:rPr lang="pl-PL" sz="2800"/>
            </a:br>
            <a:r>
              <a:rPr lang="pl-PL" sz="2800"/>
              <a:t>👨‍👩‍👧 </a:t>
            </a:r>
            <a:r>
              <a:rPr lang="en-US" sz="2800"/>
              <a:t>	</a:t>
            </a:r>
            <a:r>
              <a:rPr lang="pl-PL" sz="2800"/>
              <a:t>Zawsze pytaj bliskich lub prowadzącego, jeśli coś wzbudza Twoje </a:t>
            </a:r>
            <a:r>
              <a:rPr lang="en-US" sz="2800"/>
              <a:t>      	</a:t>
            </a:r>
            <a:r>
              <a:rPr lang="pl-PL" sz="2800"/>
              <a:t>wątpliwości</a:t>
            </a:r>
            <a:endParaRPr lang="en-US" sz="2800"/>
          </a:p>
          <a:p>
            <a:pPr>
              <a:buNone/>
            </a:pPr>
            <a:endParaRPr lang="pl-PL" sz="2800"/>
          </a:p>
          <a:p>
            <a:r>
              <a:rPr lang="pl-PL" sz="2800"/>
              <a:t>✅ Zapamiętaj: Gdy coś wygląda „dziwnie” – </a:t>
            </a:r>
            <a:r>
              <a:rPr lang="pl-PL" sz="2800" b="1"/>
              <a:t>nie klikaj, tylko zapytaj!</a:t>
            </a:r>
            <a:endParaRPr lang="pl-PL" sz="2800"/>
          </a:p>
        </p:txBody>
      </p:sp>
      <p:sp>
        <p:nvSpPr>
          <p:cNvPr id="4" name="Text 0">
            <a:extLst>
              <a:ext uri="{FF2B5EF4-FFF2-40B4-BE49-F238E27FC236}">
                <a16:creationId xmlns:a16="http://schemas.microsoft.com/office/drawing/2014/main" id="{80CA46BD-BF41-D7A7-BFE9-D7C373D87896}"/>
              </a:ext>
            </a:extLst>
          </p:cNvPr>
          <p:cNvSpPr/>
          <p:nvPr/>
        </p:nvSpPr>
        <p:spPr>
          <a:xfrm>
            <a:off x="7315200" y="475944"/>
            <a:ext cx="6652974" cy="708779"/>
          </a:xfrm>
          <a:prstGeom prst="rect">
            <a:avLst/>
          </a:prstGeom>
          <a:noFill/>
          <a:ln/>
        </p:spPr>
        <p:txBody>
          <a:bodyPr wrap="none" lIns="0" tIns="0" rIns="0" bIns="0" rtlCol="0" anchor="t"/>
          <a:lstStyle/>
          <a:p>
            <a:pPr marL="0" indent="0">
              <a:lnSpc>
                <a:spcPts val="5550"/>
              </a:lnSpc>
              <a:buNone/>
            </a:pPr>
            <a:r>
              <a:rPr lang="en-US" sz="4450" b="1" dirty="0">
                <a:solidFill>
                  <a:srgbClr val="C00000"/>
                </a:solidFill>
                <a:ea typeface="MuseoModerno Medium" pitchFamily="34" charset="-122"/>
                <a:cs typeface="MuseoModerno Medium" pitchFamily="34" charset="-120"/>
              </a:rPr>
              <a:t>Jak korzystać z e-maila?</a:t>
            </a:r>
            <a:endParaRPr lang="en-US" sz="4450" b="1" dirty="0">
              <a:solidFill>
                <a:srgbClr val="C00000"/>
              </a:solidFill>
            </a:endParaRPr>
          </a:p>
        </p:txBody>
      </p:sp>
      <p:pic>
        <p:nvPicPr>
          <p:cNvPr id="11266" name="Picture 2" descr="Bezpłatne Czarno Szare Urządzenie Cyfrowe Zdjęcie z galerii">
            <a:extLst>
              <a:ext uri="{FF2B5EF4-FFF2-40B4-BE49-F238E27FC236}">
                <a16:creationId xmlns:a16="http://schemas.microsoft.com/office/drawing/2014/main" id="{D807B9F9-4004-A43A-2A08-D0F234AD55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9410" y="1678152"/>
            <a:ext cx="3862644" cy="2575096"/>
          </a:xfrm>
          <a:custGeom>
            <a:avLst/>
            <a:gdLst>
              <a:gd name="csX0" fmla="*/ 0 w 3862644"/>
              <a:gd name="csY0" fmla="*/ 0 h 2575096"/>
              <a:gd name="csX1" fmla="*/ 435927 w 3862644"/>
              <a:gd name="csY1" fmla="*/ 0 h 2575096"/>
              <a:gd name="csX2" fmla="*/ 910480 w 3862644"/>
              <a:gd name="csY2" fmla="*/ 0 h 2575096"/>
              <a:gd name="csX3" fmla="*/ 1346407 w 3862644"/>
              <a:gd name="csY3" fmla="*/ 0 h 2575096"/>
              <a:gd name="csX4" fmla="*/ 1820961 w 3862644"/>
              <a:gd name="csY4" fmla="*/ 0 h 2575096"/>
              <a:gd name="csX5" fmla="*/ 2411393 w 3862644"/>
              <a:gd name="csY5" fmla="*/ 0 h 2575096"/>
              <a:gd name="csX6" fmla="*/ 2885947 w 3862644"/>
              <a:gd name="csY6" fmla="*/ 0 h 2575096"/>
              <a:gd name="csX7" fmla="*/ 3862644 w 3862644"/>
              <a:gd name="csY7" fmla="*/ 0 h 2575096"/>
              <a:gd name="csX8" fmla="*/ 3862644 w 3862644"/>
              <a:gd name="csY8" fmla="*/ 540770 h 2575096"/>
              <a:gd name="csX9" fmla="*/ 3862644 w 3862644"/>
              <a:gd name="csY9" fmla="*/ 1107291 h 2575096"/>
              <a:gd name="csX10" fmla="*/ 3862644 w 3862644"/>
              <a:gd name="csY10" fmla="*/ 1673812 h 2575096"/>
              <a:gd name="csX11" fmla="*/ 3862644 w 3862644"/>
              <a:gd name="csY11" fmla="*/ 2575096 h 2575096"/>
              <a:gd name="csX12" fmla="*/ 3388091 w 3862644"/>
              <a:gd name="csY12" fmla="*/ 2575096 h 2575096"/>
              <a:gd name="csX13" fmla="*/ 2759031 w 3862644"/>
              <a:gd name="csY13" fmla="*/ 2575096 h 2575096"/>
              <a:gd name="csX14" fmla="*/ 2323104 w 3862644"/>
              <a:gd name="csY14" fmla="*/ 2575096 h 2575096"/>
              <a:gd name="csX15" fmla="*/ 1732672 w 3862644"/>
              <a:gd name="csY15" fmla="*/ 2575096 h 2575096"/>
              <a:gd name="csX16" fmla="*/ 1180865 w 3862644"/>
              <a:gd name="csY16" fmla="*/ 2575096 h 2575096"/>
              <a:gd name="csX17" fmla="*/ 744938 w 3862644"/>
              <a:gd name="csY17" fmla="*/ 2575096 h 2575096"/>
              <a:gd name="csX18" fmla="*/ 0 w 3862644"/>
              <a:gd name="csY18" fmla="*/ 2575096 h 2575096"/>
              <a:gd name="csX19" fmla="*/ 0 w 3862644"/>
              <a:gd name="csY19" fmla="*/ 2111579 h 2575096"/>
              <a:gd name="csX20" fmla="*/ 0 w 3862644"/>
              <a:gd name="csY20" fmla="*/ 1570809 h 2575096"/>
              <a:gd name="csX21" fmla="*/ 0 w 3862644"/>
              <a:gd name="csY21" fmla="*/ 1030038 h 2575096"/>
              <a:gd name="csX22" fmla="*/ 0 w 3862644"/>
              <a:gd name="csY22" fmla="*/ 592272 h 2575096"/>
              <a:gd name="csX23" fmla="*/ 0 w 3862644"/>
              <a:gd name="csY23" fmla="*/ 0 h 25750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3862644" h="2575096" extrusionOk="0">
                <a:moveTo>
                  <a:pt x="0" y="0"/>
                </a:moveTo>
                <a:cubicBezTo>
                  <a:pt x="157934" y="-41222"/>
                  <a:pt x="293611" y="16627"/>
                  <a:pt x="435927" y="0"/>
                </a:cubicBezTo>
                <a:cubicBezTo>
                  <a:pt x="578243" y="-16627"/>
                  <a:pt x="757886" y="36468"/>
                  <a:pt x="910480" y="0"/>
                </a:cubicBezTo>
                <a:cubicBezTo>
                  <a:pt x="1063074" y="-36468"/>
                  <a:pt x="1146397" y="17088"/>
                  <a:pt x="1346407" y="0"/>
                </a:cubicBezTo>
                <a:cubicBezTo>
                  <a:pt x="1546417" y="-17088"/>
                  <a:pt x="1622592" y="54843"/>
                  <a:pt x="1820961" y="0"/>
                </a:cubicBezTo>
                <a:cubicBezTo>
                  <a:pt x="2019330" y="-54843"/>
                  <a:pt x="2155067" y="45320"/>
                  <a:pt x="2411393" y="0"/>
                </a:cubicBezTo>
                <a:cubicBezTo>
                  <a:pt x="2667719" y="-45320"/>
                  <a:pt x="2695099" y="24702"/>
                  <a:pt x="2885947" y="0"/>
                </a:cubicBezTo>
                <a:cubicBezTo>
                  <a:pt x="3076795" y="-24702"/>
                  <a:pt x="3557242" y="110515"/>
                  <a:pt x="3862644" y="0"/>
                </a:cubicBezTo>
                <a:cubicBezTo>
                  <a:pt x="3898359" y="144521"/>
                  <a:pt x="3822353" y="413961"/>
                  <a:pt x="3862644" y="540770"/>
                </a:cubicBezTo>
                <a:cubicBezTo>
                  <a:pt x="3902935" y="667579"/>
                  <a:pt x="3856227" y="895717"/>
                  <a:pt x="3862644" y="1107291"/>
                </a:cubicBezTo>
                <a:cubicBezTo>
                  <a:pt x="3869061" y="1318865"/>
                  <a:pt x="3799566" y="1529854"/>
                  <a:pt x="3862644" y="1673812"/>
                </a:cubicBezTo>
                <a:cubicBezTo>
                  <a:pt x="3925722" y="1817770"/>
                  <a:pt x="3788059" y="2204431"/>
                  <a:pt x="3862644" y="2575096"/>
                </a:cubicBezTo>
                <a:cubicBezTo>
                  <a:pt x="3639127" y="2629100"/>
                  <a:pt x="3536489" y="2566860"/>
                  <a:pt x="3388091" y="2575096"/>
                </a:cubicBezTo>
                <a:cubicBezTo>
                  <a:pt x="3239693" y="2583332"/>
                  <a:pt x="3033393" y="2566339"/>
                  <a:pt x="2759031" y="2575096"/>
                </a:cubicBezTo>
                <a:cubicBezTo>
                  <a:pt x="2484669" y="2583853"/>
                  <a:pt x="2539564" y="2544750"/>
                  <a:pt x="2323104" y="2575096"/>
                </a:cubicBezTo>
                <a:cubicBezTo>
                  <a:pt x="2106644" y="2605442"/>
                  <a:pt x="1856058" y="2513621"/>
                  <a:pt x="1732672" y="2575096"/>
                </a:cubicBezTo>
                <a:cubicBezTo>
                  <a:pt x="1609286" y="2636571"/>
                  <a:pt x="1332776" y="2539975"/>
                  <a:pt x="1180865" y="2575096"/>
                </a:cubicBezTo>
                <a:cubicBezTo>
                  <a:pt x="1028954" y="2610217"/>
                  <a:pt x="852778" y="2533518"/>
                  <a:pt x="744938" y="2575096"/>
                </a:cubicBezTo>
                <a:cubicBezTo>
                  <a:pt x="637098" y="2616674"/>
                  <a:pt x="194609" y="2516656"/>
                  <a:pt x="0" y="2575096"/>
                </a:cubicBezTo>
                <a:cubicBezTo>
                  <a:pt x="-40859" y="2438530"/>
                  <a:pt x="53633" y="2261923"/>
                  <a:pt x="0" y="2111579"/>
                </a:cubicBezTo>
                <a:cubicBezTo>
                  <a:pt x="-53633" y="1961235"/>
                  <a:pt x="28037" y="1697937"/>
                  <a:pt x="0" y="1570809"/>
                </a:cubicBezTo>
                <a:cubicBezTo>
                  <a:pt x="-28037" y="1443681"/>
                  <a:pt x="32155" y="1267223"/>
                  <a:pt x="0" y="1030038"/>
                </a:cubicBezTo>
                <a:cubicBezTo>
                  <a:pt x="-32155" y="792853"/>
                  <a:pt x="46340" y="800180"/>
                  <a:pt x="0" y="592272"/>
                </a:cubicBezTo>
                <a:cubicBezTo>
                  <a:pt x="-46340" y="384364"/>
                  <a:pt x="70329" y="189328"/>
                  <a:pt x="0" y="0"/>
                </a:cubicBezTo>
                <a:close/>
              </a:path>
            </a:pathLst>
          </a:custGeom>
          <a:noFill/>
          <a:ln>
            <a:solidFill>
              <a:schemeClr val="tx1"/>
            </a:solidFill>
            <a:extLst>
              <a:ext uri="{C807C97D-BFC1-408E-A445-0C87EB9F89A2}">
                <ask:lineSketchStyleProps xmlns:ask="http://schemas.microsoft.com/office/drawing/2018/sketchyshapes" sd="1258045091">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Obraz 1">
            <a:extLst>
              <a:ext uri="{FF2B5EF4-FFF2-40B4-BE49-F238E27FC236}">
                <a16:creationId xmlns:a16="http://schemas.microsoft.com/office/drawing/2014/main" id="{7F5EBB9E-6724-6795-3E4D-F3685163122F}"/>
              </a:ext>
            </a:extLst>
          </p:cNvPr>
          <p:cNvPicPr>
            <a:picLocks noChangeAspect="1"/>
          </p:cNvPicPr>
          <p:nvPr/>
        </p:nvPicPr>
        <p:blipFill>
          <a:blip r:embed="rId3"/>
          <a:stretch>
            <a:fillRect/>
          </a:stretch>
        </p:blipFill>
        <p:spPr>
          <a:xfrm>
            <a:off x="12565972" y="7107452"/>
            <a:ext cx="1402202" cy="804742"/>
          </a:xfrm>
          <a:prstGeom prst="rect">
            <a:avLst/>
          </a:prstGeom>
        </p:spPr>
      </p:pic>
      <p:pic>
        <p:nvPicPr>
          <p:cNvPr id="5" name="Picture 12" descr="A blue flag with yellow stars&#10;&#10;Description automatically generated">
            <a:extLst>
              <a:ext uri="{FF2B5EF4-FFF2-40B4-BE49-F238E27FC236}">
                <a16:creationId xmlns:a16="http://schemas.microsoft.com/office/drawing/2014/main" id="{FB4A05B5-020F-9D74-F287-7BF527D601D5}"/>
              </a:ext>
            </a:extLst>
          </p:cNvPr>
          <p:cNvPicPr>
            <a:picLocks noChangeAspect="1"/>
          </p:cNvPicPr>
          <p:nvPr/>
        </p:nvPicPr>
        <p:blipFill>
          <a:blip r:embed="rId4"/>
          <a:stretch>
            <a:fillRect/>
          </a:stretch>
        </p:blipFill>
        <p:spPr>
          <a:xfrm>
            <a:off x="276504" y="182523"/>
            <a:ext cx="1764018" cy="1787280"/>
          </a:xfrm>
          <a:prstGeom prst="rect">
            <a:avLst/>
          </a:prstGeom>
        </p:spPr>
      </p:pic>
    </p:spTree>
    <p:extLst>
      <p:ext uri="{BB962C8B-B14F-4D97-AF65-F5344CB8AC3E}">
        <p14:creationId xmlns:p14="http://schemas.microsoft.com/office/powerpoint/2010/main" val="2764876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3A72A-5074-509F-284C-D6DC228423F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5A4B035-5620-6011-877A-BFFFCF1CD68C}"/>
              </a:ext>
            </a:extLst>
          </p:cNvPr>
          <p:cNvSpPr txBox="1"/>
          <p:nvPr/>
        </p:nvSpPr>
        <p:spPr>
          <a:xfrm>
            <a:off x="543697" y="1470621"/>
            <a:ext cx="14000206" cy="6986528"/>
          </a:xfrm>
          <a:prstGeom prst="rect">
            <a:avLst/>
          </a:prstGeom>
          <a:noFill/>
        </p:spPr>
        <p:txBody>
          <a:bodyPr wrap="square">
            <a:spAutoFit/>
          </a:bodyPr>
          <a:lstStyle/>
          <a:p>
            <a:pPr>
              <a:buNone/>
            </a:pPr>
            <a:r>
              <a:rPr lang="pl-PL" sz="2800" b="1" dirty="0"/>
              <a:t>📥 Odebrane</a:t>
            </a:r>
          </a:p>
          <a:p>
            <a:pPr>
              <a:buNone/>
            </a:pPr>
            <a:r>
              <a:rPr lang="pl-PL" sz="2800" dirty="0"/>
              <a:t>Tu trafiają wszystkie nowe wiadomości. Sprawdzaj go codziennie, aby niczego nie przeoczyć.</a:t>
            </a:r>
          </a:p>
          <a:p>
            <a:pPr>
              <a:buNone/>
            </a:pPr>
            <a:endParaRPr lang="pl-PL" sz="2800" dirty="0"/>
          </a:p>
          <a:p>
            <a:pPr>
              <a:buNone/>
            </a:pPr>
            <a:r>
              <a:rPr lang="pl-PL" sz="2800" b="1" dirty="0"/>
              <a:t>📤 Wysłane</a:t>
            </a:r>
          </a:p>
          <a:p>
            <a:pPr>
              <a:buNone/>
            </a:pPr>
            <a:r>
              <a:rPr lang="pl-PL" sz="2800" dirty="0"/>
              <a:t>Zapisane są tutaj wszystkie e-maile, które zostały przez Ciebie wysłane.</a:t>
            </a:r>
          </a:p>
          <a:p>
            <a:pPr>
              <a:buNone/>
            </a:pPr>
            <a:endParaRPr lang="pl-PL" sz="2800" dirty="0"/>
          </a:p>
          <a:p>
            <a:pPr>
              <a:buNone/>
            </a:pPr>
            <a:r>
              <a:rPr lang="pl-PL" sz="2800" b="1" dirty="0"/>
              <a:t>📝 Wersje robocze (szkice)</a:t>
            </a:r>
          </a:p>
          <a:p>
            <a:pPr>
              <a:buNone/>
            </a:pPr>
            <a:r>
              <a:rPr lang="pl-PL" sz="2800" dirty="0"/>
              <a:t>Tutaj znajdują się wiadomości, które zaczęłaś/zacząłeś pisać, ale ich jeszcze nie wysłałaś/-eś.</a:t>
            </a:r>
            <a:br>
              <a:rPr lang="pl-PL" sz="2800" dirty="0"/>
            </a:br>
            <a:r>
              <a:rPr lang="pl-PL" sz="2800" dirty="0"/>
              <a:t>📌 Przydatne, jeśli przypadkiem zamkniesz okno wiadomości!</a:t>
            </a:r>
          </a:p>
          <a:p>
            <a:pPr>
              <a:buNone/>
            </a:pPr>
            <a:endParaRPr lang="pl-PL" sz="2800" dirty="0"/>
          </a:p>
          <a:p>
            <a:pPr>
              <a:buNone/>
            </a:pPr>
            <a:r>
              <a:rPr lang="pl-PL" sz="2800" b="1" dirty="0"/>
              <a:t>🗑️ Kosz (usuń)</a:t>
            </a:r>
          </a:p>
          <a:p>
            <a:pPr>
              <a:buNone/>
            </a:pPr>
            <a:r>
              <a:rPr lang="pl-PL" sz="2800" dirty="0"/>
              <a:t>Usunięte wiadomości trafiają tutaj. Po 30 dniach </a:t>
            </a:r>
            <a:r>
              <a:rPr lang="pl-PL" sz="2800" dirty="0" err="1"/>
              <a:t>Gmail</a:t>
            </a:r>
            <a:r>
              <a:rPr lang="pl-PL" sz="2800" dirty="0"/>
              <a:t> sam je usuwa na zawsze.</a:t>
            </a:r>
          </a:p>
          <a:p>
            <a:pPr>
              <a:buNone/>
            </a:pPr>
            <a:endParaRPr lang="pl-PL" sz="2800" dirty="0"/>
          </a:p>
          <a:p>
            <a:pPr>
              <a:buNone/>
            </a:pPr>
            <a:r>
              <a:rPr lang="pl-PL" sz="2800" b="1" dirty="0"/>
              <a:t>🚫 Spam</a:t>
            </a:r>
          </a:p>
          <a:p>
            <a:r>
              <a:rPr lang="pl-PL" sz="2800" dirty="0"/>
              <a:t>Wiadomości podejrzane lub niechciane. Lepiej ich nie otwierać – </a:t>
            </a:r>
            <a:r>
              <a:rPr lang="pl-PL" sz="2800" dirty="0" err="1"/>
              <a:t>Gmail</a:t>
            </a:r>
            <a:r>
              <a:rPr lang="pl-PL" sz="2800" dirty="0"/>
              <a:t> sam je tu odkłada.</a:t>
            </a:r>
          </a:p>
          <a:p>
            <a:pPr>
              <a:buNone/>
            </a:pPr>
            <a:endParaRPr lang="pl-PL" sz="2800" dirty="0"/>
          </a:p>
        </p:txBody>
      </p:sp>
      <p:sp>
        <p:nvSpPr>
          <p:cNvPr id="4" name="Text 0">
            <a:extLst>
              <a:ext uri="{FF2B5EF4-FFF2-40B4-BE49-F238E27FC236}">
                <a16:creationId xmlns:a16="http://schemas.microsoft.com/office/drawing/2014/main" id="{7555BF14-C101-C3D8-9279-7957676F00CD}"/>
              </a:ext>
            </a:extLst>
          </p:cNvPr>
          <p:cNvSpPr/>
          <p:nvPr/>
        </p:nvSpPr>
        <p:spPr>
          <a:xfrm>
            <a:off x="5754816" y="364733"/>
            <a:ext cx="6652974" cy="708779"/>
          </a:xfrm>
          <a:prstGeom prst="rect">
            <a:avLst/>
          </a:prstGeom>
          <a:noFill/>
          <a:ln/>
        </p:spPr>
        <p:txBody>
          <a:bodyPr wrap="none" lIns="0" tIns="0" rIns="0" bIns="0" rtlCol="0" anchor="t"/>
          <a:lstStyle/>
          <a:p>
            <a:pPr marL="0" indent="0">
              <a:lnSpc>
                <a:spcPts val="5550"/>
              </a:lnSpc>
              <a:buNone/>
            </a:pPr>
            <a:r>
              <a:rPr lang="pl-PL" sz="4800">
                <a:solidFill>
                  <a:srgbClr val="C00000"/>
                </a:solidFill>
              </a:rPr>
              <a:t>🗂️ </a:t>
            </a:r>
            <a:r>
              <a:rPr lang="pl-PL" sz="4800" b="1">
                <a:solidFill>
                  <a:srgbClr val="C00000"/>
                </a:solidFill>
              </a:rPr>
              <a:t>Foldery w skrzynce e-mail</a:t>
            </a:r>
            <a:endParaRPr lang="en-US" sz="4450" b="1" dirty="0">
              <a:solidFill>
                <a:srgbClr val="C00000"/>
              </a:solidFill>
            </a:endParaRPr>
          </a:p>
        </p:txBody>
      </p:sp>
      <p:pic>
        <p:nvPicPr>
          <p:cNvPr id="2" name="Obraz 1">
            <a:extLst>
              <a:ext uri="{FF2B5EF4-FFF2-40B4-BE49-F238E27FC236}">
                <a16:creationId xmlns:a16="http://schemas.microsoft.com/office/drawing/2014/main" id="{45318F9C-F26F-9C6F-1D76-7C263ABC118F}"/>
              </a:ext>
            </a:extLst>
          </p:cNvPr>
          <p:cNvPicPr>
            <a:picLocks noChangeAspect="1"/>
          </p:cNvPicPr>
          <p:nvPr/>
        </p:nvPicPr>
        <p:blipFill>
          <a:blip r:embed="rId2"/>
          <a:stretch>
            <a:fillRect/>
          </a:stretch>
        </p:blipFill>
        <p:spPr>
          <a:xfrm>
            <a:off x="4088074" y="364733"/>
            <a:ext cx="1402202" cy="804742"/>
          </a:xfrm>
          <a:prstGeom prst="rect">
            <a:avLst/>
          </a:prstGeom>
        </p:spPr>
      </p:pic>
      <p:pic>
        <p:nvPicPr>
          <p:cNvPr id="5" name="Picture 12" descr="A blue flag with yellow stars&#10;&#10;Description automatically generated">
            <a:extLst>
              <a:ext uri="{FF2B5EF4-FFF2-40B4-BE49-F238E27FC236}">
                <a16:creationId xmlns:a16="http://schemas.microsoft.com/office/drawing/2014/main" id="{EB84899B-D8EF-E69F-15F8-27A507575FCF}"/>
              </a:ext>
            </a:extLst>
          </p:cNvPr>
          <p:cNvPicPr>
            <a:picLocks noChangeAspect="1"/>
          </p:cNvPicPr>
          <p:nvPr/>
        </p:nvPicPr>
        <p:blipFill>
          <a:blip r:embed="rId3"/>
          <a:stretch>
            <a:fillRect/>
          </a:stretch>
        </p:blipFill>
        <p:spPr>
          <a:xfrm>
            <a:off x="2324056" y="38638"/>
            <a:ext cx="1764018" cy="1787280"/>
          </a:xfrm>
          <a:prstGeom prst="rect">
            <a:avLst/>
          </a:prstGeom>
        </p:spPr>
      </p:pic>
    </p:spTree>
    <p:extLst>
      <p:ext uri="{BB962C8B-B14F-4D97-AF65-F5344CB8AC3E}">
        <p14:creationId xmlns:p14="http://schemas.microsoft.com/office/powerpoint/2010/main" val="1600835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58B28-B594-CDBE-346C-732F281BB9E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58AB4D1-7B01-5852-0964-494FAF379644}"/>
              </a:ext>
            </a:extLst>
          </p:cNvPr>
          <p:cNvSpPr txBox="1"/>
          <p:nvPr/>
        </p:nvSpPr>
        <p:spPr>
          <a:xfrm>
            <a:off x="630194" y="3518977"/>
            <a:ext cx="14000206" cy="3539430"/>
          </a:xfrm>
          <a:prstGeom prst="rect">
            <a:avLst/>
          </a:prstGeom>
          <a:noFill/>
        </p:spPr>
        <p:txBody>
          <a:bodyPr wrap="square">
            <a:spAutoFit/>
          </a:bodyPr>
          <a:lstStyle/>
          <a:p>
            <a:pPr>
              <a:buNone/>
            </a:pPr>
            <a:r>
              <a:rPr lang="pl-PL" sz="2800" b="1"/>
              <a:t>✨ Jak zarządzać wiadomościami?</a:t>
            </a:r>
            <a:endParaRPr lang="en-US" sz="2800" b="1"/>
          </a:p>
          <a:p>
            <a:pPr>
              <a:buNone/>
            </a:pPr>
            <a:endParaRPr lang="pl-PL" sz="2800" b="1"/>
          </a:p>
          <a:p>
            <a:r>
              <a:rPr lang="pl-PL" sz="2800"/>
              <a:t>✅ Możesz </a:t>
            </a:r>
            <a:r>
              <a:rPr lang="pl-PL" sz="2800" b="1"/>
              <a:t>przenosić e-maile między folderami</a:t>
            </a:r>
            <a:r>
              <a:rPr lang="pl-PL" sz="2800"/>
              <a:t> (np. ze spamu do odebranych).</a:t>
            </a:r>
            <a:endParaRPr lang="en-US" sz="2800"/>
          </a:p>
          <a:p>
            <a:br>
              <a:rPr lang="pl-PL" sz="2800"/>
            </a:br>
            <a:r>
              <a:rPr lang="pl-PL" sz="2800"/>
              <a:t>✅ Możesz </a:t>
            </a:r>
            <a:r>
              <a:rPr lang="pl-PL" sz="2800" b="1"/>
              <a:t>tworzyć własne foldery</a:t>
            </a:r>
            <a:r>
              <a:rPr lang="pl-PL" sz="2800"/>
              <a:t> – np. „Rodzina”, „Lekarz”, „Zakupy”.</a:t>
            </a:r>
            <a:endParaRPr lang="en-US" sz="2800"/>
          </a:p>
          <a:p>
            <a:br>
              <a:rPr lang="pl-PL" sz="2800"/>
            </a:br>
            <a:r>
              <a:rPr lang="pl-PL" sz="2800"/>
              <a:t>✅ Użyj funkcji </a:t>
            </a:r>
            <a:r>
              <a:rPr lang="pl-PL" sz="2800" b="1"/>
              <a:t>"Przenieś do"</a:t>
            </a:r>
            <a:r>
              <a:rPr lang="pl-PL" sz="2800"/>
              <a:t> lub </a:t>
            </a:r>
            <a:r>
              <a:rPr lang="pl-PL" sz="2800" b="1"/>
              <a:t>"Oznacz gwiazdką"</a:t>
            </a:r>
            <a:r>
              <a:rPr lang="pl-PL" sz="2800"/>
              <a:t>, aby łatwiej coś odnaleźć.</a:t>
            </a:r>
          </a:p>
          <a:p>
            <a:pPr>
              <a:buNone/>
            </a:pPr>
            <a:endParaRPr lang="pl-PL" sz="2800"/>
          </a:p>
        </p:txBody>
      </p:sp>
      <p:pic>
        <p:nvPicPr>
          <p:cNvPr id="16386" name="Picture 2" descr="Bezpłatne Książki Na Półkach Zdjęcie z galerii">
            <a:extLst>
              <a:ext uri="{FF2B5EF4-FFF2-40B4-BE49-F238E27FC236}">
                <a16:creationId xmlns:a16="http://schemas.microsoft.com/office/drawing/2014/main" id="{D5DE32EA-87A2-83BA-9775-386B49659A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23161" y="917493"/>
            <a:ext cx="4282775" cy="2855183"/>
          </a:xfrm>
          <a:custGeom>
            <a:avLst/>
            <a:gdLst>
              <a:gd name="csX0" fmla="*/ 0 w 4282775"/>
              <a:gd name="csY0" fmla="*/ 0 h 2855183"/>
              <a:gd name="csX1" fmla="*/ 492519 w 4282775"/>
              <a:gd name="csY1" fmla="*/ 0 h 2855183"/>
              <a:gd name="csX2" fmla="*/ 1027866 w 4282775"/>
              <a:gd name="csY2" fmla="*/ 0 h 2855183"/>
              <a:gd name="csX3" fmla="*/ 1606041 w 4282775"/>
              <a:gd name="csY3" fmla="*/ 0 h 2855183"/>
              <a:gd name="csX4" fmla="*/ 2098560 w 4282775"/>
              <a:gd name="csY4" fmla="*/ 0 h 2855183"/>
              <a:gd name="csX5" fmla="*/ 2633907 w 4282775"/>
              <a:gd name="csY5" fmla="*/ 0 h 2855183"/>
              <a:gd name="csX6" fmla="*/ 3254909 w 4282775"/>
              <a:gd name="csY6" fmla="*/ 0 h 2855183"/>
              <a:gd name="csX7" fmla="*/ 3704600 w 4282775"/>
              <a:gd name="csY7" fmla="*/ 0 h 2855183"/>
              <a:gd name="csX8" fmla="*/ 4282775 w 4282775"/>
              <a:gd name="csY8" fmla="*/ 0 h 2855183"/>
              <a:gd name="csX9" fmla="*/ 4282775 w 4282775"/>
              <a:gd name="csY9" fmla="*/ 542485 h 2855183"/>
              <a:gd name="csX10" fmla="*/ 4282775 w 4282775"/>
              <a:gd name="csY10" fmla="*/ 1084970 h 2855183"/>
              <a:gd name="csX11" fmla="*/ 4282775 w 4282775"/>
              <a:gd name="csY11" fmla="*/ 1713110 h 2855183"/>
              <a:gd name="csX12" fmla="*/ 4282775 w 4282775"/>
              <a:gd name="csY12" fmla="*/ 2341250 h 2855183"/>
              <a:gd name="csX13" fmla="*/ 4282775 w 4282775"/>
              <a:gd name="csY13" fmla="*/ 2855183 h 2855183"/>
              <a:gd name="csX14" fmla="*/ 3833084 w 4282775"/>
              <a:gd name="csY14" fmla="*/ 2855183 h 2855183"/>
              <a:gd name="csX15" fmla="*/ 3297737 w 4282775"/>
              <a:gd name="csY15" fmla="*/ 2855183 h 2855183"/>
              <a:gd name="csX16" fmla="*/ 2805218 w 4282775"/>
              <a:gd name="csY16" fmla="*/ 2855183 h 2855183"/>
              <a:gd name="csX17" fmla="*/ 2227043 w 4282775"/>
              <a:gd name="csY17" fmla="*/ 2855183 h 2855183"/>
              <a:gd name="csX18" fmla="*/ 1606041 w 4282775"/>
              <a:gd name="csY18" fmla="*/ 2855183 h 2855183"/>
              <a:gd name="csX19" fmla="*/ 1070694 w 4282775"/>
              <a:gd name="csY19" fmla="*/ 2855183 h 2855183"/>
              <a:gd name="csX20" fmla="*/ 0 w 4282775"/>
              <a:gd name="csY20" fmla="*/ 2855183 h 2855183"/>
              <a:gd name="csX21" fmla="*/ 0 w 4282775"/>
              <a:gd name="csY21" fmla="*/ 2369802 h 2855183"/>
              <a:gd name="csX22" fmla="*/ 0 w 4282775"/>
              <a:gd name="csY22" fmla="*/ 1770213 h 2855183"/>
              <a:gd name="csX23" fmla="*/ 0 w 4282775"/>
              <a:gd name="csY23" fmla="*/ 1256281 h 2855183"/>
              <a:gd name="csX24" fmla="*/ 0 w 4282775"/>
              <a:gd name="csY24" fmla="*/ 656692 h 2855183"/>
              <a:gd name="csX25" fmla="*/ 0 w 4282775"/>
              <a:gd name="csY25" fmla="*/ 0 h 28551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4282775" h="2855183" extrusionOk="0">
                <a:moveTo>
                  <a:pt x="0" y="0"/>
                </a:moveTo>
                <a:cubicBezTo>
                  <a:pt x="101667" y="-1528"/>
                  <a:pt x="296684" y="28016"/>
                  <a:pt x="492519" y="0"/>
                </a:cubicBezTo>
                <a:cubicBezTo>
                  <a:pt x="688354" y="-28016"/>
                  <a:pt x="863726" y="21400"/>
                  <a:pt x="1027866" y="0"/>
                </a:cubicBezTo>
                <a:cubicBezTo>
                  <a:pt x="1192006" y="-21400"/>
                  <a:pt x="1325244" y="6950"/>
                  <a:pt x="1606041" y="0"/>
                </a:cubicBezTo>
                <a:cubicBezTo>
                  <a:pt x="1886839" y="-6950"/>
                  <a:pt x="1906524" y="42798"/>
                  <a:pt x="2098560" y="0"/>
                </a:cubicBezTo>
                <a:cubicBezTo>
                  <a:pt x="2290596" y="-42798"/>
                  <a:pt x="2366303" y="3579"/>
                  <a:pt x="2633907" y="0"/>
                </a:cubicBezTo>
                <a:cubicBezTo>
                  <a:pt x="2901511" y="-3579"/>
                  <a:pt x="3039944" y="47029"/>
                  <a:pt x="3254909" y="0"/>
                </a:cubicBezTo>
                <a:cubicBezTo>
                  <a:pt x="3469874" y="-47029"/>
                  <a:pt x="3520276" y="50672"/>
                  <a:pt x="3704600" y="0"/>
                </a:cubicBezTo>
                <a:cubicBezTo>
                  <a:pt x="3888924" y="-50672"/>
                  <a:pt x="4098751" y="57989"/>
                  <a:pt x="4282775" y="0"/>
                </a:cubicBezTo>
                <a:cubicBezTo>
                  <a:pt x="4330580" y="188835"/>
                  <a:pt x="4241637" y="352078"/>
                  <a:pt x="4282775" y="542485"/>
                </a:cubicBezTo>
                <a:cubicBezTo>
                  <a:pt x="4323913" y="732893"/>
                  <a:pt x="4230044" y="836287"/>
                  <a:pt x="4282775" y="1084970"/>
                </a:cubicBezTo>
                <a:cubicBezTo>
                  <a:pt x="4335506" y="1333654"/>
                  <a:pt x="4235191" y="1534695"/>
                  <a:pt x="4282775" y="1713110"/>
                </a:cubicBezTo>
                <a:cubicBezTo>
                  <a:pt x="4330359" y="1891525"/>
                  <a:pt x="4239306" y="2123884"/>
                  <a:pt x="4282775" y="2341250"/>
                </a:cubicBezTo>
                <a:cubicBezTo>
                  <a:pt x="4326244" y="2558616"/>
                  <a:pt x="4280601" y="2631720"/>
                  <a:pt x="4282775" y="2855183"/>
                </a:cubicBezTo>
                <a:cubicBezTo>
                  <a:pt x="4098748" y="2869592"/>
                  <a:pt x="4032797" y="2842546"/>
                  <a:pt x="3833084" y="2855183"/>
                </a:cubicBezTo>
                <a:cubicBezTo>
                  <a:pt x="3633371" y="2867820"/>
                  <a:pt x="3560568" y="2806624"/>
                  <a:pt x="3297737" y="2855183"/>
                </a:cubicBezTo>
                <a:cubicBezTo>
                  <a:pt x="3034906" y="2903742"/>
                  <a:pt x="2965359" y="2849715"/>
                  <a:pt x="2805218" y="2855183"/>
                </a:cubicBezTo>
                <a:cubicBezTo>
                  <a:pt x="2645077" y="2860651"/>
                  <a:pt x="2446458" y="2792771"/>
                  <a:pt x="2227043" y="2855183"/>
                </a:cubicBezTo>
                <a:cubicBezTo>
                  <a:pt x="2007629" y="2917595"/>
                  <a:pt x="1875481" y="2838175"/>
                  <a:pt x="1606041" y="2855183"/>
                </a:cubicBezTo>
                <a:cubicBezTo>
                  <a:pt x="1336601" y="2872191"/>
                  <a:pt x="1224298" y="2815474"/>
                  <a:pt x="1070694" y="2855183"/>
                </a:cubicBezTo>
                <a:cubicBezTo>
                  <a:pt x="917090" y="2894892"/>
                  <a:pt x="440285" y="2839427"/>
                  <a:pt x="0" y="2855183"/>
                </a:cubicBezTo>
                <a:cubicBezTo>
                  <a:pt x="-28510" y="2652267"/>
                  <a:pt x="50710" y="2503727"/>
                  <a:pt x="0" y="2369802"/>
                </a:cubicBezTo>
                <a:cubicBezTo>
                  <a:pt x="-50710" y="2235877"/>
                  <a:pt x="2018" y="1923929"/>
                  <a:pt x="0" y="1770213"/>
                </a:cubicBezTo>
                <a:cubicBezTo>
                  <a:pt x="-2018" y="1616497"/>
                  <a:pt x="30542" y="1395668"/>
                  <a:pt x="0" y="1256281"/>
                </a:cubicBezTo>
                <a:cubicBezTo>
                  <a:pt x="-30542" y="1116894"/>
                  <a:pt x="3830" y="922190"/>
                  <a:pt x="0" y="656692"/>
                </a:cubicBezTo>
                <a:cubicBezTo>
                  <a:pt x="-3830" y="391194"/>
                  <a:pt x="31467" y="327057"/>
                  <a:pt x="0" y="0"/>
                </a:cubicBezTo>
                <a:close/>
              </a:path>
            </a:pathLst>
          </a:custGeom>
          <a:noFill/>
          <a:ln>
            <a:solidFill>
              <a:schemeClr val="tx1"/>
            </a:solidFill>
            <a:extLst>
              <a:ext uri="{C807C97D-BFC1-408E-A445-0C87EB9F89A2}">
                <ask:lineSketchStyleProps xmlns:ask="http://schemas.microsoft.com/office/drawing/2018/sketchyshapes" sd="164418088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Obraz 1">
            <a:extLst>
              <a:ext uri="{FF2B5EF4-FFF2-40B4-BE49-F238E27FC236}">
                <a16:creationId xmlns:a16="http://schemas.microsoft.com/office/drawing/2014/main" id="{F972438E-BAE1-F6C4-EBD7-F1FD6D403CD6}"/>
              </a:ext>
            </a:extLst>
          </p:cNvPr>
          <p:cNvPicPr>
            <a:picLocks noChangeAspect="1"/>
          </p:cNvPicPr>
          <p:nvPr/>
        </p:nvPicPr>
        <p:blipFill>
          <a:blip r:embed="rId3"/>
          <a:stretch>
            <a:fillRect/>
          </a:stretch>
        </p:blipFill>
        <p:spPr>
          <a:xfrm>
            <a:off x="12137569" y="7058407"/>
            <a:ext cx="1402202" cy="804742"/>
          </a:xfrm>
          <a:prstGeom prst="rect">
            <a:avLst/>
          </a:prstGeom>
        </p:spPr>
      </p:pic>
      <p:pic>
        <p:nvPicPr>
          <p:cNvPr id="4" name="Picture 12" descr="A blue flag with yellow stars&#10;&#10;Description automatically generated">
            <a:extLst>
              <a:ext uri="{FF2B5EF4-FFF2-40B4-BE49-F238E27FC236}">
                <a16:creationId xmlns:a16="http://schemas.microsoft.com/office/drawing/2014/main" id="{BFF8FEAB-D72C-B66C-F979-89D19DA03C6C}"/>
              </a:ext>
            </a:extLst>
          </p:cNvPr>
          <p:cNvPicPr>
            <a:picLocks noChangeAspect="1"/>
          </p:cNvPicPr>
          <p:nvPr/>
        </p:nvPicPr>
        <p:blipFill>
          <a:blip r:embed="rId4"/>
          <a:stretch>
            <a:fillRect/>
          </a:stretch>
        </p:blipFill>
        <p:spPr>
          <a:xfrm>
            <a:off x="630194" y="277553"/>
            <a:ext cx="1764018" cy="1787280"/>
          </a:xfrm>
          <a:prstGeom prst="rect">
            <a:avLst/>
          </a:prstGeom>
        </p:spPr>
      </p:pic>
    </p:spTree>
    <p:extLst>
      <p:ext uri="{BB962C8B-B14F-4D97-AF65-F5344CB8AC3E}">
        <p14:creationId xmlns:p14="http://schemas.microsoft.com/office/powerpoint/2010/main" val="23756744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08D09-6F1F-4835-FE4A-3B91B024DE5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66906EF-0892-3D36-1B30-DE1ADA537154}"/>
              </a:ext>
            </a:extLst>
          </p:cNvPr>
          <p:cNvSpPr txBox="1"/>
          <p:nvPr/>
        </p:nvSpPr>
        <p:spPr>
          <a:xfrm>
            <a:off x="5708821" y="4579164"/>
            <a:ext cx="9032790" cy="3108543"/>
          </a:xfrm>
          <a:prstGeom prst="rect">
            <a:avLst/>
          </a:prstGeom>
          <a:noFill/>
        </p:spPr>
        <p:txBody>
          <a:bodyPr wrap="square">
            <a:spAutoFit/>
          </a:bodyPr>
          <a:lstStyle/>
          <a:p>
            <a:pPr>
              <a:buNone/>
            </a:pPr>
            <a:r>
              <a:rPr lang="pl-PL" sz="2800" b="1" dirty="0"/>
              <a:t>⚠️ Jak rozpoznać spam?</a:t>
            </a:r>
            <a:endParaRPr lang="uk-UA" sz="2800" b="1" dirty="0"/>
          </a:p>
          <a:p>
            <a:pPr>
              <a:buNone/>
            </a:pPr>
            <a:endParaRPr lang="pl-PL" sz="2800" b="1" dirty="0"/>
          </a:p>
          <a:p>
            <a:pPr>
              <a:buFont typeface="Arial" panose="020B0604020202020204" pitchFamily="34" charset="0"/>
              <a:buChar char="•"/>
            </a:pPr>
            <a:r>
              <a:rPr lang="uk-UA" sz="2800" dirty="0"/>
              <a:t> </a:t>
            </a:r>
            <a:r>
              <a:rPr lang="pl-PL" sz="2800" dirty="0"/>
              <a:t>Nie znasz nadawcy?</a:t>
            </a:r>
          </a:p>
          <a:p>
            <a:pPr>
              <a:buFont typeface="Arial" panose="020B0604020202020204" pitchFamily="34" charset="0"/>
              <a:buChar char="•"/>
            </a:pPr>
            <a:r>
              <a:rPr lang="uk-UA" sz="2800" dirty="0"/>
              <a:t> </a:t>
            </a:r>
            <a:r>
              <a:rPr lang="pl-PL" sz="2800" dirty="0"/>
              <a:t>Wiadomość wygląda podejrzanie („Wygrałeś milion!”)?</a:t>
            </a:r>
          </a:p>
          <a:p>
            <a:pPr>
              <a:buFont typeface="Arial" panose="020B0604020202020204" pitchFamily="34" charset="0"/>
              <a:buChar char="•"/>
            </a:pPr>
            <a:r>
              <a:rPr lang="uk-UA" sz="2800" dirty="0"/>
              <a:t> </a:t>
            </a:r>
            <a:r>
              <a:rPr lang="pl-PL" sz="2800" dirty="0"/>
              <a:t>Zawiera błędy językowe lub dziwne załączniki?</a:t>
            </a:r>
            <a:endParaRPr lang="uk-UA" sz="2800" dirty="0"/>
          </a:p>
          <a:p>
            <a:pPr>
              <a:buFont typeface="Arial" panose="020B0604020202020204" pitchFamily="34" charset="0"/>
              <a:buChar char="•"/>
            </a:pPr>
            <a:endParaRPr lang="pl-PL" sz="2800" dirty="0"/>
          </a:p>
          <a:p>
            <a:r>
              <a:rPr lang="pl-PL" sz="2800" dirty="0"/>
              <a:t>➡️ </a:t>
            </a:r>
            <a:r>
              <a:rPr lang="pl-PL" sz="2800" b="1" dirty="0"/>
              <a:t>Nie otwieraj! Nie klikaj linków!</a:t>
            </a:r>
            <a:endParaRPr lang="pl-PL" sz="2800" dirty="0"/>
          </a:p>
        </p:txBody>
      </p:sp>
      <p:sp>
        <p:nvSpPr>
          <p:cNvPr id="5" name="TextBox 4">
            <a:extLst>
              <a:ext uri="{FF2B5EF4-FFF2-40B4-BE49-F238E27FC236}">
                <a16:creationId xmlns:a16="http://schemas.microsoft.com/office/drawing/2014/main" id="{7C8618D3-1B98-A731-2078-248530FB5846}"/>
              </a:ext>
            </a:extLst>
          </p:cNvPr>
          <p:cNvSpPr txBox="1"/>
          <p:nvPr/>
        </p:nvSpPr>
        <p:spPr>
          <a:xfrm>
            <a:off x="1028699" y="857934"/>
            <a:ext cx="8424219" cy="1815882"/>
          </a:xfrm>
          <a:prstGeom prst="rect">
            <a:avLst/>
          </a:prstGeom>
          <a:noFill/>
        </p:spPr>
        <p:txBody>
          <a:bodyPr wrap="square">
            <a:spAutoFit/>
          </a:bodyPr>
          <a:lstStyle/>
          <a:p>
            <a:pPr>
              <a:buNone/>
            </a:pPr>
            <a:r>
              <a:rPr lang="pl-PL" sz="2800" b="1"/>
              <a:t>📩 </a:t>
            </a:r>
            <a:r>
              <a:rPr lang="en-US" sz="2800" b="1"/>
              <a:t>Jeszcze raz o</a:t>
            </a:r>
            <a:r>
              <a:rPr lang="uk-UA" sz="2800" b="1"/>
              <a:t> </a:t>
            </a:r>
            <a:r>
              <a:rPr lang="pl-PL" sz="2800" b="1"/>
              <a:t>spam</a:t>
            </a:r>
            <a:r>
              <a:rPr lang="en-US" sz="2800" b="1"/>
              <a:t>ie</a:t>
            </a:r>
            <a:endParaRPr lang="uk-UA" sz="2800" b="1"/>
          </a:p>
          <a:p>
            <a:pPr>
              <a:buNone/>
            </a:pPr>
            <a:endParaRPr lang="pl-PL" sz="2800" b="1"/>
          </a:p>
          <a:p>
            <a:pPr>
              <a:buFont typeface="Arial" panose="020B0604020202020204" pitchFamily="34" charset="0"/>
              <a:buChar char="•"/>
            </a:pPr>
            <a:r>
              <a:rPr lang="uk-UA" sz="2800"/>
              <a:t> </a:t>
            </a:r>
            <a:r>
              <a:rPr lang="pl-PL" sz="2800"/>
              <a:t>Często są to reklamy, oszustwa lub fałszywe oferty.</a:t>
            </a:r>
          </a:p>
          <a:p>
            <a:pPr>
              <a:buFont typeface="Arial" panose="020B0604020202020204" pitchFamily="34" charset="0"/>
              <a:buChar char="•"/>
            </a:pPr>
            <a:r>
              <a:rPr lang="uk-UA" sz="2800"/>
              <a:t> </a:t>
            </a:r>
            <a:r>
              <a:rPr lang="pl-PL" sz="2800"/>
              <a:t>Mogą zawierać linki do niebezpiecznych stron.</a:t>
            </a:r>
          </a:p>
        </p:txBody>
      </p:sp>
      <p:pic>
        <p:nvPicPr>
          <p:cNvPr id="17410" name="Picture 2" descr="a paper airplane with the word spam written on it">
            <a:extLst>
              <a:ext uri="{FF2B5EF4-FFF2-40B4-BE49-F238E27FC236}">
                <a16:creationId xmlns:a16="http://schemas.microsoft.com/office/drawing/2014/main" id="{B991DA90-DBB4-175F-03EA-D242953F50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3997" y="418760"/>
            <a:ext cx="4121493" cy="3091120"/>
          </a:xfrm>
          <a:custGeom>
            <a:avLst/>
            <a:gdLst>
              <a:gd name="csX0" fmla="*/ 0 w 4121493"/>
              <a:gd name="csY0" fmla="*/ 0 h 3091120"/>
              <a:gd name="csX1" fmla="*/ 547570 w 4121493"/>
              <a:gd name="csY1" fmla="*/ 0 h 3091120"/>
              <a:gd name="csX2" fmla="*/ 1012710 w 4121493"/>
              <a:gd name="csY2" fmla="*/ 0 h 3091120"/>
              <a:gd name="csX3" fmla="*/ 1560279 w 4121493"/>
              <a:gd name="csY3" fmla="*/ 0 h 3091120"/>
              <a:gd name="csX4" fmla="*/ 2231494 w 4121493"/>
              <a:gd name="csY4" fmla="*/ 0 h 3091120"/>
              <a:gd name="csX5" fmla="*/ 2779064 w 4121493"/>
              <a:gd name="csY5" fmla="*/ 0 h 3091120"/>
              <a:gd name="csX6" fmla="*/ 3285419 w 4121493"/>
              <a:gd name="csY6" fmla="*/ 0 h 3091120"/>
              <a:gd name="csX7" fmla="*/ 4121493 w 4121493"/>
              <a:gd name="csY7" fmla="*/ 0 h 3091120"/>
              <a:gd name="csX8" fmla="*/ 4121493 w 4121493"/>
              <a:gd name="csY8" fmla="*/ 453364 h 3091120"/>
              <a:gd name="csX9" fmla="*/ 4121493 w 4121493"/>
              <a:gd name="csY9" fmla="*/ 875817 h 3091120"/>
              <a:gd name="csX10" fmla="*/ 4121493 w 4121493"/>
              <a:gd name="csY10" fmla="*/ 1329182 h 3091120"/>
              <a:gd name="csX11" fmla="*/ 4121493 w 4121493"/>
              <a:gd name="csY11" fmla="*/ 1844368 h 3091120"/>
              <a:gd name="csX12" fmla="*/ 4121493 w 4121493"/>
              <a:gd name="csY12" fmla="*/ 2421377 h 3091120"/>
              <a:gd name="csX13" fmla="*/ 4121493 w 4121493"/>
              <a:gd name="csY13" fmla="*/ 3091120 h 3091120"/>
              <a:gd name="csX14" fmla="*/ 3491493 w 4121493"/>
              <a:gd name="csY14" fmla="*/ 3091120 h 3091120"/>
              <a:gd name="csX15" fmla="*/ 2861494 w 4121493"/>
              <a:gd name="csY15" fmla="*/ 3091120 h 3091120"/>
              <a:gd name="csX16" fmla="*/ 2190279 w 4121493"/>
              <a:gd name="csY16" fmla="*/ 3091120 h 3091120"/>
              <a:gd name="csX17" fmla="*/ 1519065 w 4121493"/>
              <a:gd name="csY17" fmla="*/ 3091120 h 3091120"/>
              <a:gd name="csX18" fmla="*/ 1012710 w 4121493"/>
              <a:gd name="csY18" fmla="*/ 3091120 h 3091120"/>
              <a:gd name="csX19" fmla="*/ 0 w 4121493"/>
              <a:gd name="csY19" fmla="*/ 3091120 h 3091120"/>
              <a:gd name="csX20" fmla="*/ 0 w 4121493"/>
              <a:gd name="csY20" fmla="*/ 2545022 h 3091120"/>
              <a:gd name="csX21" fmla="*/ 0 w 4121493"/>
              <a:gd name="csY21" fmla="*/ 1998924 h 3091120"/>
              <a:gd name="csX22" fmla="*/ 0 w 4121493"/>
              <a:gd name="csY22" fmla="*/ 1421915 h 3091120"/>
              <a:gd name="csX23" fmla="*/ 0 w 4121493"/>
              <a:gd name="csY23" fmla="*/ 844906 h 3091120"/>
              <a:gd name="csX24" fmla="*/ 0 w 4121493"/>
              <a:gd name="csY24" fmla="*/ 0 h 30911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4121493" h="3091120" extrusionOk="0">
                <a:moveTo>
                  <a:pt x="0" y="0"/>
                </a:moveTo>
                <a:cubicBezTo>
                  <a:pt x="195972" y="-62110"/>
                  <a:pt x="277732" y="3536"/>
                  <a:pt x="547570" y="0"/>
                </a:cubicBezTo>
                <a:cubicBezTo>
                  <a:pt x="817408" y="-3536"/>
                  <a:pt x="818206" y="34646"/>
                  <a:pt x="1012710" y="0"/>
                </a:cubicBezTo>
                <a:cubicBezTo>
                  <a:pt x="1207214" y="-34646"/>
                  <a:pt x="1297966" y="56550"/>
                  <a:pt x="1560279" y="0"/>
                </a:cubicBezTo>
                <a:cubicBezTo>
                  <a:pt x="1822592" y="-56550"/>
                  <a:pt x="2049834" y="43851"/>
                  <a:pt x="2231494" y="0"/>
                </a:cubicBezTo>
                <a:cubicBezTo>
                  <a:pt x="2413154" y="-43851"/>
                  <a:pt x="2510239" y="62598"/>
                  <a:pt x="2779064" y="0"/>
                </a:cubicBezTo>
                <a:cubicBezTo>
                  <a:pt x="3047889" y="-62598"/>
                  <a:pt x="3067980" y="59908"/>
                  <a:pt x="3285419" y="0"/>
                </a:cubicBezTo>
                <a:cubicBezTo>
                  <a:pt x="3502859" y="-59908"/>
                  <a:pt x="3923742" y="60804"/>
                  <a:pt x="4121493" y="0"/>
                </a:cubicBezTo>
                <a:cubicBezTo>
                  <a:pt x="4138397" y="224168"/>
                  <a:pt x="4112359" y="283272"/>
                  <a:pt x="4121493" y="453364"/>
                </a:cubicBezTo>
                <a:cubicBezTo>
                  <a:pt x="4130627" y="623456"/>
                  <a:pt x="4113380" y="689865"/>
                  <a:pt x="4121493" y="875817"/>
                </a:cubicBezTo>
                <a:cubicBezTo>
                  <a:pt x="4129606" y="1061769"/>
                  <a:pt x="4115677" y="1151316"/>
                  <a:pt x="4121493" y="1329182"/>
                </a:cubicBezTo>
                <a:cubicBezTo>
                  <a:pt x="4127309" y="1507049"/>
                  <a:pt x="4080253" y="1637763"/>
                  <a:pt x="4121493" y="1844368"/>
                </a:cubicBezTo>
                <a:cubicBezTo>
                  <a:pt x="4162733" y="2050973"/>
                  <a:pt x="4069458" y="2176695"/>
                  <a:pt x="4121493" y="2421377"/>
                </a:cubicBezTo>
                <a:cubicBezTo>
                  <a:pt x="4173528" y="2666059"/>
                  <a:pt x="4081676" y="2774160"/>
                  <a:pt x="4121493" y="3091120"/>
                </a:cubicBezTo>
                <a:cubicBezTo>
                  <a:pt x="3988386" y="3134013"/>
                  <a:pt x="3688038" y="3049096"/>
                  <a:pt x="3491493" y="3091120"/>
                </a:cubicBezTo>
                <a:cubicBezTo>
                  <a:pt x="3294948" y="3133144"/>
                  <a:pt x="3146979" y="3018520"/>
                  <a:pt x="2861494" y="3091120"/>
                </a:cubicBezTo>
                <a:cubicBezTo>
                  <a:pt x="2576009" y="3163720"/>
                  <a:pt x="2375663" y="3078002"/>
                  <a:pt x="2190279" y="3091120"/>
                </a:cubicBezTo>
                <a:cubicBezTo>
                  <a:pt x="2004896" y="3104238"/>
                  <a:pt x="1731433" y="3087487"/>
                  <a:pt x="1519065" y="3091120"/>
                </a:cubicBezTo>
                <a:cubicBezTo>
                  <a:pt x="1306697" y="3094753"/>
                  <a:pt x="1169067" y="3035341"/>
                  <a:pt x="1012710" y="3091120"/>
                </a:cubicBezTo>
                <a:cubicBezTo>
                  <a:pt x="856354" y="3146899"/>
                  <a:pt x="502199" y="3037019"/>
                  <a:pt x="0" y="3091120"/>
                </a:cubicBezTo>
                <a:cubicBezTo>
                  <a:pt x="-44287" y="2845436"/>
                  <a:pt x="16995" y="2716469"/>
                  <a:pt x="0" y="2545022"/>
                </a:cubicBezTo>
                <a:cubicBezTo>
                  <a:pt x="-16995" y="2373575"/>
                  <a:pt x="8245" y="2207108"/>
                  <a:pt x="0" y="1998924"/>
                </a:cubicBezTo>
                <a:cubicBezTo>
                  <a:pt x="-8245" y="1790740"/>
                  <a:pt x="7264" y="1591944"/>
                  <a:pt x="0" y="1421915"/>
                </a:cubicBezTo>
                <a:cubicBezTo>
                  <a:pt x="-7264" y="1251886"/>
                  <a:pt x="21135" y="1055657"/>
                  <a:pt x="0" y="844906"/>
                </a:cubicBezTo>
                <a:cubicBezTo>
                  <a:pt x="-21135" y="634155"/>
                  <a:pt x="17169" y="370889"/>
                  <a:pt x="0" y="0"/>
                </a:cubicBezTo>
                <a:close/>
              </a:path>
            </a:pathLst>
          </a:custGeom>
          <a:noFill/>
          <a:ln>
            <a:solidFill>
              <a:schemeClr val="tx1"/>
            </a:solidFill>
            <a:extLst>
              <a:ext uri="{C807C97D-BFC1-408E-A445-0C87EB9F89A2}">
                <ask:lineSketchStyleProps xmlns:ask="http://schemas.microsoft.com/office/drawing/2018/sketchyshapes" sd="15913186">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17412" name="Picture 4" descr="a close up of a baby looking at the camera">
            <a:extLst>
              <a:ext uri="{FF2B5EF4-FFF2-40B4-BE49-F238E27FC236}">
                <a16:creationId xmlns:a16="http://schemas.microsoft.com/office/drawing/2014/main" id="{93A5FDF3-9A03-9FA7-E5A2-DE6A237BD8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440559"/>
            <a:ext cx="4514335" cy="3385751"/>
          </a:xfrm>
          <a:custGeom>
            <a:avLst/>
            <a:gdLst>
              <a:gd name="csX0" fmla="*/ 0 w 4514335"/>
              <a:gd name="csY0" fmla="*/ 0 h 3385751"/>
              <a:gd name="csX1" fmla="*/ 519149 w 4514335"/>
              <a:gd name="csY1" fmla="*/ 0 h 3385751"/>
              <a:gd name="csX2" fmla="*/ 1128584 w 4514335"/>
              <a:gd name="csY2" fmla="*/ 0 h 3385751"/>
              <a:gd name="csX3" fmla="*/ 1647732 w 4514335"/>
              <a:gd name="csY3" fmla="*/ 0 h 3385751"/>
              <a:gd name="csX4" fmla="*/ 2166881 w 4514335"/>
              <a:gd name="csY4" fmla="*/ 0 h 3385751"/>
              <a:gd name="csX5" fmla="*/ 2686029 w 4514335"/>
              <a:gd name="csY5" fmla="*/ 0 h 3385751"/>
              <a:gd name="csX6" fmla="*/ 3250321 w 4514335"/>
              <a:gd name="csY6" fmla="*/ 0 h 3385751"/>
              <a:gd name="csX7" fmla="*/ 3724326 w 4514335"/>
              <a:gd name="csY7" fmla="*/ 0 h 3385751"/>
              <a:gd name="csX8" fmla="*/ 4514335 w 4514335"/>
              <a:gd name="csY8" fmla="*/ 0 h 3385751"/>
              <a:gd name="csX9" fmla="*/ 4514335 w 4514335"/>
              <a:gd name="csY9" fmla="*/ 632007 h 3385751"/>
              <a:gd name="csX10" fmla="*/ 4514335 w 4514335"/>
              <a:gd name="csY10" fmla="*/ 1196299 h 3385751"/>
              <a:gd name="csX11" fmla="*/ 4514335 w 4514335"/>
              <a:gd name="csY11" fmla="*/ 1794448 h 3385751"/>
              <a:gd name="csX12" fmla="*/ 4514335 w 4514335"/>
              <a:gd name="csY12" fmla="*/ 2257167 h 3385751"/>
              <a:gd name="csX13" fmla="*/ 4514335 w 4514335"/>
              <a:gd name="csY13" fmla="*/ 2889174 h 3385751"/>
              <a:gd name="csX14" fmla="*/ 4514335 w 4514335"/>
              <a:gd name="csY14" fmla="*/ 3385751 h 3385751"/>
              <a:gd name="csX15" fmla="*/ 3859756 w 4514335"/>
              <a:gd name="csY15" fmla="*/ 3385751 h 3385751"/>
              <a:gd name="csX16" fmla="*/ 3250321 w 4514335"/>
              <a:gd name="csY16" fmla="*/ 3385751 h 3385751"/>
              <a:gd name="csX17" fmla="*/ 2776316 w 4514335"/>
              <a:gd name="csY17" fmla="*/ 3385751 h 3385751"/>
              <a:gd name="csX18" fmla="*/ 2257168 w 4514335"/>
              <a:gd name="csY18" fmla="*/ 3385751 h 3385751"/>
              <a:gd name="csX19" fmla="*/ 1828306 w 4514335"/>
              <a:gd name="csY19" fmla="*/ 3385751 h 3385751"/>
              <a:gd name="csX20" fmla="*/ 1264014 w 4514335"/>
              <a:gd name="csY20" fmla="*/ 3385751 h 3385751"/>
              <a:gd name="csX21" fmla="*/ 744865 w 4514335"/>
              <a:gd name="csY21" fmla="*/ 3385751 h 3385751"/>
              <a:gd name="csX22" fmla="*/ 0 w 4514335"/>
              <a:gd name="csY22" fmla="*/ 3385751 h 3385751"/>
              <a:gd name="csX23" fmla="*/ 0 w 4514335"/>
              <a:gd name="csY23" fmla="*/ 2889174 h 3385751"/>
              <a:gd name="csX24" fmla="*/ 0 w 4514335"/>
              <a:gd name="csY24" fmla="*/ 2257167 h 3385751"/>
              <a:gd name="csX25" fmla="*/ 0 w 4514335"/>
              <a:gd name="csY25" fmla="*/ 1794448 h 3385751"/>
              <a:gd name="csX26" fmla="*/ 0 w 4514335"/>
              <a:gd name="csY26" fmla="*/ 1331729 h 3385751"/>
              <a:gd name="csX27" fmla="*/ 0 w 4514335"/>
              <a:gd name="csY27" fmla="*/ 801294 h 3385751"/>
              <a:gd name="csX28" fmla="*/ 0 w 4514335"/>
              <a:gd name="csY28" fmla="*/ 0 h 33857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4514335" h="3385751" extrusionOk="0">
                <a:moveTo>
                  <a:pt x="0" y="0"/>
                </a:moveTo>
                <a:cubicBezTo>
                  <a:pt x="233855" y="-58574"/>
                  <a:pt x="374553" y="57638"/>
                  <a:pt x="519149" y="0"/>
                </a:cubicBezTo>
                <a:cubicBezTo>
                  <a:pt x="663745" y="-57638"/>
                  <a:pt x="928237" y="6600"/>
                  <a:pt x="1128584" y="0"/>
                </a:cubicBezTo>
                <a:cubicBezTo>
                  <a:pt x="1328931" y="-6600"/>
                  <a:pt x="1521295" y="20932"/>
                  <a:pt x="1647732" y="0"/>
                </a:cubicBezTo>
                <a:cubicBezTo>
                  <a:pt x="1774169" y="-20932"/>
                  <a:pt x="2010554" y="49533"/>
                  <a:pt x="2166881" y="0"/>
                </a:cubicBezTo>
                <a:cubicBezTo>
                  <a:pt x="2323208" y="-49533"/>
                  <a:pt x="2429401" y="20335"/>
                  <a:pt x="2686029" y="0"/>
                </a:cubicBezTo>
                <a:cubicBezTo>
                  <a:pt x="2942657" y="-20335"/>
                  <a:pt x="3057172" y="29545"/>
                  <a:pt x="3250321" y="0"/>
                </a:cubicBezTo>
                <a:cubicBezTo>
                  <a:pt x="3443470" y="-29545"/>
                  <a:pt x="3551071" y="37616"/>
                  <a:pt x="3724326" y="0"/>
                </a:cubicBezTo>
                <a:cubicBezTo>
                  <a:pt x="3897582" y="-37616"/>
                  <a:pt x="4275627" y="62051"/>
                  <a:pt x="4514335" y="0"/>
                </a:cubicBezTo>
                <a:cubicBezTo>
                  <a:pt x="4580941" y="140860"/>
                  <a:pt x="4474392" y="450230"/>
                  <a:pt x="4514335" y="632007"/>
                </a:cubicBezTo>
                <a:cubicBezTo>
                  <a:pt x="4554278" y="813784"/>
                  <a:pt x="4481834" y="1052986"/>
                  <a:pt x="4514335" y="1196299"/>
                </a:cubicBezTo>
                <a:cubicBezTo>
                  <a:pt x="4546836" y="1339612"/>
                  <a:pt x="4503363" y="1626999"/>
                  <a:pt x="4514335" y="1794448"/>
                </a:cubicBezTo>
                <a:cubicBezTo>
                  <a:pt x="4525307" y="1961897"/>
                  <a:pt x="4460833" y="2046937"/>
                  <a:pt x="4514335" y="2257167"/>
                </a:cubicBezTo>
                <a:cubicBezTo>
                  <a:pt x="4567837" y="2467397"/>
                  <a:pt x="4460233" y="2653490"/>
                  <a:pt x="4514335" y="2889174"/>
                </a:cubicBezTo>
                <a:cubicBezTo>
                  <a:pt x="4568437" y="3124858"/>
                  <a:pt x="4510457" y="3156560"/>
                  <a:pt x="4514335" y="3385751"/>
                </a:cubicBezTo>
                <a:cubicBezTo>
                  <a:pt x="4320191" y="3445624"/>
                  <a:pt x="4003569" y="3313865"/>
                  <a:pt x="3859756" y="3385751"/>
                </a:cubicBezTo>
                <a:cubicBezTo>
                  <a:pt x="3715943" y="3457637"/>
                  <a:pt x="3469735" y="3328106"/>
                  <a:pt x="3250321" y="3385751"/>
                </a:cubicBezTo>
                <a:cubicBezTo>
                  <a:pt x="3030907" y="3443396"/>
                  <a:pt x="2918076" y="3345551"/>
                  <a:pt x="2776316" y="3385751"/>
                </a:cubicBezTo>
                <a:cubicBezTo>
                  <a:pt x="2634556" y="3425951"/>
                  <a:pt x="2396417" y="3336831"/>
                  <a:pt x="2257168" y="3385751"/>
                </a:cubicBezTo>
                <a:cubicBezTo>
                  <a:pt x="2117919" y="3434671"/>
                  <a:pt x="2016549" y="3339030"/>
                  <a:pt x="1828306" y="3385751"/>
                </a:cubicBezTo>
                <a:cubicBezTo>
                  <a:pt x="1640063" y="3432472"/>
                  <a:pt x="1497606" y="3327987"/>
                  <a:pt x="1264014" y="3385751"/>
                </a:cubicBezTo>
                <a:cubicBezTo>
                  <a:pt x="1030422" y="3443515"/>
                  <a:pt x="931252" y="3339720"/>
                  <a:pt x="744865" y="3385751"/>
                </a:cubicBezTo>
                <a:cubicBezTo>
                  <a:pt x="558478" y="3431782"/>
                  <a:pt x="218975" y="3382770"/>
                  <a:pt x="0" y="3385751"/>
                </a:cubicBezTo>
                <a:cubicBezTo>
                  <a:pt x="-56640" y="3171351"/>
                  <a:pt x="10772" y="3028897"/>
                  <a:pt x="0" y="2889174"/>
                </a:cubicBezTo>
                <a:cubicBezTo>
                  <a:pt x="-10772" y="2749451"/>
                  <a:pt x="62048" y="2491868"/>
                  <a:pt x="0" y="2257167"/>
                </a:cubicBezTo>
                <a:cubicBezTo>
                  <a:pt x="-62048" y="2022466"/>
                  <a:pt x="52246" y="2007054"/>
                  <a:pt x="0" y="1794448"/>
                </a:cubicBezTo>
                <a:cubicBezTo>
                  <a:pt x="-52246" y="1581842"/>
                  <a:pt x="465" y="1545918"/>
                  <a:pt x="0" y="1331729"/>
                </a:cubicBezTo>
                <a:cubicBezTo>
                  <a:pt x="-465" y="1117540"/>
                  <a:pt x="37412" y="1061363"/>
                  <a:pt x="0" y="801294"/>
                </a:cubicBezTo>
                <a:cubicBezTo>
                  <a:pt x="-37412" y="541226"/>
                  <a:pt x="47912" y="331718"/>
                  <a:pt x="0" y="0"/>
                </a:cubicBezTo>
                <a:close/>
              </a:path>
            </a:pathLst>
          </a:custGeom>
          <a:noFill/>
          <a:ln>
            <a:solidFill>
              <a:schemeClr val="tx1"/>
            </a:solidFill>
            <a:extLst>
              <a:ext uri="{C807C97D-BFC1-408E-A445-0C87EB9F89A2}">
                <ask:lineSketchStyleProps xmlns:ask="http://schemas.microsoft.com/office/drawing/2018/sketchyshapes" sd="1244749715">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Obraz 1">
            <a:extLst>
              <a:ext uri="{FF2B5EF4-FFF2-40B4-BE49-F238E27FC236}">
                <a16:creationId xmlns:a16="http://schemas.microsoft.com/office/drawing/2014/main" id="{ECA92E99-B7B3-3D10-152E-CAE20E0F0442}"/>
              </a:ext>
            </a:extLst>
          </p:cNvPr>
          <p:cNvPicPr>
            <a:picLocks noChangeAspect="1"/>
          </p:cNvPicPr>
          <p:nvPr/>
        </p:nvPicPr>
        <p:blipFill>
          <a:blip r:embed="rId4"/>
          <a:stretch>
            <a:fillRect/>
          </a:stretch>
        </p:blipFill>
        <p:spPr>
          <a:xfrm>
            <a:off x="12318322" y="7021568"/>
            <a:ext cx="1402202" cy="804742"/>
          </a:xfrm>
          <a:prstGeom prst="rect">
            <a:avLst/>
          </a:prstGeom>
        </p:spPr>
      </p:pic>
      <p:pic>
        <p:nvPicPr>
          <p:cNvPr id="4" name="Picture 12" descr="A blue flag with yellow stars&#10;&#10;Description automatically generated">
            <a:extLst>
              <a:ext uri="{FF2B5EF4-FFF2-40B4-BE49-F238E27FC236}">
                <a16:creationId xmlns:a16="http://schemas.microsoft.com/office/drawing/2014/main" id="{CEA9B12F-691F-5145-224B-06B71BF02EB2}"/>
              </a:ext>
            </a:extLst>
          </p:cNvPr>
          <p:cNvPicPr>
            <a:picLocks noChangeAspect="1"/>
          </p:cNvPicPr>
          <p:nvPr/>
        </p:nvPicPr>
        <p:blipFill>
          <a:blip r:embed="rId5"/>
          <a:stretch>
            <a:fillRect/>
          </a:stretch>
        </p:blipFill>
        <p:spPr>
          <a:xfrm>
            <a:off x="7889440" y="62198"/>
            <a:ext cx="1764018" cy="1787280"/>
          </a:xfrm>
          <a:prstGeom prst="rect">
            <a:avLst/>
          </a:prstGeom>
        </p:spPr>
      </p:pic>
    </p:spTree>
    <p:extLst>
      <p:ext uri="{BB962C8B-B14F-4D97-AF65-F5344CB8AC3E}">
        <p14:creationId xmlns:p14="http://schemas.microsoft.com/office/powerpoint/2010/main" val="2926873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4916C-2207-560B-BDDD-4C8A62A736E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BC8BBCB-7C21-3DD3-C0E9-92EE2FE6341D}"/>
              </a:ext>
            </a:extLst>
          </p:cNvPr>
          <p:cNvSpPr txBox="1"/>
          <p:nvPr/>
        </p:nvSpPr>
        <p:spPr>
          <a:xfrm>
            <a:off x="939114" y="889853"/>
            <a:ext cx="12858166" cy="5940088"/>
          </a:xfrm>
          <a:prstGeom prst="rect">
            <a:avLst/>
          </a:prstGeom>
          <a:noFill/>
        </p:spPr>
        <p:txBody>
          <a:bodyPr wrap="square">
            <a:spAutoFit/>
          </a:bodyPr>
          <a:lstStyle/>
          <a:p>
            <a:pPr>
              <a:buNone/>
            </a:pPr>
            <a:r>
              <a:rPr lang="pl-PL" sz="4400" b="1" dirty="0">
                <a:solidFill>
                  <a:srgbClr val="00B050"/>
                </a:solidFill>
              </a:rPr>
              <a:t>🔗 Co to jest link?</a:t>
            </a:r>
            <a:endParaRPr lang="uk-UA" sz="4400" b="1" dirty="0">
              <a:solidFill>
                <a:srgbClr val="00B050"/>
              </a:solidFill>
            </a:endParaRPr>
          </a:p>
          <a:p>
            <a:pPr>
              <a:buNone/>
            </a:pPr>
            <a:endParaRPr lang="pl-PL" sz="2800" b="1" dirty="0"/>
          </a:p>
          <a:p>
            <a:r>
              <a:rPr lang="pl-PL" sz="2800" b="1" dirty="0"/>
              <a:t>Link</a:t>
            </a:r>
            <a:r>
              <a:rPr lang="pl-PL" sz="2800" dirty="0"/>
              <a:t> (inaczej: „odnośnik”) to </a:t>
            </a:r>
            <a:r>
              <a:rPr lang="pl-PL" sz="2800" b="1" dirty="0"/>
              <a:t>specjalny tekst lub obrazek</a:t>
            </a:r>
            <a:r>
              <a:rPr lang="pl-PL" sz="2800" dirty="0"/>
              <a:t>, który po kliknięciu </a:t>
            </a:r>
            <a:r>
              <a:rPr lang="pl-PL" sz="2800" b="1" dirty="0"/>
              <a:t>przenosi Cię na inną stronę w Internecie</a:t>
            </a:r>
            <a:r>
              <a:rPr lang="pl-PL" sz="2800" dirty="0"/>
              <a:t>.</a:t>
            </a:r>
            <a:endParaRPr lang="uk-UA" sz="2800" dirty="0"/>
          </a:p>
          <a:p>
            <a:endParaRPr lang="uk-UA" sz="2800" dirty="0"/>
          </a:p>
          <a:p>
            <a:endParaRPr lang="pl-PL" sz="2800" dirty="0"/>
          </a:p>
          <a:p>
            <a:pPr>
              <a:buNone/>
            </a:pPr>
            <a:r>
              <a:rPr lang="pl-PL" sz="2800" dirty="0"/>
              <a:t>🧭 Jak rozpoznać link?</a:t>
            </a:r>
            <a:endParaRPr lang="uk-UA" sz="2800" dirty="0"/>
          </a:p>
          <a:p>
            <a:pPr>
              <a:buNone/>
            </a:pPr>
            <a:r>
              <a:rPr lang="pl-PL" sz="2800" dirty="0"/>
              <a:t>Często jest podkreślony</a:t>
            </a:r>
            <a:endParaRPr lang="uk-UA" sz="2800" dirty="0"/>
          </a:p>
          <a:p>
            <a:pPr>
              <a:buNone/>
            </a:pPr>
            <a:r>
              <a:rPr lang="pl-PL" sz="2800" dirty="0"/>
              <a:t>Ma niebieski kolor</a:t>
            </a:r>
            <a:endParaRPr lang="uk-UA" sz="2800" dirty="0"/>
          </a:p>
          <a:p>
            <a:pPr>
              <a:buNone/>
            </a:pPr>
            <a:r>
              <a:rPr lang="pl-PL" sz="2800" dirty="0"/>
              <a:t>Po najechaniu myszką zmienia się kursor (zwykle na rączkę 🤚)</a:t>
            </a:r>
            <a:endParaRPr lang="uk-UA" sz="2800" dirty="0"/>
          </a:p>
          <a:p>
            <a:pPr>
              <a:buNone/>
            </a:pPr>
            <a:endParaRPr lang="uk-UA" sz="2800" dirty="0"/>
          </a:p>
          <a:p>
            <a:pPr>
              <a:buNone/>
            </a:pPr>
            <a:r>
              <a:rPr lang="pl-PL" sz="2800" dirty="0"/>
              <a:t>📱 W telefonie:</a:t>
            </a:r>
            <a:endParaRPr lang="uk-UA" sz="2800" dirty="0"/>
          </a:p>
          <a:p>
            <a:pPr>
              <a:buNone/>
            </a:pPr>
            <a:r>
              <a:rPr lang="pl-PL" sz="2800" dirty="0"/>
              <a:t>Linki też działają – wystarczy dotknąć palcem, aby przejść do innej strony.</a:t>
            </a:r>
          </a:p>
        </p:txBody>
      </p:sp>
      <p:pic>
        <p:nvPicPr>
          <p:cNvPr id="7" name="Picture 6" descr="A hand cursor pointing to a link&#10;&#10;AI-generated content may be incorrect.">
            <a:extLst>
              <a:ext uri="{FF2B5EF4-FFF2-40B4-BE49-F238E27FC236}">
                <a16:creationId xmlns:a16="http://schemas.microsoft.com/office/drawing/2014/main" id="{A2072CBE-1021-7A31-73BB-AF724975001B}"/>
              </a:ext>
            </a:extLst>
          </p:cNvPr>
          <p:cNvPicPr>
            <a:picLocks noChangeAspect="1"/>
          </p:cNvPicPr>
          <p:nvPr/>
        </p:nvPicPr>
        <p:blipFill>
          <a:blip r:embed="rId2"/>
          <a:stretch>
            <a:fillRect/>
          </a:stretch>
        </p:blipFill>
        <p:spPr>
          <a:xfrm>
            <a:off x="11331146" y="3108188"/>
            <a:ext cx="2466134" cy="2315761"/>
          </a:xfrm>
          <a:custGeom>
            <a:avLst/>
            <a:gdLst>
              <a:gd name="csX0" fmla="*/ 0 w 2466134"/>
              <a:gd name="csY0" fmla="*/ 0 h 2315761"/>
              <a:gd name="csX1" fmla="*/ 493227 w 2466134"/>
              <a:gd name="csY1" fmla="*/ 0 h 2315761"/>
              <a:gd name="csX2" fmla="*/ 912470 w 2466134"/>
              <a:gd name="csY2" fmla="*/ 0 h 2315761"/>
              <a:gd name="csX3" fmla="*/ 1455019 w 2466134"/>
              <a:gd name="csY3" fmla="*/ 0 h 2315761"/>
              <a:gd name="csX4" fmla="*/ 1923585 w 2466134"/>
              <a:gd name="csY4" fmla="*/ 0 h 2315761"/>
              <a:gd name="csX5" fmla="*/ 2466134 w 2466134"/>
              <a:gd name="csY5" fmla="*/ 0 h 2315761"/>
              <a:gd name="csX6" fmla="*/ 2466134 w 2466134"/>
              <a:gd name="csY6" fmla="*/ 532625 h 2315761"/>
              <a:gd name="csX7" fmla="*/ 2466134 w 2466134"/>
              <a:gd name="csY7" fmla="*/ 1088408 h 2315761"/>
              <a:gd name="csX8" fmla="*/ 2466134 w 2466134"/>
              <a:gd name="csY8" fmla="*/ 1713663 h 2315761"/>
              <a:gd name="csX9" fmla="*/ 2466134 w 2466134"/>
              <a:gd name="csY9" fmla="*/ 2315761 h 2315761"/>
              <a:gd name="csX10" fmla="*/ 2046891 w 2466134"/>
              <a:gd name="csY10" fmla="*/ 2315761 h 2315761"/>
              <a:gd name="csX11" fmla="*/ 1529003 w 2466134"/>
              <a:gd name="csY11" fmla="*/ 2315761 h 2315761"/>
              <a:gd name="csX12" fmla="*/ 1085099 w 2466134"/>
              <a:gd name="csY12" fmla="*/ 2315761 h 2315761"/>
              <a:gd name="csX13" fmla="*/ 665856 w 2466134"/>
              <a:gd name="csY13" fmla="*/ 2315761 h 2315761"/>
              <a:gd name="csX14" fmla="*/ 0 w 2466134"/>
              <a:gd name="csY14" fmla="*/ 2315761 h 2315761"/>
              <a:gd name="csX15" fmla="*/ 0 w 2466134"/>
              <a:gd name="csY15" fmla="*/ 1759978 h 2315761"/>
              <a:gd name="csX16" fmla="*/ 0 w 2466134"/>
              <a:gd name="csY16" fmla="*/ 1157881 h 2315761"/>
              <a:gd name="csX17" fmla="*/ 0 w 2466134"/>
              <a:gd name="csY17" fmla="*/ 555783 h 2315761"/>
              <a:gd name="csX18" fmla="*/ 0 w 2466134"/>
              <a:gd name="csY18" fmla="*/ 0 h 231576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2466134" h="2315761" fill="none" extrusionOk="0">
                <a:moveTo>
                  <a:pt x="0" y="0"/>
                </a:moveTo>
                <a:cubicBezTo>
                  <a:pt x="106142" y="-24542"/>
                  <a:pt x="301575" y="34554"/>
                  <a:pt x="493227" y="0"/>
                </a:cubicBezTo>
                <a:cubicBezTo>
                  <a:pt x="684879" y="-34554"/>
                  <a:pt x="749659" y="14313"/>
                  <a:pt x="912470" y="0"/>
                </a:cubicBezTo>
                <a:cubicBezTo>
                  <a:pt x="1075281" y="-14313"/>
                  <a:pt x="1313320" y="56903"/>
                  <a:pt x="1455019" y="0"/>
                </a:cubicBezTo>
                <a:cubicBezTo>
                  <a:pt x="1596718" y="-56903"/>
                  <a:pt x="1788478" y="5551"/>
                  <a:pt x="1923585" y="0"/>
                </a:cubicBezTo>
                <a:cubicBezTo>
                  <a:pt x="2058692" y="-5551"/>
                  <a:pt x="2197266" y="24229"/>
                  <a:pt x="2466134" y="0"/>
                </a:cubicBezTo>
                <a:cubicBezTo>
                  <a:pt x="2475316" y="218198"/>
                  <a:pt x="2464630" y="320821"/>
                  <a:pt x="2466134" y="532625"/>
                </a:cubicBezTo>
                <a:cubicBezTo>
                  <a:pt x="2467638" y="744430"/>
                  <a:pt x="2443370" y="866237"/>
                  <a:pt x="2466134" y="1088408"/>
                </a:cubicBezTo>
                <a:cubicBezTo>
                  <a:pt x="2488898" y="1310579"/>
                  <a:pt x="2450544" y="1421089"/>
                  <a:pt x="2466134" y="1713663"/>
                </a:cubicBezTo>
                <a:cubicBezTo>
                  <a:pt x="2481724" y="2006238"/>
                  <a:pt x="2459547" y="2116420"/>
                  <a:pt x="2466134" y="2315761"/>
                </a:cubicBezTo>
                <a:cubicBezTo>
                  <a:pt x="2305244" y="2360473"/>
                  <a:pt x="2161691" y="2289330"/>
                  <a:pt x="2046891" y="2315761"/>
                </a:cubicBezTo>
                <a:cubicBezTo>
                  <a:pt x="1932091" y="2342192"/>
                  <a:pt x="1775887" y="2261014"/>
                  <a:pt x="1529003" y="2315761"/>
                </a:cubicBezTo>
                <a:cubicBezTo>
                  <a:pt x="1282119" y="2370508"/>
                  <a:pt x="1253180" y="2296011"/>
                  <a:pt x="1085099" y="2315761"/>
                </a:cubicBezTo>
                <a:cubicBezTo>
                  <a:pt x="917018" y="2335511"/>
                  <a:pt x="875422" y="2311806"/>
                  <a:pt x="665856" y="2315761"/>
                </a:cubicBezTo>
                <a:cubicBezTo>
                  <a:pt x="456290" y="2319716"/>
                  <a:pt x="323655" y="2264146"/>
                  <a:pt x="0" y="2315761"/>
                </a:cubicBezTo>
                <a:cubicBezTo>
                  <a:pt x="-43323" y="2132754"/>
                  <a:pt x="29200" y="1947925"/>
                  <a:pt x="0" y="1759978"/>
                </a:cubicBezTo>
                <a:cubicBezTo>
                  <a:pt x="-29200" y="1572031"/>
                  <a:pt x="26102" y="1281034"/>
                  <a:pt x="0" y="1157881"/>
                </a:cubicBezTo>
                <a:cubicBezTo>
                  <a:pt x="-26102" y="1034728"/>
                  <a:pt x="25010" y="807281"/>
                  <a:pt x="0" y="555783"/>
                </a:cubicBezTo>
                <a:cubicBezTo>
                  <a:pt x="-25010" y="304285"/>
                  <a:pt x="53610" y="249154"/>
                  <a:pt x="0" y="0"/>
                </a:cubicBezTo>
                <a:close/>
              </a:path>
              <a:path w="2466134" h="2315761" stroke="0" extrusionOk="0">
                <a:moveTo>
                  <a:pt x="0" y="0"/>
                </a:moveTo>
                <a:cubicBezTo>
                  <a:pt x="205046" y="-35226"/>
                  <a:pt x="275384" y="44146"/>
                  <a:pt x="517888" y="0"/>
                </a:cubicBezTo>
                <a:cubicBezTo>
                  <a:pt x="760392" y="-44146"/>
                  <a:pt x="789295" y="47053"/>
                  <a:pt x="937131" y="0"/>
                </a:cubicBezTo>
                <a:cubicBezTo>
                  <a:pt x="1084967" y="-47053"/>
                  <a:pt x="1255109" y="43731"/>
                  <a:pt x="1405696" y="0"/>
                </a:cubicBezTo>
                <a:cubicBezTo>
                  <a:pt x="1556284" y="-43731"/>
                  <a:pt x="1712930" y="52485"/>
                  <a:pt x="1923585" y="0"/>
                </a:cubicBezTo>
                <a:cubicBezTo>
                  <a:pt x="2134240" y="-52485"/>
                  <a:pt x="2215167" y="52981"/>
                  <a:pt x="2466134" y="0"/>
                </a:cubicBezTo>
                <a:cubicBezTo>
                  <a:pt x="2469200" y="217136"/>
                  <a:pt x="2436473" y="399926"/>
                  <a:pt x="2466134" y="578940"/>
                </a:cubicBezTo>
                <a:cubicBezTo>
                  <a:pt x="2495795" y="757954"/>
                  <a:pt x="2405912" y="940717"/>
                  <a:pt x="2466134" y="1181038"/>
                </a:cubicBezTo>
                <a:cubicBezTo>
                  <a:pt x="2526356" y="1421359"/>
                  <a:pt x="2459306" y="1678736"/>
                  <a:pt x="2466134" y="1806294"/>
                </a:cubicBezTo>
                <a:cubicBezTo>
                  <a:pt x="2472962" y="1933852"/>
                  <a:pt x="2433480" y="2211711"/>
                  <a:pt x="2466134" y="2315761"/>
                </a:cubicBezTo>
                <a:cubicBezTo>
                  <a:pt x="2335053" y="2358915"/>
                  <a:pt x="2119005" y="2281125"/>
                  <a:pt x="1997569" y="2315761"/>
                </a:cubicBezTo>
                <a:cubicBezTo>
                  <a:pt x="1876133" y="2350397"/>
                  <a:pt x="1603223" y="2288270"/>
                  <a:pt x="1504342" y="2315761"/>
                </a:cubicBezTo>
                <a:cubicBezTo>
                  <a:pt x="1405461" y="2343252"/>
                  <a:pt x="1136086" y="2264778"/>
                  <a:pt x="1035776" y="2315761"/>
                </a:cubicBezTo>
                <a:cubicBezTo>
                  <a:pt x="935466" y="2366744"/>
                  <a:pt x="711384" y="2259498"/>
                  <a:pt x="542549" y="2315761"/>
                </a:cubicBezTo>
                <a:cubicBezTo>
                  <a:pt x="373714" y="2372024"/>
                  <a:pt x="187108" y="2304851"/>
                  <a:pt x="0" y="2315761"/>
                </a:cubicBezTo>
                <a:cubicBezTo>
                  <a:pt x="-55826" y="2175511"/>
                  <a:pt x="36991" y="2017197"/>
                  <a:pt x="0" y="1759978"/>
                </a:cubicBezTo>
                <a:cubicBezTo>
                  <a:pt x="-36991" y="1502759"/>
                  <a:pt x="42266" y="1403018"/>
                  <a:pt x="0" y="1250511"/>
                </a:cubicBezTo>
                <a:cubicBezTo>
                  <a:pt x="-42266" y="1098004"/>
                  <a:pt x="38488" y="813019"/>
                  <a:pt x="0" y="648413"/>
                </a:cubicBezTo>
                <a:cubicBezTo>
                  <a:pt x="-38488" y="483807"/>
                  <a:pt x="12594" y="158713"/>
                  <a:pt x="0" y="0"/>
                </a:cubicBezTo>
                <a:close/>
              </a:path>
            </a:pathLst>
          </a:custGeom>
          <a:ln>
            <a:solidFill>
              <a:schemeClr val="tx1"/>
            </a:solidFill>
            <a:extLst>
              <a:ext uri="{C807C97D-BFC1-408E-A445-0C87EB9F89A2}">
                <ask:lineSketchStyleProps xmlns:ask="http://schemas.microsoft.com/office/drawing/2018/sketchyshapes" sd="295399865">
                  <a:prstGeom prst="rect">
                    <a:avLst/>
                  </a:prstGeom>
                  <ask:type>
                    <ask:lineSketchScribble/>
                  </ask:type>
                </ask:lineSketchStyleProps>
              </a:ext>
            </a:extLst>
          </a:ln>
        </p:spPr>
      </p:pic>
      <p:pic>
        <p:nvPicPr>
          <p:cNvPr id="2" name="Obraz 1">
            <a:extLst>
              <a:ext uri="{FF2B5EF4-FFF2-40B4-BE49-F238E27FC236}">
                <a16:creationId xmlns:a16="http://schemas.microsoft.com/office/drawing/2014/main" id="{43DB2896-6EB3-1190-4206-43990BFB90BA}"/>
              </a:ext>
            </a:extLst>
          </p:cNvPr>
          <p:cNvPicPr>
            <a:picLocks noChangeAspect="1"/>
          </p:cNvPicPr>
          <p:nvPr/>
        </p:nvPicPr>
        <p:blipFill>
          <a:blip r:embed="rId3"/>
          <a:stretch>
            <a:fillRect/>
          </a:stretch>
        </p:blipFill>
        <p:spPr>
          <a:xfrm>
            <a:off x="12137569" y="7054289"/>
            <a:ext cx="1402202" cy="804742"/>
          </a:xfrm>
          <a:prstGeom prst="rect">
            <a:avLst/>
          </a:prstGeom>
        </p:spPr>
      </p:pic>
      <p:pic>
        <p:nvPicPr>
          <p:cNvPr id="4" name="Picture 12" descr="A blue flag with yellow stars&#10;&#10;Description automatically generated">
            <a:extLst>
              <a:ext uri="{FF2B5EF4-FFF2-40B4-BE49-F238E27FC236}">
                <a16:creationId xmlns:a16="http://schemas.microsoft.com/office/drawing/2014/main" id="{00CB30C5-1301-AB62-26D6-0E8DF99B80BE}"/>
              </a:ext>
            </a:extLst>
          </p:cNvPr>
          <p:cNvPicPr>
            <a:picLocks noChangeAspect="1"/>
          </p:cNvPicPr>
          <p:nvPr/>
        </p:nvPicPr>
        <p:blipFill>
          <a:blip r:embed="rId4"/>
          <a:stretch>
            <a:fillRect/>
          </a:stretch>
        </p:blipFill>
        <p:spPr>
          <a:xfrm>
            <a:off x="12564213" y="256202"/>
            <a:ext cx="1764018" cy="1787280"/>
          </a:xfrm>
          <a:prstGeom prst="rect">
            <a:avLst/>
          </a:prstGeom>
        </p:spPr>
      </p:pic>
    </p:spTree>
    <p:extLst>
      <p:ext uri="{BB962C8B-B14F-4D97-AF65-F5344CB8AC3E}">
        <p14:creationId xmlns:p14="http://schemas.microsoft.com/office/powerpoint/2010/main" val="2421194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Text 0"/>
          <p:cNvSpPr/>
          <p:nvPr/>
        </p:nvSpPr>
        <p:spPr>
          <a:xfrm>
            <a:off x="721043" y="896303"/>
            <a:ext cx="8311746" cy="1931313"/>
          </a:xfrm>
          <a:prstGeom prst="rect">
            <a:avLst/>
          </a:prstGeom>
          <a:noFill/>
          <a:ln/>
        </p:spPr>
        <p:txBody>
          <a:bodyPr wrap="square" lIns="0" tIns="0" rIns="0" bIns="0" rtlCol="0" anchor="t"/>
          <a:lstStyle/>
          <a:p>
            <a:pPr marL="0" indent="0">
              <a:lnSpc>
                <a:spcPts val="5050"/>
              </a:lnSpc>
              <a:buNone/>
            </a:pPr>
            <a:r>
              <a:rPr lang="en-US" sz="4050" b="1" dirty="0">
                <a:solidFill>
                  <a:srgbClr val="00B050"/>
                </a:solidFill>
                <a:ea typeface="MuseoModerno Medium" pitchFamily="34" charset="-122"/>
                <a:cs typeface="MuseoModerno Medium" pitchFamily="34" charset="-120"/>
              </a:rPr>
              <a:t>Wprowadzenie: Jak technologia pomaga nam w komunikacji?</a:t>
            </a:r>
            <a:endParaRPr lang="en-US" sz="4050" b="1" dirty="0">
              <a:solidFill>
                <a:srgbClr val="00B050"/>
              </a:solidFill>
            </a:endParaRPr>
          </a:p>
        </p:txBody>
      </p:sp>
      <p:sp>
        <p:nvSpPr>
          <p:cNvPr id="4" name="Shape 1"/>
          <p:cNvSpPr/>
          <p:nvPr/>
        </p:nvSpPr>
        <p:spPr>
          <a:xfrm>
            <a:off x="721043" y="3368278"/>
            <a:ext cx="463510" cy="463510"/>
          </a:xfrm>
          <a:prstGeom prst="roundRect">
            <a:avLst>
              <a:gd name="adj" fmla="val 6668"/>
            </a:avLst>
          </a:prstGeom>
          <a:solidFill>
            <a:srgbClr val="F3EEE3"/>
          </a:solidFill>
          <a:ln/>
        </p:spPr>
        <p:txBody>
          <a:bodyPr/>
          <a:lstStyle/>
          <a:p>
            <a:endParaRPr lang="uk-UA"/>
          </a:p>
        </p:txBody>
      </p:sp>
      <p:sp>
        <p:nvSpPr>
          <p:cNvPr id="5" name="Text 2"/>
          <p:cNvSpPr/>
          <p:nvPr/>
        </p:nvSpPr>
        <p:spPr>
          <a:xfrm>
            <a:off x="880229" y="3445431"/>
            <a:ext cx="145018" cy="309086"/>
          </a:xfrm>
          <a:prstGeom prst="rect">
            <a:avLst/>
          </a:prstGeom>
          <a:noFill/>
          <a:ln/>
        </p:spPr>
        <p:txBody>
          <a:bodyPr wrap="none" lIns="0" tIns="0" rIns="0" bIns="0" rtlCol="0" anchor="t"/>
          <a:lstStyle/>
          <a:p>
            <a:pPr marL="0" indent="0" algn="ctr">
              <a:lnSpc>
                <a:spcPts val="2400"/>
              </a:lnSpc>
              <a:buNone/>
            </a:pPr>
            <a:r>
              <a:rPr lang="en-US" sz="2400" dirty="0">
                <a:solidFill>
                  <a:srgbClr val="2B4150"/>
                </a:solidFill>
                <a:latin typeface="MuseoModerno Medium" pitchFamily="34" charset="0"/>
                <a:ea typeface="MuseoModerno Medium" pitchFamily="34" charset="-122"/>
                <a:cs typeface="MuseoModerno Medium" pitchFamily="34" charset="-120"/>
              </a:rPr>
              <a:t>1</a:t>
            </a:r>
            <a:endParaRPr lang="en-US" sz="2400" dirty="0"/>
          </a:p>
        </p:txBody>
      </p:sp>
      <p:sp>
        <p:nvSpPr>
          <p:cNvPr id="6" name="Text 3"/>
          <p:cNvSpPr/>
          <p:nvPr/>
        </p:nvSpPr>
        <p:spPr>
          <a:xfrm>
            <a:off x="1390531" y="3368278"/>
            <a:ext cx="2575322" cy="321826"/>
          </a:xfrm>
          <a:prstGeom prst="rect">
            <a:avLst/>
          </a:prstGeom>
          <a:noFill/>
          <a:ln/>
        </p:spPr>
        <p:txBody>
          <a:bodyPr wrap="none" lIns="0" tIns="0" rIns="0" bIns="0" rtlCol="0" anchor="t"/>
          <a:lstStyle/>
          <a:p>
            <a:pPr marL="0" indent="0">
              <a:lnSpc>
                <a:spcPts val="2500"/>
              </a:lnSpc>
              <a:buNone/>
            </a:pPr>
            <a:r>
              <a:rPr lang="en-US" sz="2800" b="1" dirty="0">
                <a:solidFill>
                  <a:srgbClr val="C00000"/>
                </a:solidFill>
                <a:ea typeface="MuseoModerno Medium" pitchFamily="34" charset="-122"/>
                <a:cs typeface="MuseoModerno Medium" pitchFamily="34" charset="-120"/>
              </a:rPr>
              <a:t>Cel warsztatu</a:t>
            </a:r>
            <a:endParaRPr lang="en-US" sz="2800" b="1" dirty="0">
              <a:solidFill>
                <a:srgbClr val="C00000"/>
              </a:solidFill>
            </a:endParaRPr>
          </a:p>
        </p:txBody>
      </p:sp>
      <p:sp>
        <p:nvSpPr>
          <p:cNvPr id="7" name="Text 4"/>
          <p:cNvSpPr/>
          <p:nvPr/>
        </p:nvSpPr>
        <p:spPr>
          <a:xfrm>
            <a:off x="1390530" y="3813691"/>
            <a:ext cx="7370411" cy="1977390"/>
          </a:xfrm>
          <a:prstGeom prst="rect">
            <a:avLst/>
          </a:prstGeom>
          <a:noFill/>
          <a:ln/>
        </p:spPr>
        <p:txBody>
          <a:bodyPr wrap="square" lIns="0" tIns="0" rIns="0" bIns="0" rtlCol="0" anchor="t"/>
          <a:lstStyle/>
          <a:p>
            <a:pPr marL="0" indent="0">
              <a:lnSpc>
                <a:spcPts val="2550"/>
              </a:lnSpc>
              <a:buNone/>
            </a:pPr>
            <a:r>
              <a:rPr lang="pl-PL" sz="2000"/>
              <a:t>Nauczysz się korzystać z komunikatorów internetowych (takich jak e-mail czy rozmowy wideo), zrozumiesz zasady bezpiecznego przesyłania wiadomości i dowiesz się, jak uniknąć zagrożeń w sieci.</a:t>
            </a:r>
            <a:br>
              <a:rPr lang="pl-PL" sz="2000"/>
            </a:br>
            <a:r>
              <a:rPr lang="pl-PL" sz="2000"/>
              <a:t>Dodatkowo nauczysz się, </a:t>
            </a:r>
            <a:r>
              <a:rPr lang="pl-PL" sz="2000" b="1"/>
              <a:t>jak przenieść dane (kontakty, zdjęcia, aplikacje)</a:t>
            </a:r>
            <a:r>
              <a:rPr lang="pl-PL" sz="2000"/>
              <a:t> na nowy telefon – bez stresu i utraty ważnych informacji.</a:t>
            </a:r>
            <a:endParaRPr lang="en-US" sz="2000" dirty="0"/>
          </a:p>
        </p:txBody>
      </p:sp>
      <p:sp>
        <p:nvSpPr>
          <p:cNvPr id="8" name="Shape 5"/>
          <p:cNvSpPr/>
          <p:nvPr/>
        </p:nvSpPr>
        <p:spPr>
          <a:xfrm>
            <a:off x="4688561" y="6125765"/>
            <a:ext cx="463510" cy="463510"/>
          </a:xfrm>
          <a:prstGeom prst="roundRect">
            <a:avLst>
              <a:gd name="adj" fmla="val 6668"/>
            </a:avLst>
          </a:prstGeom>
          <a:solidFill>
            <a:srgbClr val="F3EEE3"/>
          </a:solidFill>
          <a:ln/>
        </p:spPr>
        <p:txBody>
          <a:bodyPr/>
          <a:lstStyle/>
          <a:p>
            <a:endParaRPr lang="uk-UA"/>
          </a:p>
        </p:txBody>
      </p:sp>
      <p:sp>
        <p:nvSpPr>
          <p:cNvPr id="9" name="Text 6"/>
          <p:cNvSpPr/>
          <p:nvPr/>
        </p:nvSpPr>
        <p:spPr>
          <a:xfrm>
            <a:off x="4834413" y="6202918"/>
            <a:ext cx="171807" cy="309086"/>
          </a:xfrm>
          <a:prstGeom prst="rect">
            <a:avLst/>
          </a:prstGeom>
          <a:noFill/>
          <a:ln/>
        </p:spPr>
        <p:txBody>
          <a:bodyPr wrap="none" lIns="0" tIns="0" rIns="0" bIns="0" rtlCol="0" anchor="t"/>
          <a:lstStyle/>
          <a:p>
            <a:pPr marL="0" indent="0" algn="ctr">
              <a:lnSpc>
                <a:spcPts val="2400"/>
              </a:lnSpc>
              <a:buNone/>
            </a:pPr>
            <a:r>
              <a:rPr lang="en-US" sz="2400" dirty="0">
                <a:solidFill>
                  <a:srgbClr val="2B4150"/>
                </a:solidFill>
                <a:latin typeface="MuseoModerno Medium" pitchFamily="34" charset="0"/>
                <a:ea typeface="MuseoModerno Medium" pitchFamily="34" charset="-122"/>
                <a:cs typeface="MuseoModerno Medium" pitchFamily="34" charset="-120"/>
              </a:rPr>
              <a:t>2</a:t>
            </a:r>
            <a:endParaRPr lang="en-US" sz="2400" dirty="0"/>
          </a:p>
        </p:txBody>
      </p:sp>
      <p:sp>
        <p:nvSpPr>
          <p:cNvPr id="10" name="Text 7"/>
          <p:cNvSpPr/>
          <p:nvPr/>
        </p:nvSpPr>
        <p:spPr>
          <a:xfrm>
            <a:off x="5358050" y="6125765"/>
            <a:ext cx="2575322" cy="321826"/>
          </a:xfrm>
          <a:prstGeom prst="rect">
            <a:avLst/>
          </a:prstGeom>
          <a:noFill/>
          <a:ln/>
        </p:spPr>
        <p:txBody>
          <a:bodyPr wrap="none" lIns="0" tIns="0" rIns="0" bIns="0" rtlCol="0" anchor="t"/>
          <a:lstStyle/>
          <a:p>
            <a:pPr marL="0" indent="0">
              <a:lnSpc>
                <a:spcPts val="2500"/>
              </a:lnSpc>
              <a:buNone/>
            </a:pPr>
            <a:r>
              <a:rPr lang="en-US" sz="2800" b="1" dirty="0">
                <a:solidFill>
                  <a:srgbClr val="C00000"/>
                </a:solidFill>
                <a:ea typeface="MuseoModerno Medium" pitchFamily="34" charset="-122"/>
                <a:cs typeface="MuseoModerno Medium" pitchFamily="34" charset="-120"/>
              </a:rPr>
              <a:t>Dlaczego to ważne?</a:t>
            </a:r>
            <a:endParaRPr lang="en-US" sz="2800" b="1" dirty="0">
              <a:solidFill>
                <a:srgbClr val="C00000"/>
              </a:solidFill>
            </a:endParaRPr>
          </a:p>
        </p:txBody>
      </p:sp>
      <p:sp>
        <p:nvSpPr>
          <p:cNvPr id="11" name="Text 8"/>
          <p:cNvSpPr/>
          <p:nvPr/>
        </p:nvSpPr>
        <p:spPr>
          <a:xfrm>
            <a:off x="5358049" y="6589275"/>
            <a:ext cx="8852221" cy="1181695"/>
          </a:xfrm>
          <a:prstGeom prst="rect">
            <a:avLst/>
          </a:prstGeom>
          <a:noFill/>
          <a:ln/>
        </p:spPr>
        <p:txBody>
          <a:bodyPr wrap="square" lIns="0" tIns="0" rIns="0" bIns="0" rtlCol="0" anchor="t"/>
          <a:lstStyle/>
          <a:p>
            <a:pPr marL="0" indent="0">
              <a:lnSpc>
                <a:spcPts val="2550"/>
              </a:lnSpc>
              <a:buNone/>
            </a:pPr>
            <a:r>
              <a:rPr lang="pl-PL" sz="2000"/>
              <a:t>Pozwala utrzymać kontakt z rodziną i znajomymi, załatwiać codzienne sprawy online oraz zmniejsza poczucie izolacji i samotności.</a:t>
            </a:r>
            <a:br>
              <a:rPr lang="pl-PL" sz="2000"/>
            </a:br>
            <a:r>
              <a:rPr lang="pl-PL" sz="2000"/>
              <a:t>Migracja danych ułatwia </a:t>
            </a:r>
            <a:r>
              <a:rPr lang="pl-PL" sz="2000" b="1"/>
              <a:t>bezproblemowe korzystanie z nowego urządzenia</a:t>
            </a:r>
            <a:r>
              <a:rPr lang="pl-PL" sz="2000"/>
              <a:t> i chroni ważne wspomnienia (zdjęcia, wiadomości, kontakty).</a:t>
            </a:r>
            <a:endParaRPr lang="en-US" sz="2000" dirty="0"/>
          </a:p>
        </p:txBody>
      </p:sp>
      <p:pic>
        <p:nvPicPr>
          <p:cNvPr id="17" name="Picture 16" descr="A group of old people sitting around a table with laptops&#10;&#10;AI-generated content may be incorrect.">
            <a:extLst>
              <a:ext uri="{FF2B5EF4-FFF2-40B4-BE49-F238E27FC236}">
                <a16:creationId xmlns:a16="http://schemas.microsoft.com/office/drawing/2014/main" id="{F51CA913-8178-29D3-4CCF-CEFFA087CF5E}"/>
              </a:ext>
            </a:extLst>
          </p:cNvPr>
          <p:cNvPicPr>
            <a:picLocks noChangeAspect="1"/>
          </p:cNvPicPr>
          <p:nvPr/>
        </p:nvPicPr>
        <p:blipFill>
          <a:blip r:embed="rId3"/>
          <a:stretch>
            <a:fillRect/>
          </a:stretch>
        </p:blipFill>
        <p:spPr>
          <a:xfrm>
            <a:off x="9515943" y="1119502"/>
            <a:ext cx="4694327" cy="4214225"/>
          </a:xfrm>
          <a:custGeom>
            <a:avLst/>
            <a:gdLst>
              <a:gd name="csX0" fmla="*/ 0 w 4694327"/>
              <a:gd name="csY0" fmla="*/ 0 h 4214225"/>
              <a:gd name="csX1" fmla="*/ 445961 w 4694327"/>
              <a:gd name="csY1" fmla="*/ 0 h 4214225"/>
              <a:gd name="csX2" fmla="*/ 1079695 w 4694327"/>
              <a:gd name="csY2" fmla="*/ 0 h 4214225"/>
              <a:gd name="csX3" fmla="*/ 1525656 w 4694327"/>
              <a:gd name="csY3" fmla="*/ 0 h 4214225"/>
              <a:gd name="csX4" fmla="*/ 2018561 w 4694327"/>
              <a:gd name="csY4" fmla="*/ 0 h 4214225"/>
              <a:gd name="csX5" fmla="*/ 2652295 w 4694327"/>
              <a:gd name="csY5" fmla="*/ 0 h 4214225"/>
              <a:gd name="csX6" fmla="*/ 3098256 w 4694327"/>
              <a:gd name="csY6" fmla="*/ 0 h 4214225"/>
              <a:gd name="csX7" fmla="*/ 3778933 w 4694327"/>
              <a:gd name="csY7" fmla="*/ 0 h 4214225"/>
              <a:gd name="csX8" fmla="*/ 4694327 w 4694327"/>
              <a:gd name="csY8" fmla="*/ 0 h 4214225"/>
              <a:gd name="csX9" fmla="*/ 4694327 w 4694327"/>
              <a:gd name="csY9" fmla="*/ 442494 h 4214225"/>
              <a:gd name="csX10" fmla="*/ 4694327 w 4694327"/>
              <a:gd name="csY10" fmla="*/ 969272 h 4214225"/>
              <a:gd name="csX11" fmla="*/ 4694327 w 4694327"/>
              <a:gd name="csY11" fmla="*/ 1496050 h 4214225"/>
              <a:gd name="csX12" fmla="*/ 4694327 w 4694327"/>
              <a:gd name="csY12" fmla="*/ 1980686 h 4214225"/>
              <a:gd name="csX13" fmla="*/ 4694327 w 4694327"/>
              <a:gd name="csY13" fmla="*/ 2423179 h 4214225"/>
              <a:gd name="csX14" fmla="*/ 4694327 w 4694327"/>
              <a:gd name="csY14" fmla="*/ 2992100 h 4214225"/>
              <a:gd name="csX15" fmla="*/ 4694327 w 4694327"/>
              <a:gd name="csY15" fmla="*/ 3561020 h 4214225"/>
              <a:gd name="csX16" fmla="*/ 4694327 w 4694327"/>
              <a:gd name="csY16" fmla="*/ 4214225 h 4214225"/>
              <a:gd name="csX17" fmla="*/ 4107536 w 4694327"/>
              <a:gd name="csY17" fmla="*/ 4214225 h 4214225"/>
              <a:gd name="csX18" fmla="*/ 3426859 w 4694327"/>
              <a:gd name="csY18" fmla="*/ 4214225 h 4214225"/>
              <a:gd name="csX19" fmla="*/ 2887011 w 4694327"/>
              <a:gd name="csY19" fmla="*/ 4214225 h 4214225"/>
              <a:gd name="csX20" fmla="*/ 2394107 w 4694327"/>
              <a:gd name="csY20" fmla="*/ 4214225 h 4214225"/>
              <a:gd name="csX21" fmla="*/ 1713429 w 4694327"/>
              <a:gd name="csY21" fmla="*/ 4214225 h 4214225"/>
              <a:gd name="csX22" fmla="*/ 1267468 w 4694327"/>
              <a:gd name="csY22" fmla="*/ 4214225 h 4214225"/>
              <a:gd name="csX23" fmla="*/ 633734 w 4694327"/>
              <a:gd name="csY23" fmla="*/ 4214225 h 4214225"/>
              <a:gd name="csX24" fmla="*/ 0 w 4694327"/>
              <a:gd name="csY24" fmla="*/ 4214225 h 4214225"/>
              <a:gd name="csX25" fmla="*/ 0 w 4694327"/>
              <a:gd name="csY25" fmla="*/ 3729589 h 4214225"/>
              <a:gd name="csX26" fmla="*/ 0 w 4694327"/>
              <a:gd name="csY26" fmla="*/ 3118527 h 4214225"/>
              <a:gd name="csX27" fmla="*/ 0 w 4694327"/>
              <a:gd name="csY27" fmla="*/ 2718175 h 4214225"/>
              <a:gd name="csX28" fmla="*/ 0 w 4694327"/>
              <a:gd name="csY28" fmla="*/ 2191397 h 4214225"/>
              <a:gd name="csX29" fmla="*/ 0 w 4694327"/>
              <a:gd name="csY29" fmla="*/ 1791046 h 4214225"/>
              <a:gd name="csX30" fmla="*/ 0 w 4694327"/>
              <a:gd name="csY30" fmla="*/ 1179983 h 4214225"/>
              <a:gd name="csX31" fmla="*/ 0 w 4694327"/>
              <a:gd name="csY31" fmla="*/ 653205 h 4214225"/>
              <a:gd name="csX32" fmla="*/ 0 w 4694327"/>
              <a:gd name="csY32" fmla="*/ 0 h 42142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4694327" h="4214225" fill="none" extrusionOk="0">
                <a:moveTo>
                  <a:pt x="0" y="0"/>
                </a:moveTo>
                <a:cubicBezTo>
                  <a:pt x="168934" y="-10334"/>
                  <a:pt x="314582" y="30937"/>
                  <a:pt x="445961" y="0"/>
                </a:cubicBezTo>
                <a:cubicBezTo>
                  <a:pt x="577340" y="-30937"/>
                  <a:pt x="819676" y="17779"/>
                  <a:pt x="1079695" y="0"/>
                </a:cubicBezTo>
                <a:cubicBezTo>
                  <a:pt x="1339714" y="-17779"/>
                  <a:pt x="1417498" y="50257"/>
                  <a:pt x="1525656" y="0"/>
                </a:cubicBezTo>
                <a:cubicBezTo>
                  <a:pt x="1633814" y="-50257"/>
                  <a:pt x="1842000" y="20085"/>
                  <a:pt x="2018561" y="0"/>
                </a:cubicBezTo>
                <a:cubicBezTo>
                  <a:pt x="2195123" y="-20085"/>
                  <a:pt x="2451703" y="20751"/>
                  <a:pt x="2652295" y="0"/>
                </a:cubicBezTo>
                <a:cubicBezTo>
                  <a:pt x="2852887" y="-20751"/>
                  <a:pt x="2949901" y="643"/>
                  <a:pt x="3098256" y="0"/>
                </a:cubicBezTo>
                <a:cubicBezTo>
                  <a:pt x="3246611" y="-643"/>
                  <a:pt x="3628557" y="69972"/>
                  <a:pt x="3778933" y="0"/>
                </a:cubicBezTo>
                <a:cubicBezTo>
                  <a:pt x="3929309" y="-69972"/>
                  <a:pt x="4280734" y="39913"/>
                  <a:pt x="4694327" y="0"/>
                </a:cubicBezTo>
                <a:cubicBezTo>
                  <a:pt x="4724911" y="153393"/>
                  <a:pt x="4668595" y="252727"/>
                  <a:pt x="4694327" y="442494"/>
                </a:cubicBezTo>
                <a:cubicBezTo>
                  <a:pt x="4720059" y="632261"/>
                  <a:pt x="4691011" y="822032"/>
                  <a:pt x="4694327" y="969272"/>
                </a:cubicBezTo>
                <a:cubicBezTo>
                  <a:pt x="4697643" y="1116512"/>
                  <a:pt x="4688110" y="1275850"/>
                  <a:pt x="4694327" y="1496050"/>
                </a:cubicBezTo>
                <a:cubicBezTo>
                  <a:pt x="4700544" y="1716250"/>
                  <a:pt x="4681111" y="1760522"/>
                  <a:pt x="4694327" y="1980686"/>
                </a:cubicBezTo>
                <a:cubicBezTo>
                  <a:pt x="4707543" y="2200850"/>
                  <a:pt x="4675203" y="2237705"/>
                  <a:pt x="4694327" y="2423179"/>
                </a:cubicBezTo>
                <a:cubicBezTo>
                  <a:pt x="4713451" y="2608653"/>
                  <a:pt x="4629773" y="2717493"/>
                  <a:pt x="4694327" y="2992100"/>
                </a:cubicBezTo>
                <a:cubicBezTo>
                  <a:pt x="4758881" y="3266707"/>
                  <a:pt x="4636785" y="3414198"/>
                  <a:pt x="4694327" y="3561020"/>
                </a:cubicBezTo>
                <a:cubicBezTo>
                  <a:pt x="4751869" y="3707842"/>
                  <a:pt x="4686342" y="4062879"/>
                  <a:pt x="4694327" y="4214225"/>
                </a:cubicBezTo>
                <a:cubicBezTo>
                  <a:pt x="4456393" y="4243413"/>
                  <a:pt x="4334797" y="4174157"/>
                  <a:pt x="4107536" y="4214225"/>
                </a:cubicBezTo>
                <a:cubicBezTo>
                  <a:pt x="3880275" y="4254293"/>
                  <a:pt x="3646546" y="4200006"/>
                  <a:pt x="3426859" y="4214225"/>
                </a:cubicBezTo>
                <a:cubicBezTo>
                  <a:pt x="3207172" y="4228444"/>
                  <a:pt x="3056070" y="4154201"/>
                  <a:pt x="2887011" y="4214225"/>
                </a:cubicBezTo>
                <a:cubicBezTo>
                  <a:pt x="2717952" y="4274249"/>
                  <a:pt x="2546048" y="4158472"/>
                  <a:pt x="2394107" y="4214225"/>
                </a:cubicBezTo>
                <a:cubicBezTo>
                  <a:pt x="2242166" y="4269978"/>
                  <a:pt x="2037002" y="4188646"/>
                  <a:pt x="1713429" y="4214225"/>
                </a:cubicBezTo>
                <a:cubicBezTo>
                  <a:pt x="1389856" y="4239804"/>
                  <a:pt x="1435866" y="4211436"/>
                  <a:pt x="1267468" y="4214225"/>
                </a:cubicBezTo>
                <a:cubicBezTo>
                  <a:pt x="1099070" y="4217014"/>
                  <a:pt x="903618" y="4169172"/>
                  <a:pt x="633734" y="4214225"/>
                </a:cubicBezTo>
                <a:cubicBezTo>
                  <a:pt x="363850" y="4259278"/>
                  <a:pt x="276417" y="4175049"/>
                  <a:pt x="0" y="4214225"/>
                </a:cubicBezTo>
                <a:cubicBezTo>
                  <a:pt x="-2018" y="3986958"/>
                  <a:pt x="13047" y="3848298"/>
                  <a:pt x="0" y="3729589"/>
                </a:cubicBezTo>
                <a:cubicBezTo>
                  <a:pt x="-13047" y="3610880"/>
                  <a:pt x="30575" y="3369381"/>
                  <a:pt x="0" y="3118527"/>
                </a:cubicBezTo>
                <a:cubicBezTo>
                  <a:pt x="-30575" y="2867673"/>
                  <a:pt x="33257" y="2844603"/>
                  <a:pt x="0" y="2718175"/>
                </a:cubicBezTo>
                <a:cubicBezTo>
                  <a:pt x="-33257" y="2591747"/>
                  <a:pt x="11818" y="2417472"/>
                  <a:pt x="0" y="2191397"/>
                </a:cubicBezTo>
                <a:cubicBezTo>
                  <a:pt x="-11818" y="1965322"/>
                  <a:pt x="1065" y="1890571"/>
                  <a:pt x="0" y="1791046"/>
                </a:cubicBezTo>
                <a:cubicBezTo>
                  <a:pt x="-1065" y="1691521"/>
                  <a:pt x="34343" y="1325431"/>
                  <a:pt x="0" y="1179983"/>
                </a:cubicBezTo>
                <a:cubicBezTo>
                  <a:pt x="-34343" y="1034535"/>
                  <a:pt x="8026" y="807475"/>
                  <a:pt x="0" y="653205"/>
                </a:cubicBezTo>
                <a:cubicBezTo>
                  <a:pt x="-8026" y="498935"/>
                  <a:pt x="39747" y="185462"/>
                  <a:pt x="0" y="0"/>
                </a:cubicBezTo>
                <a:close/>
              </a:path>
              <a:path w="4694327" h="4214225" stroke="0" extrusionOk="0">
                <a:moveTo>
                  <a:pt x="0" y="0"/>
                </a:moveTo>
                <a:cubicBezTo>
                  <a:pt x="141823" y="-56830"/>
                  <a:pt x="336249" y="36975"/>
                  <a:pt x="492904" y="0"/>
                </a:cubicBezTo>
                <a:cubicBezTo>
                  <a:pt x="649559" y="-36975"/>
                  <a:pt x="837571" y="65661"/>
                  <a:pt x="1126638" y="0"/>
                </a:cubicBezTo>
                <a:cubicBezTo>
                  <a:pt x="1415705" y="-65661"/>
                  <a:pt x="1534129" y="47554"/>
                  <a:pt x="1760373" y="0"/>
                </a:cubicBezTo>
                <a:cubicBezTo>
                  <a:pt x="1986617" y="-47554"/>
                  <a:pt x="2023959" y="8530"/>
                  <a:pt x="2206334" y="0"/>
                </a:cubicBezTo>
                <a:cubicBezTo>
                  <a:pt x="2388709" y="-8530"/>
                  <a:pt x="2503687" y="40549"/>
                  <a:pt x="2699238" y="0"/>
                </a:cubicBezTo>
                <a:cubicBezTo>
                  <a:pt x="2894789" y="-40549"/>
                  <a:pt x="2936440" y="7401"/>
                  <a:pt x="3145199" y="0"/>
                </a:cubicBezTo>
                <a:cubicBezTo>
                  <a:pt x="3353958" y="-7401"/>
                  <a:pt x="3590446" y="21205"/>
                  <a:pt x="3778933" y="0"/>
                </a:cubicBezTo>
                <a:cubicBezTo>
                  <a:pt x="3967420" y="-21205"/>
                  <a:pt x="4419556" y="15942"/>
                  <a:pt x="4694327" y="0"/>
                </a:cubicBezTo>
                <a:cubicBezTo>
                  <a:pt x="4710315" y="228827"/>
                  <a:pt x="4651961" y="363722"/>
                  <a:pt x="4694327" y="611063"/>
                </a:cubicBezTo>
                <a:cubicBezTo>
                  <a:pt x="4736693" y="858404"/>
                  <a:pt x="4693311" y="859267"/>
                  <a:pt x="4694327" y="1011414"/>
                </a:cubicBezTo>
                <a:cubicBezTo>
                  <a:pt x="4695343" y="1163561"/>
                  <a:pt x="4687578" y="1301094"/>
                  <a:pt x="4694327" y="1453908"/>
                </a:cubicBezTo>
                <a:cubicBezTo>
                  <a:pt x="4701076" y="1606722"/>
                  <a:pt x="4690394" y="1868776"/>
                  <a:pt x="4694327" y="2022828"/>
                </a:cubicBezTo>
                <a:cubicBezTo>
                  <a:pt x="4698260" y="2176880"/>
                  <a:pt x="4676870" y="2340471"/>
                  <a:pt x="4694327" y="2507464"/>
                </a:cubicBezTo>
                <a:cubicBezTo>
                  <a:pt x="4711784" y="2674457"/>
                  <a:pt x="4680461" y="2938712"/>
                  <a:pt x="4694327" y="3076384"/>
                </a:cubicBezTo>
                <a:cubicBezTo>
                  <a:pt x="4708193" y="3214056"/>
                  <a:pt x="4621970" y="3496447"/>
                  <a:pt x="4694327" y="3687447"/>
                </a:cubicBezTo>
                <a:cubicBezTo>
                  <a:pt x="4766684" y="3878447"/>
                  <a:pt x="4641448" y="3955852"/>
                  <a:pt x="4694327" y="4214225"/>
                </a:cubicBezTo>
                <a:cubicBezTo>
                  <a:pt x="4507760" y="4223828"/>
                  <a:pt x="4456422" y="4164549"/>
                  <a:pt x="4248366" y="4214225"/>
                </a:cubicBezTo>
                <a:cubicBezTo>
                  <a:pt x="4040310" y="4263901"/>
                  <a:pt x="3949344" y="4166359"/>
                  <a:pt x="3802405" y="4214225"/>
                </a:cubicBezTo>
                <a:cubicBezTo>
                  <a:pt x="3655466" y="4262091"/>
                  <a:pt x="3472425" y="4203662"/>
                  <a:pt x="3215614" y="4214225"/>
                </a:cubicBezTo>
                <a:cubicBezTo>
                  <a:pt x="2958803" y="4224788"/>
                  <a:pt x="2904728" y="4183802"/>
                  <a:pt x="2628823" y="4214225"/>
                </a:cubicBezTo>
                <a:cubicBezTo>
                  <a:pt x="2352918" y="4244648"/>
                  <a:pt x="2381703" y="4180769"/>
                  <a:pt x="2182862" y="4214225"/>
                </a:cubicBezTo>
                <a:cubicBezTo>
                  <a:pt x="1984021" y="4247681"/>
                  <a:pt x="1821772" y="4161346"/>
                  <a:pt x="1643014" y="4214225"/>
                </a:cubicBezTo>
                <a:cubicBezTo>
                  <a:pt x="1464256" y="4267104"/>
                  <a:pt x="1248413" y="4162969"/>
                  <a:pt x="1056224" y="4214225"/>
                </a:cubicBezTo>
                <a:cubicBezTo>
                  <a:pt x="864035" y="4265481"/>
                  <a:pt x="524270" y="4212545"/>
                  <a:pt x="0" y="4214225"/>
                </a:cubicBezTo>
                <a:cubicBezTo>
                  <a:pt x="-41898" y="4057360"/>
                  <a:pt x="34253" y="3782243"/>
                  <a:pt x="0" y="3645305"/>
                </a:cubicBezTo>
                <a:cubicBezTo>
                  <a:pt x="-34253" y="3508367"/>
                  <a:pt x="8981" y="3207738"/>
                  <a:pt x="0" y="3034242"/>
                </a:cubicBezTo>
                <a:cubicBezTo>
                  <a:pt x="-8981" y="2860746"/>
                  <a:pt x="48380" y="2650092"/>
                  <a:pt x="0" y="2507464"/>
                </a:cubicBezTo>
                <a:cubicBezTo>
                  <a:pt x="-48380" y="2364836"/>
                  <a:pt x="8189" y="2167119"/>
                  <a:pt x="0" y="2022828"/>
                </a:cubicBezTo>
                <a:cubicBezTo>
                  <a:pt x="-8189" y="1878537"/>
                  <a:pt x="3256" y="1716100"/>
                  <a:pt x="0" y="1496050"/>
                </a:cubicBezTo>
                <a:cubicBezTo>
                  <a:pt x="-3256" y="1276000"/>
                  <a:pt x="52316" y="1106877"/>
                  <a:pt x="0" y="884987"/>
                </a:cubicBezTo>
                <a:cubicBezTo>
                  <a:pt x="-52316" y="663097"/>
                  <a:pt x="67791" y="376250"/>
                  <a:pt x="0" y="0"/>
                </a:cubicBezTo>
                <a:close/>
              </a:path>
            </a:pathLst>
          </a:custGeom>
          <a:ln>
            <a:solidFill>
              <a:schemeClr val="tx1"/>
            </a:solidFill>
            <a:extLst>
              <a:ext uri="{C807C97D-BFC1-408E-A445-0C87EB9F89A2}">
                <ask:lineSketchStyleProps xmlns:ask="http://schemas.microsoft.com/office/drawing/2018/sketchyshapes" sd="601159343">
                  <a:prstGeom prst="rect">
                    <a:avLst/>
                  </a:prstGeom>
                  <ask:type>
                    <ask:lineSketchScribble/>
                  </ask:type>
                </ask:lineSketchStyleProps>
              </a:ext>
            </a:extLst>
          </a:ln>
        </p:spPr>
      </p:pic>
      <p:pic>
        <p:nvPicPr>
          <p:cNvPr id="2" name="Obraz 1">
            <a:extLst>
              <a:ext uri="{FF2B5EF4-FFF2-40B4-BE49-F238E27FC236}">
                <a16:creationId xmlns:a16="http://schemas.microsoft.com/office/drawing/2014/main" id="{F0E0BACD-9748-5AF9-FD50-C7DC14CD1EA7}"/>
              </a:ext>
            </a:extLst>
          </p:cNvPr>
          <p:cNvPicPr>
            <a:picLocks noChangeAspect="1"/>
          </p:cNvPicPr>
          <p:nvPr/>
        </p:nvPicPr>
        <p:blipFill>
          <a:blip r:embed="rId4"/>
          <a:stretch>
            <a:fillRect/>
          </a:stretch>
        </p:blipFill>
        <p:spPr>
          <a:xfrm>
            <a:off x="324146" y="7180122"/>
            <a:ext cx="1402202" cy="804742"/>
          </a:xfrm>
          <a:prstGeom prst="rect">
            <a:avLst/>
          </a:prstGeom>
        </p:spPr>
      </p:pic>
      <p:pic>
        <p:nvPicPr>
          <p:cNvPr id="12" name="Obraz 11">
            <a:extLst>
              <a:ext uri="{FF2B5EF4-FFF2-40B4-BE49-F238E27FC236}">
                <a16:creationId xmlns:a16="http://schemas.microsoft.com/office/drawing/2014/main" id="{66FDB714-BD7D-AAB2-FBEF-419FECF9D733}"/>
              </a:ext>
            </a:extLst>
          </p:cNvPr>
          <p:cNvPicPr>
            <a:picLocks noChangeAspect="1"/>
          </p:cNvPicPr>
          <p:nvPr/>
        </p:nvPicPr>
        <p:blipFill>
          <a:blip r:embed="rId5"/>
          <a:stretch>
            <a:fillRect/>
          </a:stretch>
        </p:blipFill>
        <p:spPr>
          <a:xfrm>
            <a:off x="129033" y="5421444"/>
            <a:ext cx="1767993" cy="179237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4469D1B-AB5E-AD42-3FF3-5066805C18CE}"/>
              </a:ext>
            </a:extLst>
          </p:cNvPr>
          <p:cNvSpPr txBox="1"/>
          <p:nvPr/>
        </p:nvSpPr>
        <p:spPr>
          <a:xfrm>
            <a:off x="2157765" y="2129641"/>
            <a:ext cx="9662160" cy="4216539"/>
          </a:xfrm>
          <a:prstGeom prst="rect">
            <a:avLst/>
          </a:prstGeom>
          <a:noFill/>
        </p:spPr>
        <p:txBody>
          <a:bodyPr wrap="square">
            <a:spAutoFit/>
          </a:bodyPr>
          <a:lstStyle/>
          <a:p>
            <a:pPr>
              <a:buNone/>
            </a:pPr>
            <a:r>
              <a:rPr lang="pl-PL" sz="4400" b="1">
                <a:solidFill>
                  <a:srgbClr val="00B050"/>
                </a:solidFill>
              </a:rPr>
              <a:t>🧠 Po co są linki?</a:t>
            </a:r>
            <a:endParaRPr lang="uk-UA" sz="4400" b="1">
              <a:solidFill>
                <a:srgbClr val="00B050"/>
              </a:solidFill>
            </a:endParaRPr>
          </a:p>
          <a:p>
            <a:pPr>
              <a:buNone/>
            </a:pPr>
            <a:endParaRPr lang="pl-PL" sz="2800" b="1"/>
          </a:p>
          <a:p>
            <a:pPr>
              <a:buFont typeface="Arial" panose="020B0604020202020204" pitchFamily="34" charset="0"/>
              <a:buChar char="•"/>
            </a:pPr>
            <a:r>
              <a:rPr lang="pl-PL" sz="2800"/>
              <a:t>Do otwierania stron internetowych</a:t>
            </a:r>
          </a:p>
          <a:p>
            <a:pPr>
              <a:buFont typeface="Arial" panose="020B0604020202020204" pitchFamily="34" charset="0"/>
              <a:buChar char="•"/>
            </a:pPr>
            <a:endParaRPr lang="pl-PL" sz="2800"/>
          </a:p>
          <a:p>
            <a:pPr>
              <a:buFont typeface="Arial" panose="020B0604020202020204" pitchFamily="34" charset="0"/>
              <a:buChar char="•"/>
            </a:pPr>
            <a:r>
              <a:rPr lang="pl-PL" sz="2800"/>
              <a:t>Do pobierania załączników</a:t>
            </a:r>
          </a:p>
          <a:p>
            <a:pPr>
              <a:buFont typeface="Arial" panose="020B0604020202020204" pitchFamily="34" charset="0"/>
              <a:buChar char="•"/>
            </a:pPr>
            <a:endParaRPr lang="pl-PL" sz="2800"/>
          </a:p>
          <a:p>
            <a:pPr>
              <a:buFont typeface="Arial" panose="020B0604020202020204" pitchFamily="34" charset="0"/>
              <a:buChar char="•"/>
            </a:pPr>
            <a:r>
              <a:rPr lang="pl-PL" sz="2800"/>
              <a:t>Do udziału w spotkaniach online (np. Zoom, Google Meet)</a:t>
            </a:r>
          </a:p>
          <a:p>
            <a:pPr>
              <a:buFont typeface="Arial" panose="020B0604020202020204" pitchFamily="34" charset="0"/>
              <a:buChar char="•"/>
            </a:pPr>
            <a:endParaRPr lang="pl-PL" sz="2800"/>
          </a:p>
          <a:p>
            <a:pPr>
              <a:buFont typeface="Arial" panose="020B0604020202020204" pitchFamily="34" charset="0"/>
              <a:buChar char="•"/>
            </a:pPr>
            <a:r>
              <a:rPr lang="pl-PL" sz="2800"/>
              <a:t>Do logowania się (np. do banku lub poczty e-mail)</a:t>
            </a:r>
          </a:p>
        </p:txBody>
      </p:sp>
      <p:pic>
        <p:nvPicPr>
          <p:cNvPr id="13314" name="Picture 2" descr="Links - Church of Our Lady and St Anne">
            <a:extLst>
              <a:ext uri="{FF2B5EF4-FFF2-40B4-BE49-F238E27FC236}">
                <a16:creationId xmlns:a16="http://schemas.microsoft.com/office/drawing/2014/main" id="{6EE2EB1E-708A-1910-9F3C-963E0BAAC4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50166" y="1234003"/>
            <a:ext cx="4314825" cy="2524125"/>
          </a:xfrm>
          <a:custGeom>
            <a:avLst/>
            <a:gdLst>
              <a:gd name="csX0" fmla="*/ 0 w 4314825"/>
              <a:gd name="csY0" fmla="*/ 0 h 2524125"/>
              <a:gd name="csX1" fmla="*/ 625650 w 4314825"/>
              <a:gd name="csY1" fmla="*/ 0 h 2524125"/>
              <a:gd name="csX2" fmla="*/ 1121855 w 4314825"/>
              <a:gd name="csY2" fmla="*/ 0 h 2524125"/>
              <a:gd name="csX3" fmla="*/ 1618059 w 4314825"/>
              <a:gd name="csY3" fmla="*/ 0 h 2524125"/>
              <a:gd name="csX4" fmla="*/ 2071116 w 4314825"/>
              <a:gd name="csY4" fmla="*/ 0 h 2524125"/>
              <a:gd name="csX5" fmla="*/ 2567321 w 4314825"/>
              <a:gd name="csY5" fmla="*/ 0 h 2524125"/>
              <a:gd name="csX6" fmla="*/ 3063526 w 4314825"/>
              <a:gd name="csY6" fmla="*/ 0 h 2524125"/>
              <a:gd name="csX7" fmla="*/ 3646027 w 4314825"/>
              <a:gd name="csY7" fmla="*/ 0 h 2524125"/>
              <a:gd name="csX8" fmla="*/ 4314825 w 4314825"/>
              <a:gd name="csY8" fmla="*/ 0 h 2524125"/>
              <a:gd name="csX9" fmla="*/ 4314825 w 4314825"/>
              <a:gd name="csY9" fmla="*/ 555308 h 2524125"/>
              <a:gd name="csX10" fmla="*/ 4314825 w 4314825"/>
              <a:gd name="csY10" fmla="*/ 1060133 h 2524125"/>
              <a:gd name="csX11" fmla="*/ 4314825 w 4314825"/>
              <a:gd name="csY11" fmla="*/ 1539716 h 2524125"/>
              <a:gd name="csX12" fmla="*/ 4314825 w 4314825"/>
              <a:gd name="csY12" fmla="*/ 2044541 h 2524125"/>
              <a:gd name="csX13" fmla="*/ 4314825 w 4314825"/>
              <a:gd name="csY13" fmla="*/ 2524125 h 2524125"/>
              <a:gd name="csX14" fmla="*/ 3689175 w 4314825"/>
              <a:gd name="csY14" fmla="*/ 2524125 h 2524125"/>
              <a:gd name="csX15" fmla="*/ 3192971 w 4314825"/>
              <a:gd name="csY15" fmla="*/ 2524125 h 2524125"/>
              <a:gd name="csX16" fmla="*/ 2739914 w 4314825"/>
              <a:gd name="csY16" fmla="*/ 2524125 h 2524125"/>
              <a:gd name="csX17" fmla="*/ 2114264 w 4314825"/>
              <a:gd name="csY17" fmla="*/ 2524125 h 2524125"/>
              <a:gd name="csX18" fmla="*/ 1531763 w 4314825"/>
              <a:gd name="csY18" fmla="*/ 2524125 h 2524125"/>
              <a:gd name="csX19" fmla="*/ 992410 w 4314825"/>
              <a:gd name="csY19" fmla="*/ 2524125 h 2524125"/>
              <a:gd name="csX20" fmla="*/ 0 w 4314825"/>
              <a:gd name="csY20" fmla="*/ 2524125 h 2524125"/>
              <a:gd name="csX21" fmla="*/ 0 w 4314825"/>
              <a:gd name="csY21" fmla="*/ 1968818 h 2524125"/>
              <a:gd name="csX22" fmla="*/ 0 w 4314825"/>
              <a:gd name="csY22" fmla="*/ 1514475 h 2524125"/>
              <a:gd name="csX23" fmla="*/ 0 w 4314825"/>
              <a:gd name="csY23" fmla="*/ 959168 h 2524125"/>
              <a:gd name="csX24" fmla="*/ 0 w 4314825"/>
              <a:gd name="csY24" fmla="*/ 454342 h 2524125"/>
              <a:gd name="csX25" fmla="*/ 0 w 4314825"/>
              <a:gd name="csY25" fmla="*/ 0 h 25241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4314825" h="2524125" extrusionOk="0">
                <a:moveTo>
                  <a:pt x="0" y="0"/>
                </a:moveTo>
                <a:cubicBezTo>
                  <a:pt x="149211" y="-39166"/>
                  <a:pt x="364654" y="57810"/>
                  <a:pt x="625650" y="0"/>
                </a:cubicBezTo>
                <a:cubicBezTo>
                  <a:pt x="886646" y="-57810"/>
                  <a:pt x="882013" y="53994"/>
                  <a:pt x="1121855" y="0"/>
                </a:cubicBezTo>
                <a:cubicBezTo>
                  <a:pt x="1361698" y="-53994"/>
                  <a:pt x="1466206" y="39087"/>
                  <a:pt x="1618059" y="0"/>
                </a:cubicBezTo>
                <a:cubicBezTo>
                  <a:pt x="1769912" y="-39087"/>
                  <a:pt x="1966626" y="41056"/>
                  <a:pt x="2071116" y="0"/>
                </a:cubicBezTo>
                <a:cubicBezTo>
                  <a:pt x="2175606" y="-41056"/>
                  <a:pt x="2375140" y="52128"/>
                  <a:pt x="2567321" y="0"/>
                </a:cubicBezTo>
                <a:cubicBezTo>
                  <a:pt x="2759502" y="-52128"/>
                  <a:pt x="2867665" y="746"/>
                  <a:pt x="3063526" y="0"/>
                </a:cubicBezTo>
                <a:cubicBezTo>
                  <a:pt x="3259387" y="-746"/>
                  <a:pt x="3496665" y="44410"/>
                  <a:pt x="3646027" y="0"/>
                </a:cubicBezTo>
                <a:cubicBezTo>
                  <a:pt x="3795389" y="-44410"/>
                  <a:pt x="4092359" y="18946"/>
                  <a:pt x="4314825" y="0"/>
                </a:cubicBezTo>
                <a:cubicBezTo>
                  <a:pt x="4345103" y="210377"/>
                  <a:pt x="4276342" y="419507"/>
                  <a:pt x="4314825" y="555308"/>
                </a:cubicBezTo>
                <a:cubicBezTo>
                  <a:pt x="4353308" y="691109"/>
                  <a:pt x="4303708" y="912833"/>
                  <a:pt x="4314825" y="1060133"/>
                </a:cubicBezTo>
                <a:cubicBezTo>
                  <a:pt x="4325942" y="1207434"/>
                  <a:pt x="4309917" y="1443128"/>
                  <a:pt x="4314825" y="1539716"/>
                </a:cubicBezTo>
                <a:cubicBezTo>
                  <a:pt x="4319733" y="1636304"/>
                  <a:pt x="4260274" y="1803752"/>
                  <a:pt x="4314825" y="2044541"/>
                </a:cubicBezTo>
                <a:cubicBezTo>
                  <a:pt x="4369376" y="2285330"/>
                  <a:pt x="4289785" y="2409287"/>
                  <a:pt x="4314825" y="2524125"/>
                </a:cubicBezTo>
                <a:cubicBezTo>
                  <a:pt x="4108309" y="2551077"/>
                  <a:pt x="3854848" y="2471118"/>
                  <a:pt x="3689175" y="2524125"/>
                </a:cubicBezTo>
                <a:cubicBezTo>
                  <a:pt x="3523502" y="2577132"/>
                  <a:pt x="3297332" y="2496837"/>
                  <a:pt x="3192971" y="2524125"/>
                </a:cubicBezTo>
                <a:cubicBezTo>
                  <a:pt x="3088610" y="2551413"/>
                  <a:pt x="2902421" y="2506419"/>
                  <a:pt x="2739914" y="2524125"/>
                </a:cubicBezTo>
                <a:cubicBezTo>
                  <a:pt x="2577407" y="2541831"/>
                  <a:pt x="2262119" y="2518237"/>
                  <a:pt x="2114264" y="2524125"/>
                </a:cubicBezTo>
                <a:cubicBezTo>
                  <a:pt x="1966409" y="2530013"/>
                  <a:pt x="1793128" y="2500462"/>
                  <a:pt x="1531763" y="2524125"/>
                </a:cubicBezTo>
                <a:cubicBezTo>
                  <a:pt x="1270398" y="2547788"/>
                  <a:pt x="1173047" y="2463744"/>
                  <a:pt x="992410" y="2524125"/>
                </a:cubicBezTo>
                <a:cubicBezTo>
                  <a:pt x="811773" y="2584506"/>
                  <a:pt x="424329" y="2459853"/>
                  <a:pt x="0" y="2524125"/>
                </a:cubicBezTo>
                <a:cubicBezTo>
                  <a:pt x="-40992" y="2298486"/>
                  <a:pt x="694" y="2115884"/>
                  <a:pt x="0" y="1968818"/>
                </a:cubicBezTo>
                <a:cubicBezTo>
                  <a:pt x="-694" y="1821752"/>
                  <a:pt x="36854" y="1692735"/>
                  <a:pt x="0" y="1514475"/>
                </a:cubicBezTo>
                <a:cubicBezTo>
                  <a:pt x="-36854" y="1336215"/>
                  <a:pt x="50060" y="1161463"/>
                  <a:pt x="0" y="959168"/>
                </a:cubicBezTo>
                <a:cubicBezTo>
                  <a:pt x="-50060" y="756873"/>
                  <a:pt x="3794" y="661466"/>
                  <a:pt x="0" y="454342"/>
                </a:cubicBezTo>
                <a:cubicBezTo>
                  <a:pt x="-3794" y="247218"/>
                  <a:pt x="4395" y="162296"/>
                  <a:pt x="0" y="0"/>
                </a:cubicBezTo>
                <a:close/>
              </a:path>
            </a:pathLst>
          </a:custGeom>
          <a:noFill/>
          <a:ln>
            <a:solidFill>
              <a:schemeClr val="tx1"/>
            </a:solidFill>
            <a:extLst>
              <a:ext uri="{C807C97D-BFC1-408E-A445-0C87EB9F89A2}">
                <ask:lineSketchStyleProps xmlns:ask="http://schemas.microsoft.com/office/drawing/2018/sketchyshapes" sd="2383586495">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Obraz 1">
            <a:extLst>
              <a:ext uri="{FF2B5EF4-FFF2-40B4-BE49-F238E27FC236}">
                <a16:creationId xmlns:a16="http://schemas.microsoft.com/office/drawing/2014/main" id="{C84249FB-0942-4938-3A65-ABC1924B5A77}"/>
              </a:ext>
            </a:extLst>
          </p:cNvPr>
          <p:cNvPicPr>
            <a:picLocks noChangeAspect="1"/>
          </p:cNvPicPr>
          <p:nvPr/>
        </p:nvPicPr>
        <p:blipFill>
          <a:blip r:embed="rId3"/>
          <a:stretch>
            <a:fillRect/>
          </a:stretch>
        </p:blipFill>
        <p:spPr>
          <a:xfrm>
            <a:off x="12243247" y="6995597"/>
            <a:ext cx="1402202" cy="804742"/>
          </a:xfrm>
          <a:prstGeom prst="rect">
            <a:avLst/>
          </a:prstGeom>
        </p:spPr>
      </p:pic>
      <p:pic>
        <p:nvPicPr>
          <p:cNvPr id="4" name="Picture 12" descr="A blue flag with yellow stars&#10;&#10;Description automatically generated">
            <a:extLst>
              <a:ext uri="{FF2B5EF4-FFF2-40B4-BE49-F238E27FC236}">
                <a16:creationId xmlns:a16="http://schemas.microsoft.com/office/drawing/2014/main" id="{7739C4F8-A552-3447-33F2-372D307BDECE}"/>
              </a:ext>
            </a:extLst>
          </p:cNvPr>
          <p:cNvPicPr>
            <a:picLocks noChangeAspect="1"/>
          </p:cNvPicPr>
          <p:nvPr/>
        </p:nvPicPr>
        <p:blipFill>
          <a:blip r:embed="rId4"/>
          <a:stretch>
            <a:fillRect/>
          </a:stretch>
        </p:blipFill>
        <p:spPr>
          <a:xfrm>
            <a:off x="580667" y="249784"/>
            <a:ext cx="1764018" cy="1787280"/>
          </a:xfrm>
          <a:prstGeom prst="rect">
            <a:avLst/>
          </a:prstGeom>
        </p:spPr>
      </p:pic>
    </p:spTree>
    <p:extLst>
      <p:ext uri="{BB962C8B-B14F-4D97-AF65-F5344CB8AC3E}">
        <p14:creationId xmlns:p14="http://schemas.microsoft.com/office/powerpoint/2010/main" val="29803160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684F3-412B-05BD-FDDE-89CA7C91629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BA97923-9A60-5D6C-56DB-741937E2B9F5}"/>
              </a:ext>
            </a:extLst>
          </p:cNvPr>
          <p:cNvSpPr txBox="1"/>
          <p:nvPr/>
        </p:nvSpPr>
        <p:spPr>
          <a:xfrm>
            <a:off x="939113" y="2261453"/>
            <a:ext cx="13159945" cy="5693866"/>
          </a:xfrm>
          <a:prstGeom prst="rect">
            <a:avLst/>
          </a:prstGeom>
          <a:noFill/>
        </p:spPr>
        <p:txBody>
          <a:bodyPr wrap="square">
            <a:spAutoFit/>
          </a:bodyPr>
          <a:lstStyle/>
          <a:p>
            <a:pPr>
              <a:buNone/>
            </a:pPr>
            <a:r>
              <a:rPr lang="pl-PL" sz="2800" dirty="0"/>
              <a:t>Najpierw sprawdź, </a:t>
            </a:r>
            <a:r>
              <a:rPr lang="pl-PL" sz="2800" b="1" dirty="0"/>
              <a:t>dokąd prowadzi link</a:t>
            </a:r>
            <a:r>
              <a:rPr lang="pl-PL" sz="2800" dirty="0"/>
              <a:t> – kliknięcie może przenieść Cię na stronę oszusta.</a:t>
            </a:r>
            <a:endParaRPr lang="en-US" sz="2800" dirty="0"/>
          </a:p>
          <a:p>
            <a:pPr>
              <a:buNone/>
            </a:pPr>
            <a:endParaRPr lang="pl-PL" sz="2800" b="1" dirty="0"/>
          </a:p>
          <a:p>
            <a:pPr>
              <a:buNone/>
            </a:pPr>
            <a:r>
              <a:rPr lang="pl-PL" sz="2800" dirty="0"/>
              <a:t>Najedź myszką (lub przytrzymaj palcem)</a:t>
            </a:r>
            <a:endParaRPr lang="en-US" sz="2800" dirty="0"/>
          </a:p>
          <a:p>
            <a:pPr>
              <a:buNone/>
            </a:pPr>
            <a:endParaRPr lang="en-US" sz="2800" dirty="0"/>
          </a:p>
          <a:p>
            <a:pPr>
              <a:buNone/>
            </a:pPr>
            <a:r>
              <a:rPr lang="uk-UA" sz="2800" dirty="0"/>
              <a:t>📧 </a:t>
            </a:r>
            <a:r>
              <a:rPr lang="en-US" sz="2800" b="1" dirty="0"/>
              <a:t>Na </a:t>
            </a:r>
            <a:r>
              <a:rPr lang="en-US" sz="2800" b="1" dirty="0" err="1"/>
              <a:t>komputerze</a:t>
            </a:r>
            <a:r>
              <a:rPr lang="en-US" sz="2800" b="1" dirty="0"/>
              <a:t>:</a:t>
            </a:r>
            <a:endParaRPr lang="pl-PL" sz="2800" b="1" dirty="0"/>
          </a:p>
          <a:p>
            <a:pPr>
              <a:buNone/>
            </a:pPr>
            <a:r>
              <a:rPr lang="pl-PL" sz="2800" dirty="0"/>
              <a:t>– Najedź myszką na link, ale nie klikaj!</a:t>
            </a:r>
          </a:p>
          <a:p>
            <a:pPr>
              <a:buNone/>
            </a:pPr>
            <a:r>
              <a:rPr lang="pl-PL" sz="2800" dirty="0"/>
              <a:t>– W lewym dolnym rogu ekranu pojawi się adres strony.</a:t>
            </a:r>
          </a:p>
          <a:p>
            <a:pPr>
              <a:buNone/>
            </a:pPr>
            <a:r>
              <a:rPr lang="pl-PL" sz="2800" dirty="0"/>
              <a:t>– Jeśli wygląda dziwnie (np. https://login-bank123abc.ru), nie klikaj!</a:t>
            </a:r>
          </a:p>
          <a:p>
            <a:pPr>
              <a:buNone/>
            </a:pPr>
            <a:endParaRPr lang="pl-PL" sz="2800" dirty="0"/>
          </a:p>
          <a:p>
            <a:pPr>
              <a:buNone/>
            </a:pPr>
            <a:r>
              <a:rPr lang="pl-PL" sz="2800" dirty="0"/>
              <a:t>📱 Na telefonie:</a:t>
            </a:r>
          </a:p>
          <a:p>
            <a:pPr>
              <a:buNone/>
            </a:pPr>
            <a:r>
              <a:rPr lang="pl-PL" sz="2800" dirty="0"/>
              <a:t>– Przytrzymaj palcem link przez 1–2 sekundy.</a:t>
            </a:r>
          </a:p>
          <a:p>
            <a:pPr>
              <a:buNone/>
            </a:pPr>
            <a:r>
              <a:rPr lang="pl-PL" sz="2800" dirty="0"/>
              <a:t>– Zobaczysz pełen adres strony </a:t>
            </a:r>
          </a:p>
          <a:p>
            <a:pPr>
              <a:buNone/>
            </a:pPr>
            <a:r>
              <a:rPr lang="pl-PL" sz="2800" dirty="0"/>
              <a:t>– Jeśli jest niezrozumiały lub dziwny – anuluj!</a:t>
            </a:r>
          </a:p>
        </p:txBody>
      </p:sp>
      <p:sp>
        <p:nvSpPr>
          <p:cNvPr id="4" name="Text 0">
            <a:extLst>
              <a:ext uri="{FF2B5EF4-FFF2-40B4-BE49-F238E27FC236}">
                <a16:creationId xmlns:a16="http://schemas.microsoft.com/office/drawing/2014/main" id="{D294A5D1-41B0-349D-2C58-28BD550F438F}"/>
              </a:ext>
            </a:extLst>
          </p:cNvPr>
          <p:cNvSpPr/>
          <p:nvPr/>
        </p:nvSpPr>
        <p:spPr>
          <a:xfrm>
            <a:off x="1841157" y="781665"/>
            <a:ext cx="6652974" cy="708779"/>
          </a:xfrm>
          <a:prstGeom prst="rect">
            <a:avLst/>
          </a:prstGeom>
          <a:noFill/>
          <a:ln/>
        </p:spPr>
        <p:txBody>
          <a:bodyPr wrap="none" lIns="0" tIns="0" rIns="0" bIns="0" rtlCol="0" anchor="t"/>
          <a:lstStyle/>
          <a:p>
            <a:pPr marL="0" indent="0">
              <a:lnSpc>
                <a:spcPts val="5550"/>
              </a:lnSpc>
              <a:buNone/>
            </a:pPr>
            <a:r>
              <a:rPr lang="pl-PL" sz="4800" b="1">
                <a:solidFill>
                  <a:srgbClr val="00B050"/>
                </a:solidFill>
              </a:rPr>
              <a:t>🔍 Jak sprawdzić, czy link jest bezpieczny?</a:t>
            </a:r>
            <a:endParaRPr lang="en-US" sz="4450" b="1" dirty="0">
              <a:solidFill>
                <a:srgbClr val="00B050"/>
              </a:solidFill>
            </a:endParaRPr>
          </a:p>
        </p:txBody>
      </p:sp>
      <p:pic>
        <p:nvPicPr>
          <p:cNvPr id="2" name="Obraz 1">
            <a:extLst>
              <a:ext uri="{FF2B5EF4-FFF2-40B4-BE49-F238E27FC236}">
                <a16:creationId xmlns:a16="http://schemas.microsoft.com/office/drawing/2014/main" id="{61903AE1-7735-3502-D136-9DAEC71B0157}"/>
              </a:ext>
            </a:extLst>
          </p:cNvPr>
          <p:cNvPicPr>
            <a:picLocks noChangeAspect="1"/>
          </p:cNvPicPr>
          <p:nvPr/>
        </p:nvPicPr>
        <p:blipFill>
          <a:blip r:embed="rId2"/>
          <a:stretch>
            <a:fillRect/>
          </a:stretch>
        </p:blipFill>
        <p:spPr>
          <a:xfrm>
            <a:off x="12289085" y="6841638"/>
            <a:ext cx="1402202" cy="804742"/>
          </a:xfrm>
          <a:prstGeom prst="rect">
            <a:avLst/>
          </a:prstGeom>
        </p:spPr>
      </p:pic>
      <p:pic>
        <p:nvPicPr>
          <p:cNvPr id="5" name="Picture 12" descr="A blue flag with yellow stars&#10;&#10;Description automatically generated">
            <a:extLst>
              <a:ext uri="{FF2B5EF4-FFF2-40B4-BE49-F238E27FC236}">
                <a16:creationId xmlns:a16="http://schemas.microsoft.com/office/drawing/2014/main" id="{5341CEC5-3DC3-23AF-962A-7125F443659D}"/>
              </a:ext>
            </a:extLst>
          </p:cNvPr>
          <p:cNvPicPr>
            <a:picLocks noChangeAspect="1"/>
          </p:cNvPicPr>
          <p:nvPr/>
        </p:nvPicPr>
        <p:blipFill>
          <a:blip r:embed="rId3"/>
          <a:stretch>
            <a:fillRect/>
          </a:stretch>
        </p:blipFill>
        <p:spPr>
          <a:xfrm>
            <a:off x="12695332" y="388007"/>
            <a:ext cx="1764018" cy="1787280"/>
          </a:xfrm>
          <a:prstGeom prst="rect">
            <a:avLst/>
          </a:prstGeom>
        </p:spPr>
      </p:pic>
    </p:spTree>
    <p:extLst>
      <p:ext uri="{BB962C8B-B14F-4D97-AF65-F5344CB8AC3E}">
        <p14:creationId xmlns:p14="http://schemas.microsoft.com/office/powerpoint/2010/main" val="31313014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EB5D7CFD-5B8A-B95C-4732-95B664D18CE1}"/>
              </a:ext>
            </a:extLst>
          </p:cNvPr>
          <p:cNvSpPr>
            <a:spLocks noChangeArrowheads="1"/>
          </p:cNvSpPr>
          <p:nvPr/>
        </p:nvSpPr>
        <p:spPr bwMode="auto">
          <a:xfrm>
            <a:off x="1286058" y="2976081"/>
            <a:ext cx="10155344"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1" i="0" u="none" strike="noStrike" cap="none" normalizeH="0" baseline="0">
                <a:ln>
                  <a:noFill/>
                </a:ln>
                <a:solidFill>
                  <a:schemeClr val="tx1"/>
                </a:solidFill>
                <a:effectLst/>
                <a:latin typeface="Arial" panose="020B0604020202020204" pitchFamily="34" charset="0"/>
              </a:rPr>
              <a:t>Zwróć uwagę na:</a:t>
            </a:r>
            <a:endParaRPr kumimoji="0" lang="pl-PL" altLang="uk-UA" sz="2800" b="1"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2800" b="1"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a:ln>
                  <a:noFill/>
                </a:ln>
                <a:solidFill>
                  <a:schemeClr val="tx1"/>
                </a:solidFill>
                <a:effectLst/>
                <a:latin typeface="Arial" panose="020B0604020202020204" pitchFamily="34" charset="0"/>
              </a:rPr>
              <a:t>🚫 Nietypowy adres (np. </a:t>
            </a:r>
            <a:r>
              <a:rPr kumimoji="0" lang="uk-UA" altLang="uk-UA" sz="2800" b="0" i="0" u="none" strike="noStrike" cap="none" normalizeH="0" baseline="0">
                <a:ln>
                  <a:noFill/>
                </a:ln>
                <a:solidFill>
                  <a:schemeClr val="tx1"/>
                </a:solidFill>
                <a:effectLst/>
                <a:latin typeface="Arial Unicode MS"/>
              </a:rPr>
              <a:t>@bank-xyz.ru</a:t>
            </a:r>
            <a:r>
              <a:rPr kumimoji="0" lang="uk-UA" altLang="uk-UA" sz="2800" b="0" i="0" u="none" strike="noStrike" cap="none" normalizeH="0" baseline="0">
                <a:ln>
                  <a:noFill/>
                </a:ln>
                <a:solidFill>
                  <a:schemeClr val="tx1"/>
                </a:solidFill>
                <a:effectLst/>
              </a:rPr>
              <a:t> zamiast </a:t>
            </a:r>
            <a:r>
              <a:rPr kumimoji="0" lang="uk-UA" altLang="uk-UA" sz="2800" b="0" i="0" u="none" strike="noStrike" cap="none" normalizeH="0" baseline="0">
                <a:ln>
                  <a:noFill/>
                </a:ln>
                <a:solidFill>
                  <a:schemeClr val="tx1"/>
                </a:solidFill>
                <a:effectLst/>
                <a:latin typeface="Arial Unicode MS"/>
              </a:rPr>
              <a:t>@bank.pl</a:t>
            </a:r>
            <a:r>
              <a:rPr kumimoji="0" lang="uk-UA" altLang="uk-UA" sz="2800" b="0" i="0" u="none" strike="noStrike" cap="none" normalizeH="0" baseline="0">
                <a:ln>
                  <a:noFill/>
                </a:ln>
                <a:solidFill>
                  <a:schemeClr val="tx1"/>
                </a:solidFill>
                <a:effectLst/>
              </a:rPr>
              <a:t>)</a:t>
            </a:r>
            <a:endParaRPr kumimoji="0" lang="pl-PL" altLang="uk-UA" sz="2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uk-UA" altLang="uk-UA" sz="2800" b="0" i="0" u="none" strike="noStrike" cap="none" normalizeH="0" baseline="0">
                <a:ln>
                  <a:noFill/>
                </a:ln>
                <a:solidFill>
                  <a:schemeClr val="tx1"/>
                </a:solidFill>
                <a:effectLst/>
              </a:rPr>
            </a:br>
            <a:r>
              <a:rPr kumimoji="0" lang="uk-UA" altLang="uk-UA" sz="2800" b="0" i="0" u="none" strike="noStrike" cap="none" normalizeH="0" baseline="0">
                <a:ln>
                  <a:noFill/>
                </a:ln>
                <a:solidFill>
                  <a:schemeClr val="tx1"/>
                </a:solidFill>
                <a:effectLst/>
              </a:rPr>
              <a:t>🚫 Literówki i dziwne znaki (</a:t>
            </a:r>
            <a:r>
              <a:rPr kumimoji="0" lang="uk-UA" altLang="uk-UA" sz="2800" b="0" i="0" u="none" strike="noStrike" cap="none" normalizeH="0" baseline="0">
                <a:ln>
                  <a:noFill/>
                </a:ln>
                <a:solidFill>
                  <a:schemeClr val="tx1"/>
                </a:solidFill>
                <a:effectLst/>
                <a:latin typeface="Arial Unicode MS"/>
              </a:rPr>
              <a:t>log1n</a:t>
            </a:r>
            <a:r>
              <a:rPr kumimoji="0" lang="uk-UA" altLang="uk-UA" sz="2800" b="0" i="0" u="none" strike="noStrike" cap="none" normalizeH="0" baseline="0">
                <a:ln>
                  <a:noFill/>
                </a:ln>
                <a:solidFill>
                  <a:schemeClr val="tx1"/>
                </a:solidFill>
                <a:effectLst/>
              </a:rPr>
              <a:t>, </a:t>
            </a:r>
            <a:r>
              <a:rPr kumimoji="0" lang="uk-UA" altLang="uk-UA" sz="2800" b="0" i="0" u="none" strike="noStrike" cap="none" normalizeH="0" baseline="0">
                <a:ln>
                  <a:noFill/>
                </a:ln>
                <a:solidFill>
                  <a:schemeClr val="tx1"/>
                </a:solidFill>
                <a:effectLst/>
                <a:latin typeface="Arial Unicode MS"/>
              </a:rPr>
              <a:t>bnk</a:t>
            </a:r>
            <a:r>
              <a:rPr kumimoji="0" lang="uk-UA" altLang="uk-UA" sz="2800" b="0" i="0" u="none" strike="noStrike" cap="none" normalizeH="0" baseline="0">
                <a:ln>
                  <a:noFill/>
                </a:ln>
                <a:solidFill>
                  <a:schemeClr val="tx1"/>
                </a:solidFill>
                <a:effectLst/>
              </a:rPr>
              <a:t> zamiast </a:t>
            </a:r>
            <a:r>
              <a:rPr kumimoji="0" lang="uk-UA" altLang="uk-UA" sz="2800" b="0" i="0" u="none" strike="noStrike" cap="none" normalizeH="0" baseline="0">
                <a:ln>
                  <a:noFill/>
                </a:ln>
                <a:solidFill>
                  <a:schemeClr val="tx1"/>
                </a:solidFill>
                <a:effectLst/>
                <a:latin typeface="Arial Unicode MS"/>
              </a:rPr>
              <a:t>bank</a:t>
            </a:r>
            <a:r>
              <a:rPr kumimoji="0" lang="uk-UA" altLang="uk-UA" sz="2800" b="0" i="0" u="none" strike="noStrike" cap="none" normalizeH="0" baseline="0">
                <a:ln>
                  <a:noFill/>
                </a:ln>
                <a:solidFill>
                  <a:schemeClr val="tx1"/>
                </a:solidFill>
                <a:effectLst/>
              </a:rPr>
              <a:t>)</a:t>
            </a:r>
            <a:endParaRPr kumimoji="0" lang="pl-PL" altLang="uk-UA" sz="2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uk-UA" altLang="uk-UA" sz="2800" b="0" i="0" u="none" strike="noStrike" cap="none" normalizeH="0" baseline="0">
                <a:ln>
                  <a:noFill/>
                </a:ln>
                <a:solidFill>
                  <a:schemeClr val="tx1"/>
                </a:solidFill>
                <a:effectLst/>
              </a:rPr>
            </a:br>
            <a:r>
              <a:rPr kumimoji="0" lang="uk-UA" altLang="uk-UA" sz="2800" b="0" i="0" u="none" strike="noStrike" cap="none" normalizeH="0" baseline="0">
                <a:ln>
                  <a:noFill/>
                </a:ln>
                <a:solidFill>
                  <a:schemeClr val="tx1"/>
                </a:solidFill>
                <a:effectLst/>
              </a:rPr>
              <a:t>🚫 Linki skrócone (</a:t>
            </a:r>
            <a:r>
              <a:rPr kumimoji="0" lang="uk-UA" altLang="uk-UA" sz="2800" b="0" i="0" u="none" strike="noStrike" cap="none" normalizeH="0" baseline="0">
                <a:ln>
                  <a:noFill/>
                </a:ln>
                <a:solidFill>
                  <a:schemeClr val="tx1"/>
                </a:solidFill>
                <a:effectLst/>
                <a:latin typeface="Arial Unicode MS"/>
              </a:rPr>
              <a:t>bit.ly</a:t>
            </a:r>
            <a:r>
              <a:rPr kumimoji="0" lang="uk-UA" altLang="uk-UA" sz="2800" b="0" i="0" u="none" strike="noStrike" cap="none" normalizeH="0" baseline="0">
                <a:ln>
                  <a:noFill/>
                </a:ln>
                <a:solidFill>
                  <a:schemeClr val="tx1"/>
                </a:solidFill>
                <a:effectLst/>
              </a:rPr>
              <a:t>, </a:t>
            </a:r>
            <a:r>
              <a:rPr kumimoji="0" lang="uk-UA" altLang="uk-UA" sz="2800" b="0" i="0" u="none" strike="noStrike" cap="none" normalizeH="0" baseline="0">
                <a:ln>
                  <a:noFill/>
                </a:ln>
                <a:solidFill>
                  <a:schemeClr val="tx1"/>
                </a:solidFill>
                <a:effectLst/>
                <a:latin typeface="Arial Unicode MS"/>
              </a:rPr>
              <a:t>tinyurl</a:t>
            </a:r>
            <a:r>
              <a:rPr kumimoji="0" lang="uk-UA" altLang="uk-UA" sz="2800" b="0" i="0" u="none" strike="noStrike" cap="none" normalizeH="0" baseline="0">
                <a:ln>
                  <a:noFill/>
                </a:ln>
                <a:solidFill>
                  <a:schemeClr val="tx1"/>
                </a:solidFill>
                <a:effectLst/>
              </a:rPr>
              <a:t>) – mogą ukrywać prawdziwą stronę</a:t>
            </a:r>
            <a:endParaRPr kumimoji="0" lang="pl-PL" altLang="uk-UA" sz="2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uk-UA" altLang="uk-UA" sz="2800" b="0" i="0" u="none" strike="noStrike" cap="none" normalizeH="0" baseline="0">
                <a:ln>
                  <a:noFill/>
                </a:ln>
                <a:solidFill>
                  <a:schemeClr val="tx1"/>
                </a:solidFill>
                <a:effectLst/>
              </a:rPr>
            </a:br>
            <a:r>
              <a:rPr kumimoji="0" lang="uk-UA" altLang="uk-UA" sz="2800" b="0" i="0" u="none" strike="noStrike" cap="none" normalizeH="0" baseline="0">
                <a:ln>
                  <a:noFill/>
                </a:ln>
                <a:solidFill>
                  <a:schemeClr val="tx1"/>
                </a:solidFill>
                <a:effectLst/>
              </a:rPr>
              <a:t>🚫 Linki w e-mailach od nieznajomych</a:t>
            </a:r>
            <a:endParaRPr kumimoji="0" lang="uk-UA" altLang="uk-UA" sz="2800" b="0" i="0" u="none" strike="noStrike" cap="none" normalizeH="0" baseline="0">
              <a:ln>
                <a:noFill/>
              </a:ln>
              <a:solidFill>
                <a:schemeClr val="tx1"/>
              </a:solidFill>
              <a:effectLst/>
              <a:latin typeface="Arial" panose="020B0604020202020204" pitchFamily="34" charset="0"/>
            </a:endParaRPr>
          </a:p>
        </p:txBody>
      </p:sp>
      <p:pic>
        <p:nvPicPr>
          <p:cNvPr id="6" name="Picture 5" descr="Cartoon bee with pointer">
            <a:extLst>
              <a:ext uri="{FF2B5EF4-FFF2-40B4-BE49-F238E27FC236}">
                <a16:creationId xmlns:a16="http://schemas.microsoft.com/office/drawing/2014/main" id="{1A8371D2-B3E3-33CD-4B9B-DC329C7CD2DB}"/>
              </a:ext>
            </a:extLst>
          </p:cNvPr>
          <p:cNvPicPr>
            <a:picLocks noChangeAspect="1"/>
          </p:cNvPicPr>
          <p:nvPr/>
        </p:nvPicPr>
        <p:blipFill>
          <a:blip r:embed="rId2"/>
          <a:stretch>
            <a:fillRect/>
          </a:stretch>
        </p:blipFill>
        <p:spPr>
          <a:xfrm>
            <a:off x="11072476" y="395417"/>
            <a:ext cx="2991252" cy="3373394"/>
          </a:xfrm>
          <a:prstGeom prst="rect">
            <a:avLst/>
          </a:prstGeom>
        </p:spPr>
      </p:pic>
      <p:pic>
        <p:nvPicPr>
          <p:cNvPr id="2" name="Obraz 1">
            <a:extLst>
              <a:ext uri="{FF2B5EF4-FFF2-40B4-BE49-F238E27FC236}">
                <a16:creationId xmlns:a16="http://schemas.microsoft.com/office/drawing/2014/main" id="{96BBB8BF-B23F-F802-57C9-B87F7B177C00}"/>
              </a:ext>
            </a:extLst>
          </p:cNvPr>
          <p:cNvPicPr>
            <a:picLocks noChangeAspect="1"/>
          </p:cNvPicPr>
          <p:nvPr/>
        </p:nvPicPr>
        <p:blipFill>
          <a:blip r:embed="rId3"/>
          <a:stretch>
            <a:fillRect/>
          </a:stretch>
        </p:blipFill>
        <p:spPr>
          <a:xfrm>
            <a:off x="12275144" y="6862903"/>
            <a:ext cx="1402202" cy="804742"/>
          </a:xfrm>
          <a:prstGeom prst="rect">
            <a:avLst/>
          </a:prstGeom>
        </p:spPr>
      </p:pic>
      <p:pic>
        <p:nvPicPr>
          <p:cNvPr id="3" name="Picture 12" descr="A blue flag with yellow stars&#10;&#10;Description automatically generated">
            <a:extLst>
              <a:ext uri="{FF2B5EF4-FFF2-40B4-BE49-F238E27FC236}">
                <a16:creationId xmlns:a16="http://schemas.microsoft.com/office/drawing/2014/main" id="{815382D5-56E1-58DE-EB41-4019B8E1B079}"/>
              </a:ext>
            </a:extLst>
          </p:cNvPr>
          <p:cNvPicPr>
            <a:picLocks noChangeAspect="1"/>
          </p:cNvPicPr>
          <p:nvPr/>
        </p:nvPicPr>
        <p:blipFill>
          <a:blip r:embed="rId4"/>
          <a:stretch>
            <a:fillRect/>
          </a:stretch>
        </p:blipFill>
        <p:spPr>
          <a:xfrm>
            <a:off x="404049" y="185990"/>
            <a:ext cx="1764018" cy="1787280"/>
          </a:xfrm>
          <a:prstGeom prst="rect">
            <a:avLst/>
          </a:prstGeom>
        </p:spPr>
      </p:pic>
    </p:spTree>
    <p:extLst>
      <p:ext uri="{BB962C8B-B14F-4D97-AF65-F5344CB8AC3E}">
        <p14:creationId xmlns:p14="http://schemas.microsoft.com/office/powerpoint/2010/main" val="15425377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website&#10;&#10;AI-generated content may be incorrect.">
            <a:extLst>
              <a:ext uri="{FF2B5EF4-FFF2-40B4-BE49-F238E27FC236}">
                <a16:creationId xmlns:a16="http://schemas.microsoft.com/office/drawing/2014/main" id="{110E75BE-A3ED-CFE4-2F49-5C3F52CD8F66}"/>
              </a:ext>
            </a:extLst>
          </p:cNvPr>
          <p:cNvPicPr>
            <a:picLocks noChangeAspect="1"/>
          </p:cNvPicPr>
          <p:nvPr/>
        </p:nvPicPr>
        <p:blipFill>
          <a:blip r:embed="rId2"/>
          <a:stretch>
            <a:fillRect/>
          </a:stretch>
        </p:blipFill>
        <p:spPr>
          <a:xfrm>
            <a:off x="1311923" y="1209323"/>
            <a:ext cx="11421302" cy="5531719"/>
          </a:xfrm>
          <a:prstGeom prst="rect">
            <a:avLst/>
          </a:pr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pic>
      <p:pic>
        <p:nvPicPr>
          <p:cNvPr id="7" name="Graphic 6" descr="Right pointing backhand index outline">
            <a:extLst>
              <a:ext uri="{FF2B5EF4-FFF2-40B4-BE49-F238E27FC236}">
                <a16:creationId xmlns:a16="http://schemas.microsoft.com/office/drawing/2014/main" id="{30E5342E-4269-3D49-9318-59DF174065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374902">
            <a:off x="4658497" y="5931241"/>
            <a:ext cx="914400" cy="914400"/>
          </a:xfrm>
          <a:prstGeom prst="rect">
            <a:avLst/>
          </a:prstGeom>
        </p:spPr>
      </p:pic>
      <p:sp>
        <p:nvSpPr>
          <p:cNvPr id="9" name="TextBox 8">
            <a:extLst>
              <a:ext uri="{FF2B5EF4-FFF2-40B4-BE49-F238E27FC236}">
                <a16:creationId xmlns:a16="http://schemas.microsoft.com/office/drawing/2014/main" id="{A77C8FB6-E70A-50F6-3193-3E23485BDD7F}"/>
              </a:ext>
            </a:extLst>
          </p:cNvPr>
          <p:cNvSpPr txBox="1"/>
          <p:nvPr/>
        </p:nvSpPr>
        <p:spPr>
          <a:xfrm>
            <a:off x="1433384" y="345502"/>
            <a:ext cx="12752173" cy="553998"/>
          </a:xfrm>
          <a:prstGeom prst="rect">
            <a:avLst/>
          </a:prstGeom>
          <a:noFill/>
        </p:spPr>
        <p:txBody>
          <a:bodyPr wrap="square">
            <a:spAutoFit/>
          </a:bodyPr>
          <a:lstStyle/>
          <a:p>
            <a:r>
              <a:rPr lang="pl-PL" sz="3000" b="1">
                <a:solidFill>
                  <a:schemeClr val="accent1"/>
                </a:solidFill>
              </a:rPr>
              <a:t>ĆWICZENIE </a:t>
            </a:r>
            <a:endParaRPr lang="uk-UA" sz="3000" b="1">
              <a:solidFill>
                <a:schemeClr val="accent1"/>
              </a:solidFill>
            </a:endParaRPr>
          </a:p>
        </p:txBody>
      </p:sp>
      <p:pic>
        <p:nvPicPr>
          <p:cNvPr id="2" name="Obraz 1">
            <a:extLst>
              <a:ext uri="{FF2B5EF4-FFF2-40B4-BE49-F238E27FC236}">
                <a16:creationId xmlns:a16="http://schemas.microsoft.com/office/drawing/2014/main" id="{D6AC541E-FC52-EBD4-148F-CBEC8EB33CB6}"/>
              </a:ext>
            </a:extLst>
          </p:cNvPr>
          <p:cNvPicPr>
            <a:picLocks noChangeAspect="1"/>
          </p:cNvPicPr>
          <p:nvPr/>
        </p:nvPicPr>
        <p:blipFill>
          <a:blip r:embed="rId5"/>
          <a:stretch>
            <a:fillRect/>
          </a:stretch>
        </p:blipFill>
        <p:spPr>
          <a:xfrm>
            <a:off x="12413368" y="7203145"/>
            <a:ext cx="1402202" cy="804742"/>
          </a:xfrm>
          <a:prstGeom prst="rect">
            <a:avLst/>
          </a:prstGeom>
        </p:spPr>
      </p:pic>
      <p:pic>
        <p:nvPicPr>
          <p:cNvPr id="3" name="Picture 12" descr="A blue flag with yellow stars&#10;&#10;Description automatically generated">
            <a:extLst>
              <a:ext uri="{FF2B5EF4-FFF2-40B4-BE49-F238E27FC236}">
                <a16:creationId xmlns:a16="http://schemas.microsoft.com/office/drawing/2014/main" id="{5C0429E6-0C64-DB72-06FC-41823852885D}"/>
              </a:ext>
            </a:extLst>
          </p:cNvPr>
          <p:cNvPicPr>
            <a:picLocks noChangeAspect="1"/>
          </p:cNvPicPr>
          <p:nvPr/>
        </p:nvPicPr>
        <p:blipFill>
          <a:blip r:embed="rId6"/>
          <a:stretch>
            <a:fillRect/>
          </a:stretch>
        </p:blipFill>
        <p:spPr>
          <a:xfrm>
            <a:off x="12791025" y="5860"/>
            <a:ext cx="1764018" cy="1787280"/>
          </a:xfrm>
          <a:prstGeom prst="rect">
            <a:avLst/>
          </a:prstGeom>
        </p:spPr>
      </p:pic>
    </p:spTree>
    <p:extLst>
      <p:ext uri="{BB962C8B-B14F-4D97-AF65-F5344CB8AC3E}">
        <p14:creationId xmlns:p14="http://schemas.microsoft.com/office/powerpoint/2010/main" val="15086079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96CEB-8D00-2441-DE32-F13BEEA744E4}"/>
            </a:ext>
          </a:extLst>
        </p:cNvPr>
        <p:cNvGrpSpPr/>
        <p:nvPr/>
      </p:nvGrpSpPr>
      <p:grpSpPr>
        <a:xfrm>
          <a:off x="0" y="0"/>
          <a:ext cx="0" cy="0"/>
          <a:chOff x="0" y="0"/>
          <a:chExt cx="0" cy="0"/>
        </a:xfrm>
      </p:grpSpPr>
      <p:pic>
        <p:nvPicPr>
          <p:cNvPr id="5" name="Picture 4" descr="A screenshot of a website&#10;&#10;AI-generated content may be incorrect.">
            <a:extLst>
              <a:ext uri="{FF2B5EF4-FFF2-40B4-BE49-F238E27FC236}">
                <a16:creationId xmlns:a16="http://schemas.microsoft.com/office/drawing/2014/main" id="{3F92AA8D-2747-7210-E87A-D9392CF31EA0}"/>
              </a:ext>
            </a:extLst>
          </p:cNvPr>
          <p:cNvPicPr>
            <a:picLocks noChangeAspect="1"/>
          </p:cNvPicPr>
          <p:nvPr/>
        </p:nvPicPr>
        <p:blipFill>
          <a:blip r:embed="rId2"/>
          <a:stretch>
            <a:fillRect/>
          </a:stretch>
        </p:blipFill>
        <p:spPr>
          <a:xfrm>
            <a:off x="140348" y="1121693"/>
            <a:ext cx="12214685" cy="5915981"/>
          </a:xfrm>
          <a:prstGeom prst="rect">
            <a:avLst/>
          </a:pr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pic>
      <p:pic>
        <p:nvPicPr>
          <p:cNvPr id="7" name="Graphic 6" descr="Right pointing backhand index outline">
            <a:extLst>
              <a:ext uri="{FF2B5EF4-FFF2-40B4-BE49-F238E27FC236}">
                <a16:creationId xmlns:a16="http://schemas.microsoft.com/office/drawing/2014/main" id="{E60D20D5-EB19-AC2A-EEF5-0E46D41BD8B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374902">
            <a:off x="4658497" y="5931241"/>
            <a:ext cx="914400" cy="914400"/>
          </a:xfrm>
          <a:prstGeom prst="rect">
            <a:avLst/>
          </a:prstGeom>
        </p:spPr>
      </p:pic>
      <p:sp>
        <p:nvSpPr>
          <p:cNvPr id="9" name="TextBox 8">
            <a:extLst>
              <a:ext uri="{FF2B5EF4-FFF2-40B4-BE49-F238E27FC236}">
                <a16:creationId xmlns:a16="http://schemas.microsoft.com/office/drawing/2014/main" id="{C9C33F2F-209B-A360-A496-9A3727118473}"/>
              </a:ext>
            </a:extLst>
          </p:cNvPr>
          <p:cNvSpPr txBox="1"/>
          <p:nvPr/>
        </p:nvSpPr>
        <p:spPr>
          <a:xfrm>
            <a:off x="1433384" y="345502"/>
            <a:ext cx="12752173" cy="553998"/>
          </a:xfrm>
          <a:prstGeom prst="rect">
            <a:avLst/>
          </a:prstGeom>
          <a:noFill/>
        </p:spPr>
        <p:txBody>
          <a:bodyPr wrap="square">
            <a:spAutoFit/>
          </a:bodyPr>
          <a:lstStyle/>
          <a:p>
            <a:r>
              <a:rPr lang="pl-PL" sz="3000" b="1" i="0">
                <a:solidFill>
                  <a:srgbClr val="FF0000"/>
                </a:solidFill>
                <a:effectLst/>
                <a:latin typeface="Google Sans Text"/>
              </a:rPr>
              <a:t>T</a:t>
            </a:r>
            <a:r>
              <a:rPr lang="en-US" sz="3000" b="1" i="0">
                <a:solidFill>
                  <a:srgbClr val="FF0000"/>
                </a:solidFill>
                <a:effectLst/>
                <a:latin typeface="Google Sans Text"/>
              </a:rPr>
              <a:t>utaj </a:t>
            </a:r>
            <a:r>
              <a:rPr lang="uk-UA" sz="3000" b="1" i="0">
                <a:solidFill>
                  <a:srgbClr val="FF0000"/>
                </a:solidFill>
                <a:effectLst/>
                <a:latin typeface="Google Sans Text"/>
              </a:rPr>
              <a:t> </a:t>
            </a:r>
            <a:r>
              <a:rPr lang="pl-PL" sz="3000" b="1" i="0">
                <a:solidFill>
                  <a:srgbClr val="FF0000"/>
                </a:solidFill>
                <a:effectLst/>
                <a:latin typeface="Google Sans Text"/>
              </a:rPr>
              <a:t>zastosowano sprytne przekierowania, a oferta była niewiarygodna</a:t>
            </a:r>
            <a:endParaRPr lang="uk-UA" sz="3000" b="1"/>
          </a:p>
        </p:txBody>
      </p:sp>
      <p:pic>
        <p:nvPicPr>
          <p:cNvPr id="2" name="Obraz 1">
            <a:extLst>
              <a:ext uri="{FF2B5EF4-FFF2-40B4-BE49-F238E27FC236}">
                <a16:creationId xmlns:a16="http://schemas.microsoft.com/office/drawing/2014/main" id="{670ACB75-40BD-F355-628B-711B7BDEA5C1}"/>
              </a:ext>
            </a:extLst>
          </p:cNvPr>
          <p:cNvPicPr>
            <a:picLocks noChangeAspect="1"/>
          </p:cNvPicPr>
          <p:nvPr/>
        </p:nvPicPr>
        <p:blipFill>
          <a:blip r:embed="rId5"/>
          <a:stretch>
            <a:fillRect/>
          </a:stretch>
        </p:blipFill>
        <p:spPr>
          <a:xfrm>
            <a:off x="12594121" y="7079356"/>
            <a:ext cx="1402202" cy="804742"/>
          </a:xfrm>
          <a:prstGeom prst="rect">
            <a:avLst/>
          </a:prstGeom>
        </p:spPr>
      </p:pic>
      <p:pic>
        <p:nvPicPr>
          <p:cNvPr id="3" name="Picture 12" descr="A blue flag with yellow stars&#10;&#10;Description automatically generated">
            <a:extLst>
              <a:ext uri="{FF2B5EF4-FFF2-40B4-BE49-F238E27FC236}">
                <a16:creationId xmlns:a16="http://schemas.microsoft.com/office/drawing/2014/main" id="{C725917E-3544-0E7D-2FFA-E2FF7D6BAF99}"/>
              </a:ext>
            </a:extLst>
          </p:cNvPr>
          <p:cNvPicPr>
            <a:picLocks noChangeAspect="1"/>
          </p:cNvPicPr>
          <p:nvPr/>
        </p:nvPicPr>
        <p:blipFill>
          <a:blip r:embed="rId6"/>
          <a:stretch>
            <a:fillRect/>
          </a:stretch>
        </p:blipFill>
        <p:spPr>
          <a:xfrm>
            <a:off x="12615753" y="792045"/>
            <a:ext cx="1764018" cy="1787280"/>
          </a:xfrm>
          <a:prstGeom prst="rect">
            <a:avLst/>
          </a:prstGeom>
        </p:spPr>
      </p:pic>
    </p:spTree>
    <p:extLst>
      <p:ext uri="{BB962C8B-B14F-4D97-AF65-F5344CB8AC3E}">
        <p14:creationId xmlns:p14="http://schemas.microsoft.com/office/powerpoint/2010/main" val="1440090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BA0AA4C2-F038-7034-5F33-5EA7FF0E0009}"/>
              </a:ext>
            </a:extLst>
          </p:cNvPr>
          <p:cNvPicPr>
            <a:picLocks noChangeAspect="1"/>
          </p:cNvPicPr>
          <p:nvPr/>
        </p:nvPicPr>
        <p:blipFill>
          <a:blip r:embed="rId2"/>
          <a:stretch>
            <a:fillRect/>
          </a:stretch>
        </p:blipFill>
        <p:spPr>
          <a:xfrm>
            <a:off x="87003" y="1457606"/>
            <a:ext cx="12752173" cy="5821499"/>
          </a:xfrm>
          <a:prstGeom prst="rect">
            <a:avLst/>
          </a:prstGeom>
        </p:spPr>
      </p:pic>
      <p:sp>
        <p:nvSpPr>
          <p:cNvPr id="2" name="TextBox 1">
            <a:extLst>
              <a:ext uri="{FF2B5EF4-FFF2-40B4-BE49-F238E27FC236}">
                <a16:creationId xmlns:a16="http://schemas.microsoft.com/office/drawing/2014/main" id="{37FD5493-6319-CE5A-0A71-226B072FE05D}"/>
              </a:ext>
            </a:extLst>
          </p:cNvPr>
          <p:cNvSpPr txBox="1"/>
          <p:nvPr/>
        </p:nvSpPr>
        <p:spPr>
          <a:xfrm>
            <a:off x="1433384" y="345502"/>
            <a:ext cx="12752173" cy="553998"/>
          </a:xfrm>
          <a:prstGeom prst="rect">
            <a:avLst/>
          </a:prstGeom>
          <a:noFill/>
        </p:spPr>
        <p:txBody>
          <a:bodyPr wrap="square">
            <a:spAutoFit/>
          </a:bodyPr>
          <a:lstStyle/>
          <a:p>
            <a:r>
              <a:rPr lang="pl-PL" sz="3000" b="1">
                <a:solidFill>
                  <a:schemeClr val="accent1"/>
                </a:solidFill>
              </a:rPr>
              <a:t>ĆWICZENIE </a:t>
            </a:r>
            <a:endParaRPr lang="uk-UA" sz="3000" b="1">
              <a:solidFill>
                <a:schemeClr val="accent1"/>
              </a:solidFill>
            </a:endParaRPr>
          </a:p>
        </p:txBody>
      </p:sp>
      <p:pic>
        <p:nvPicPr>
          <p:cNvPr id="4" name="Obraz 3">
            <a:extLst>
              <a:ext uri="{FF2B5EF4-FFF2-40B4-BE49-F238E27FC236}">
                <a16:creationId xmlns:a16="http://schemas.microsoft.com/office/drawing/2014/main" id="{FB0A8524-0048-0C8F-3CF5-512B490FF6BD}"/>
              </a:ext>
            </a:extLst>
          </p:cNvPr>
          <p:cNvPicPr>
            <a:picLocks noChangeAspect="1"/>
          </p:cNvPicPr>
          <p:nvPr/>
        </p:nvPicPr>
        <p:blipFill>
          <a:blip r:embed="rId3"/>
          <a:stretch>
            <a:fillRect/>
          </a:stretch>
        </p:blipFill>
        <p:spPr>
          <a:xfrm>
            <a:off x="12838670" y="228187"/>
            <a:ext cx="1402202" cy="804742"/>
          </a:xfrm>
          <a:prstGeom prst="rect">
            <a:avLst/>
          </a:prstGeom>
        </p:spPr>
      </p:pic>
      <p:pic>
        <p:nvPicPr>
          <p:cNvPr id="5" name="Picture 12" descr="A blue flag with yellow stars&#10;&#10;Description automatically generated">
            <a:extLst>
              <a:ext uri="{FF2B5EF4-FFF2-40B4-BE49-F238E27FC236}">
                <a16:creationId xmlns:a16="http://schemas.microsoft.com/office/drawing/2014/main" id="{C9FEA236-31C4-7C04-FF03-003DB10C7243}"/>
              </a:ext>
            </a:extLst>
          </p:cNvPr>
          <p:cNvPicPr>
            <a:picLocks noChangeAspect="1"/>
          </p:cNvPicPr>
          <p:nvPr/>
        </p:nvPicPr>
        <p:blipFill>
          <a:blip r:embed="rId4"/>
          <a:stretch>
            <a:fillRect/>
          </a:stretch>
        </p:blipFill>
        <p:spPr>
          <a:xfrm>
            <a:off x="12791025" y="6469831"/>
            <a:ext cx="1764018" cy="1787280"/>
          </a:xfrm>
          <a:prstGeom prst="rect">
            <a:avLst/>
          </a:prstGeom>
        </p:spPr>
      </p:pic>
    </p:spTree>
    <p:extLst>
      <p:ext uri="{BB962C8B-B14F-4D97-AF65-F5344CB8AC3E}">
        <p14:creationId xmlns:p14="http://schemas.microsoft.com/office/powerpoint/2010/main" val="13464286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B4469-83C0-AF2D-7E4A-1542E9266E13}"/>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596D5CC0-BF32-FE6E-051B-2B3A34C431F5}"/>
              </a:ext>
            </a:extLst>
          </p:cNvPr>
          <p:cNvPicPr>
            <a:picLocks noChangeAspect="1"/>
          </p:cNvPicPr>
          <p:nvPr/>
        </p:nvPicPr>
        <p:blipFill>
          <a:blip r:embed="rId2"/>
          <a:stretch>
            <a:fillRect/>
          </a:stretch>
        </p:blipFill>
        <p:spPr>
          <a:xfrm>
            <a:off x="1063256" y="1457606"/>
            <a:ext cx="12163646" cy="5377204"/>
          </a:xfrm>
          <a:prstGeom prst="rect">
            <a:avLst/>
          </a:prstGeom>
        </p:spPr>
      </p:pic>
      <p:sp>
        <p:nvSpPr>
          <p:cNvPr id="4" name="TextBox 3">
            <a:extLst>
              <a:ext uri="{FF2B5EF4-FFF2-40B4-BE49-F238E27FC236}">
                <a16:creationId xmlns:a16="http://schemas.microsoft.com/office/drawing/2014/main" id="{0804C28B-5A9E-640E-670C-C10ECC68185A}"/>
              </a:ext>
            </a:extLst>
          </p:cNvPr>
          <p:cNvSpPr txBox="1"/>
          <p:nvPr/>
        </p:nvSpPr>
        <p:spPr>
          <a:xfrm>
            <a:off x="2372499" y="345502"/>
            <a:ext cx="12418540" cy="584775"/>
          </a:xfrm>
          <a:prstGeom prst="rect">
            <a:avLst/>
          </a:prstGeom>
          <a:noFill/>
        </p:spPr>
        <p:txBody>
          <a:bodyPr wrap="square">
            <a:spAutoFit/>
          </a:bodyPr>
          <a:lstStyle/>
          <a:p>
            <a:r>
              <a:rPr lang="pl-PL" sz="3000" b="1">
                <a:solidFill>
                  <a:srgbClr val="FF0000"/>
                </a:solidFill>
                <a:latin typeface="Google Sans Text"/>
              </a:rPr>
              <a:t>T</a:t>
            </a:r>
            <a:r>
              <a:rPr lang="en-US" sz="3000" b="1" i="0">
                <a:solidFill>
                  <a:srgbClr val="FF0000"/>
                </a:solidFill>
                <a:effectLst/>
                <a:latin typeface="Google Sans Text"/>
              </a:rPr>
              <a:t>utaj </a:t>
            </a:r>
            <a:r>
              <a:rPr lang="uk-UA" sz="3000" b="1" i="0">
                <a:solidFill>
                  <a:srgbClr val="FF0000"/>
                </a:solidFill>
                <a:effectLst/>
                <a:latin typeface="Google Sans Text"/>
              </a:rPr>
              <a:t> </a:t>
            </a:r>
            <a:r>
              <a:rPr lang="pl-PL" sz="3200" b="1" i="0">
                <a:solidFill>
                  <a:srgbClr val="FF0000"/>
                </a:solidFill>
                <a:effectLst/>
                <a:latin typeface="Google Sans Text"/>
              </a:rPr>
              <a:t>adres URL wygląda prawidłowo, ale imituje inny adres</a:t>
            </a:r>
            <a:endParaRPr lang="uk-UA" sz="3000" b="1">
              <a:solidFill>
                <a:srgbClr val="FF0000"/>
              </a:solidFill>
            </a:endParaRPr>
          </a:p>
        </p:txBody>
      </p:sp>
      <p:pic>
        <p:nvPicPr>
          <p:cNvPr id="2" name="Obraz 1">
            <a:extLst>
              <a:ext uri="{FF2B5EF4-FFF2-40B4-BE49-F238E27FC236}">
                <a16:creationId xmlns:a16="http://schemas.microsoft.com/office/drawing/2014/main" id="{55DC72F3-A4D7-C317-7342-DB72EBF54995}"/>
              </a:ext>
            </a:extLst>
          </p:cNvPr>
          <p:cNvPicPr>
            <a:picLocks noChangeAspect="1"/>
          </p:cNvPicPr>
          <p:nvPr/>
        </p:nvPicPr>
        <p:blipFill>
          <a:blip r:embed="rId3"/>
          <a:stretch>
            <a:fillRect/>
          </a:stretch>
        </p:blipFill>
        <p:spPr>
          <a:xfrm>
            <a:off x="12944995" y="7160615"/>
            <a:ext cx="1402202" cy="804742"/>
          </a:xfrm>
          <a:prstGeom prst="rect">
            <a:avLst/>
          </a:prstGeom>
        </p:spPr>
      </p:pic>
      <p:pic>
        <p:nvPicPr>
          <p:cNvPr id="5" name="Picture 12" descr="A blue flag with yellow stars&#10;&#10;Description automatically generated">
            <a:extLst>
              <a:ext uri="{FF2B5EF4-FFF2-40B4-BE49-F238E27FC236}">
                <a16:creationId xmlns:a16="http://schemas.microsoft.com/office/drawing/2014/main" id="{74461BDC-9BAE-CE8C-6E92-7496826B7EE6}"/>
              </a:ext>
            </a:extLst>
          </p:cNvPr>
          <p:cNvPicPr>
            <a:picLocks noChangeAspect="1"/>
          </p:cNvPicPr>
          <p:nvPr/>
        </p:nvPicPr>
        <p:blipFill>
          <a:blip r:embed="rId4"/>
          <a:stretch>
            <a:fillRect/>
          </a:stretch>
        </p:blipFill>
        <p:spPr>
          <a:xfrm>
            <a:off x="308402" y="154092"/>
            <a:ext cx="1764018" cy="1787280"/>
          </a:xfrm>
          <a:prstGeom prst="rect">
            <a:avLst/>
          </a:prstGeom>
        </p:spPr>
      </p:pic>
    </p:spTree>
    <p:extLst>
      <p:ext uri="{BB962C8B-B14F-4D97-AF65-F5344CB8AC3E}">
        <p14:creationId xmlns:p14="http://schemas.microsoft.com/office/powerpoint/2010/main" val="16969713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624591-3819-3378-3089-EC146B8792E1}"/>
              </a:ext>
            </a:extLst>
          </p:cNvPr>
          <p:cNvSpPr txBox="1"/>
          <p:nvPr/>
        </p:nvSpPr>
        <p:spPr>
          <a:xfrm>
            <a:off x="568412" y="1255406"/>
            <a:ext cx="13147588" cy="5262979"/>
          </a:xfrm>
          <a:prstGeom prst="rect">
            <a:avLst/>
          </a:prstGeom>
          <a:noFill/>
        </p:spPr>
        <p:txBody>
          <a:bodyPr wrap="square">
            <a:spAutoFit/>
          </a:bodyPr>
          <a:lstStyle/>
          <a:p>
            <a:pPr>
              <a:buNone/>
            </a:pPr>
            <a:endParaRPr lang="pl-PL" sz="2800" b="1"/>
          </a:p>
          <a:p>
            <a:pPr>
              <a:buNone/>
            </a:pPr>
            <a:r>
              <a:rPr lang="pl-PL" sz="2800"/>
              <a:t>Skoro masz już </a:t>
            </a:r>
            <a:r>
              <a:rPr lang="pl-PL" sz="2800" b="1"/>
              <a:t>konto Gmail</a:t>
            </a:r>
            <a:r>
              <a:rPr lang="pl-PL" sz="2800"/>
              <a:t>, możesz je wykorzystać nie tylko do wysyłania wiadomości.</a:t>
            </a:r>
          </a:p>
          <a:p>
            <a:pPr>
              <a:buNone/>
            </a:pPr>
            <a:br>
              <a:rPr lang="pl-PL" sz="2800"/>
            </a:br>
            <a:r>
              <a:rPr lang="pl-PL" sz="2800"/>
              <a:t>Twoje konto Google to także </a:t>
            </a:r>
            <a:r>
              <a:rPr lang="pl-PL" sz="2800" b="1"/>
              <a:t>klucz do zarządzania danymi w telefonie</a:t>
            </a:r>
            <a:r>
              <a:rPr lang="pl-PL" sz="2800"/>
              <a:t>!</a:t>
            </a:r>
          </a:p>
          <a:p>
            <a:pPr>
              <a:buNone/>
            </a:pPr>
            <a:endParaRPr lang="pl-PL" sz="2800"/>
          </a:p>
          <a:p>
            <a:pPr algn="ctr">
              <a:buNone/>
            </a:pPr>
            <a:r>
              <a:rPr lang="pl-PL" sz="2800" b="1">
                <a:solidFill>
                  <a:srgbClr val="FF0000"/>
                </a:solidFill>
              </a:rPr>
              <a:t>Dzięki niemu możesz:</a:t>
            </a:r>
          </a:p>
          <a:p>
            <a:pPr>
              <a:buNone/>
            </a:pPr>
            <a:endParaRPr lang="pl-PL" sz="2800"/>
          </a:p>
          <a:p>
            <a:r>
              <a:rPr lang="pl-PL" sz="2800"/>
              <a:t>🔄 Bezpiecznie przechowywać dane w chmurze</a:t>
            </a:r>
          </a:p>
          <a:p>
            <a:endParaRPr lang="pl-PL" sz="2800"/>
          </a:p>
          <a:p>
            <a:r>
              <a:rPr lang="pl-PL" sz="2800"/>
              <a:t>📦 Automatycznie tworzyć kopie zapasowe</a:t>
            </a:r>
          </a:p>
          <a:p>
            <a:pPr>
              <a:buFont typeface="Arial" panose="020B0604020202020204" pitchFamily="34" charset="0"/>
              <a:buChar char="•"/>
            </a:pPr>
            <a:endParaRPr lang="pl-PL" sz="2800"/>
          </a:p>
          <a:p>
            <a:r>
              <a:rPr lang="pl-PL" sz="2800"/>
              <a:t>📱 </a:t>
            </a:r>
            <a:r>
              <a:rPr lang="pl-PL" sz="2800" b="1"/>
              <a:t>Łatwo przenieść wszystko na nowy telefon</a:t>
            </a:r>
            <a:r>
              <a:rPr lang="pl-PL" sz="2800"/>
              <a:t> – bez stresu i kabli</a:t>
            </a:r>
          </a:p>
        </p:txBody>
      </p:sp>
      <p:sp>
        <p:nvSpPr>
          <p:cNvPr id="4" name="Text 0">
            <a:extLst>
              <a:ext uri="{FF2B5EF4-FFF2-40B4-BE49-F238E27FC236}">
                <a16:creationId xmlns:a16="http://schemas.microsoft.com/office/drawing/2014/main" id="{67532078-49FF-0303-403F-2AB6EA98F90F}"/>
              </a:ext>
            </a:extLst>
          </p:cNvPr>
          <p:cNvSpPr/>
          <p:nvPr/>
        </p:nvSpPr>
        <p:spPr>
          <a:xfrm>
            <a:off x="242097" y="389446"/>
            <a:ext cx="6652974" cy="708779"/>
          </a:xfrm>
          <a:prstGeom prst="rect">
            <a:avLst/>
          </a:prstGeom>
          <a:noFill/>
          <a:ln/>
        </p:spPr>
        <p:txBody>
          <a:bodyPr wrap="none" lIns="0" tIns="0" rIns="0" bIns="0" rtlCol="0" anchor="t"/>
          <a:lstStyle/>
          <a:p>
            <a:pPr>
              <a:buNone/>
            </a:pPr>
            <a:r>
              <a:rPr lang="pl-PL" sz="4800" b="1">
                <a:solidFill>
                  <a:srgbClr val="00B050"/>
                </a:solidFill>
              </a:rPr>
              <a:t>📬 Korzystasz już z e-maila? Teraz czas na coś więcej!</a:t>
            </a:r>
          </a:p>
        </p:txBody>
      </p:sp>
      <p:pic>
        <p:nvPicPr>
          <p:cNvPr id="6" name="Picture 5" descr="Smiling white dog">
            <a:extLst>
              <a:ext uri="{FF2B5EF4-FFF2-40B4-BE49-F238E27FC236}">
                <a16:creationId xmlns:a16="http://schemas.microsoft.com/office/drawing/2014/main" id="{DC58420E-33F0-1ECD-21CD-22102415DDC9}"/>
              </a:ext>
            </a:extLst>
          </p:cNvPr>
          <p:cNvPicPr>
            <a:picLocks noChangeAspect="1"/>
          </p:cNvPicPr>
          <p:nvPr/>
        </p:nvPicPr>
        <p:blipFill>
          <a:blip r:embed="rId2"/>
          <a:srcRect l="43328" r="15371"/>
          <a:stretch/>
        </p:blipFill>
        <p:spPr>
          <a:xfrm>
            <a:off x="11207578" y="3886895"/>
            <a:ext cx="2718487" cy="2980050"/>
          </a:xfrm>
          <a:custGeom>
            <a:avLst/>
            <a:gdLst>
              <a:gd name="csX0" fmla="*/ 0 w 2718487"/>
              <a:gd name="csY0" fmla="*/ 0 h 2980050"/>
              <a:gd name="csX1" fmla="*/ 489328 w 2718487"/>
              <a:gd name="csY1" fmla="*/ 0 h 2980050"/>
              <a:gd name="csX2" fmla="*/ 1087395 w 2718487"/>
              <a:gd name="csY2" fmla="*/ 0 h 2980050"/>
              <a:gd name="csX3" fmla="*/ 1685462 w 2718487"/>
              <a:gd name="csY3" fmla="*/ 0 h 2980050"/>
              <a:gd name="csX4" fmla="*/ 2718487 w 2718487"/>
              <a:gd name="csY4" fmla="*/ 0 h 2980050"/>
              <a:gd name="csX5" fmla="*/ 2718487 w 2718487"/>
              <a:gd name="csY5" fmla="*/ 536409 h 2980050"/>
              <a:gd name="csX6" fmla="*/ 2718487 w 2718487"/>
              <a:gd name="csY6" fmla="*/ 1192020 h 2980050"/>
              <a:gd name="csX7" fmla="*/ 2718487 w 2718487"/>
              <a:gd name="csY7" fmla="*/ 1817831 h 2980050"/>
              <a:gd name="csX8" fmla="*/ 2718487 w 2718487"/>
              <a:gd name="csY8" fmla="*/ 2443641 h 2980050"/>
              <a:gd name="csX9" fmla="*/ 2718487 w 2718487"/>
              <a:gd name="csY9" fmla="*/ 2980050 h 2980050"/>
              <a:gd name="csX10" fmla="*/ 2229159 w 2718487"/>
              <a:gd name="csY10" fmla="*/ 2980050 h 2980050"/>
              <a:gd name="csX11" fmla="*/ 1739832 w 2718487"/>
              <a:gd name="csY11" fmla="*/ 2980050 h 2980050"/>
              <a:gd name="csX12" fmla="*/ 1250504 w 2718487"/>
              <a:gd name="csY12" fmla="*/ 2980050 h 2980050"/>
              <a:gd name="csX13" fmla="*/ 652437 w 2718487"/>
              <a:gd name="csY13" fmla="*/ 2980050 h 2980050"/>
              <a:gd name="csX14" fmla="*/ 0 w 2718487"/>
              <a:gd name="csY14" fmla="*/ 2980050 h 2980050"/>
              <a:gd name="csX15" fmla="*/ 0 w 2718487"/>
              <a:gd name="csY15" fmla="*/ 2354240 h 2980050"/>
              <a:gd name="csX16" fmla="*/ 0 w 2718487"/>
              <a:gd name="csY16" fmla="*/ 1817831 h 2980050"/>
              <a:gd name="csX17" fmla="*/ 0 w 2718487"/>
              <a:gd name="csY17" fmla="*/ 1311222 h 2980050"/>
              <a:gd name="csX18" fmla="*/ 0 w 2718487"/>
              <a:gd name="csY18" fmla="*/ 655611 h 2980050"/>
              <a:gd name="csX19" fmla="*/ 0 w 2718487"/>
              <a:gd name="csY19" fmla="*/ 0 h 29800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2718487" h="2980050" fill="none" extrusionOk="0">
                <a:moveTo>
                  <a:pt x="0" y="0"/>
                </a:moveTo>
                <a:cubicBezTo>
                  <a:pt x="212102" y="-34822"/>
                  <a:pt x="353102" y="22572"/>
                  <a:pt x="489328" y="0"/>
                </a:cubicBezTo>
                <a:cubicBezTo>
                  <a:pt x="625554" y="-22572"/>
                  <a:pt x="878866" y="32045"/>
                  <a:pt x="1087395" y="0"/>
                </a:cubicBezTo>
                <a:cubicBezTo>
                  <a:pt x="1295924" y="-32045"/>
                  <a:pt x="1523370" y="57662"/>
                  <a:pt x="1685462" y="0"/>
                </a:cubicBezTo>
                <a:cubicBezTo>
                  <a:pt x="1847554" y="-57662"/>
                  <a:pt x="2238269" y="108638"/>
                  <a:pt x="2718487" y="0"/>
                </a:cubicBezTo>
                <a:cubicBezTo>
                  <a:pt x="2756002" y="155827"/>
                  <a:pt x="2687460" y="359074"/>
                  <a:pt x="2718487" y="536409"/>
                </a:cubicBezTo>
                <a:cubicBezTo>
                  <a:pt x="2749514" y="713744"/>
                  <a:pt x="2713518" y="962471"/>
                  <a:pt x="2718487" y="1192020"/>
                </a:cubicBezTo>
                <a:cubicBezTo>
                  <a:pt x="2723456" y="1421569"/>
                  <a:pt x="2715400" y="1609203"/>
                  <a:pt x="2718487" y="1817831"/>
                </a:cubicBezTo>
                <a:cubicBezTo>
                  <a:pt x="2721574" y="2026459"/>
                  <a:pt x="2655027" y="2218605"/>
                  <a:pt x="2718487" y="2443641"/>
                </a:cubicBezTo>
                <a:cubicBezTo>
                  <a:pt x="2781947" y="2668677"/>
                  <a:pt x="2666798" y="2798820"/>
                  <a:pt x="2718487" y="2980050"/>
                </a:cubicBezTo>
                <a:cubicBezTo>
                  <a:pt x="2542621" y="2986370"/>
                  <a:pt x="2369010" y="2939311"/>
                  <a:pt x="2229159" y="2980050"/>
                </a:cubicBezTo>
                <a:cubicBezTo>
                  <a:pt x="2089308" y="3020789"/>
                  <a:pt x="1938351" y="2926393"/>
                  <a:pt x="1739832" y="2980050"/>
                </a:cubicBezTo>
                <a:cubicBezTo>
                  <a:pt x="1541313" y="3033707"/>
                  <a:pt x="1473170" y="2935432"/>
                  <a:pt x="1250504" y="2980050"/>
                </a:cubicBezTo>
                <a:cubicBezTo>
                  <a:pt x="1027838" y="3024668"/>
                  <a:pt x="855977" y="2971020"/>
                  <a:pt x="652437" y="2980050"/>
                </a:cubicBezTo>
                <a:cubicBezTo>
                  <a:pt x="448897" y="2989080"/>
                  <a:pt x="137040" y="2949579"/>
                  <a:pt x="0" y="2980050"/>
                </a:cubicBezTo>
                <a:cubicBezTo>
                  <a:pt x="-23970" y="2820154"/>
                  <a:pt x="71074" y="2593581"/>
                  <a:pt x="0" y="2354240"/>
                </a:cubicBezTo>
                <a:cubicBezTo>
                  <a:pt x="-71074" y="2114899"/>
                  <a:pt x="16437" y="1975175"/>
                  <a:pt x="0" y="1817831"/>
                </a:cubicBezTo>
                <a:cubicBezTo>
                  <a:pt x="-16437" y="1660487"/>
                  <a:pt x="2504" y="1563912"/>
                  <a:pt x="0" y="1311222"/>
                </a:cubicBezTo>
                <a:cubicBezTo>
                  <a:pt x="-2504" y="1058532"/>
                  <a:pt x="45799" y="954709"/>
                  <a:pt x="0" y="655611"/>
                </a:cubicBezTo>
                <a:cubicBezTo>
                  <a:pt x="-45799" y="356513"/>
                  <a:pt x="75839" y="271960"/>
                  <a:pt x="0" y="0"/>
                </a:cubicBezTo>
                <a:close/>
              </a:path>
              <a:path w="2718487" h="2980050" stroke="0" extrusionOk="0">
                <a:moveTo>
                  <a:pt x="0" y="0"/>
                </a:moveTo>
                <a:cubicBezTo>
                  <a:pt x="111131" y="-20142"/>
                  <a:pt x="368802" y="22161"/>
                  <a:pt x="543697" y="0"/>
                </a:cubicBezTo>
                <a:cubicBezTo>
                  <a:pt x="718592" y="-22161"/>
                  <a:pt x="891076" y="4938"/>
                  <a:pt x="1005840" y="0"/>
                </a:cubicBezTo>
                <a:cubicBezTo>
                  <a:pt x="1120604" y="-4938"/>
                  <a:pt x="1426412" y="34506"/>
                  <a:pt x="1603907" y="0"/>
                </a:cubicBezTo>
                <a:cubicBezTo>
                  <a:pt x="1781402" y="-34506"/>
                  <a:pt x="1920013" y="34037"/>
                  <a:pt x="2174790" y="0"/>
                </a:cubicBezTo>
                <a:cubicBezTo>
                  <a:pt x="2429567" y="-34037"/>
                  <a:pt x="2473933" y="16161"/>
                  <a:pt x="2718487" y="0"/>
                </a:cubicBezTo>
                <a:cubicBezTo>
                  <a:pt x="2731028" y="126663"/>
                  <a:pt x="2649749" y="493192"/>
                  <a:pt x="2718487" y="625811"/>
                </a:cubicBezTo>
                <a:cubicBezTo>
                  <a:pt x="2787225" y="758430"/>
                  <a:pt x="2684885" y="1036010"/>
                  <a:pt x="2718487" y="1162220"/>
                </a:cubicBezTo>
                <a:cubicBezTo>
                  <a:pt x="2752089" y="1288430"/>
                  <a:pt x="2687678" y="1470945"/>
                  <a:pt x="2718487" y="1758230"/>
                </a:cubicBezTo>
                <a:cubicBezTo>
                  <a:pt x="2749296" y="2045515"/>
                  <a:pt x="2700143" y="2150014"/>
                  <a:pt x="2718487" y="2354240"/>
                </a:cubicBezTo>
                <a:cubicBezTo>
                  <a:pt x="2736831" y="2558466"/>
                  <a:pt x="2685343" y="2821121"/>
                  <a:pt x="2718487" y="2980050"/>
                </a:cubicBezTo>
                <a:cubicBezTo>
                  <a:pt x="2463079" y="2987275"/>
                  <a:pt x="2281864" y="2939368"/>
                  <a:pt x="2120420" y="2980050"/>
                </a:cubicBezTo>
                <a:cubicBezTo>
                  <a:pt x="1958976" y="3020732"/>
                  <a:pt x="1783730" y="2946779"/>
                  <a:pt x="1549538" y="2980050"/>
                </a:cubicBezTo>
                <a:cubicBezTo>
                  <a:pt x="1315346" y="3013321"/>
                  <a:pt x="1213625" y="2914508"/>
                  <a:pt x="951470" y="2980050"/>
                </a:cubicBezTo>
                <a:cubicBezTo>
                  <a:pt x="689315" y="3045592"/>
                  <a:pt x="445542" y="2972816"/>
                  <a:pt x="0" y="2980050"/>
                </a:cubicBezTo>
                <a:cubicBezTo>
                  <a:pt x="-69095" y="2773092"/>
                  <a:pt x="17153" y="2547128"/>
                  <a:pt x="0" y="2354240"/>
                </a:cubicBezTo>
                <a:cubicBezTo>
                  <a:pt x="-17153" y="2161352"/>
                  <a:pt x="54914" y="1961336"/>
                  <a:pt x="0" y="1817831"/>
                </a:cubicBezTo>
                <a:cubicBezTo>
                  <a:pt x="-54914" y="1674326"/>
                  <a:pt x="14301" y="1470825"/>
                  <a:pt x="0" y="1251621"/>
                </a:cubicBezTo>
                <a:cubicBezTo>
                  <a:pt x="-14301" y="1032417"/>
                  <a:pt x="33064" y="913374"/>
                  <a:pt x="0" y="685412"/>
                </a:cubicBezTo>
                <a:cubicBezTo>
                  <a:pt x="-33064" y="457450"/>
                  <a:pt x="51481" y="211584"/>
                  <a:pt x="0" y="0"/>
                </a:cubicBezTo>
                <a:close/>
              </a:path>
            </a:pathLst>
          </a:custGeom>
          <a:ln>
            <a:solidFill>
              <a:schemeClr val="tx1"/>
            </a:solidFill>
            <a:extLst>
              <a:ext uri="{C807C97D-BFC1-408E-A445-0C87EB9F89A2}">
                <ask:lineSketchStyleProps xmlns:ask="http://schemas.microsoft.com/office/drawing/2018/sketchyshapes" sd="2063178968">
                  <a:prstGeom prst="rect">
                    <a:avLst/>
                  </a:prstGeom>
                  <ask:type>
                    <ask:lineSketchScribble/>
                  </ask:type>
                </ask:lineSketchStyleProps>
              </a:ext>
            </a:extLst>
          </a:ln>
        </p:spPr>
      </p:pic>
      <p:pic>
        <p:nvPicPr>
          <p:cNvPr id="2" name="Obraz 1">
            <a:extLst>
              <a:ext uri="{FF2B5EF4-FFF2-40B4-BE49-F238E27FC236}">
                <a16:creationId xmlns:a16="http://schemas.microsoft.com/office/drawing/2014/main" id="{8047E0A1-7997-0DBA-2EAA-8E9461901821}"/>
              </a:ext>
            </a:extLst>
          </p:cNvPr>
          <p:cNvPicPr>
            <a:picLocks noChangeAspect="1"/>
          </p:cNvPicPr>
          <p:nvPr/>
        </p:nvPicPr>
        <p:blipFill>
          <a:blip r:embed="rId3"/>
          <a:stretch>
            <a:fillRect/>
          </a:stretch>
        </p:blipFill>
        <p:spPr>
          <a:xfrm>
            <a:off x="8415526" y="7139350"/>
            <a:ext cx="1402202" cy="804742"/>
          </a:xfrm>
          <a:prstGeom prst="rect">
            <a:avLst/>
          </a:prstGeom>
        </p:spPr>
      </p:pic>
      <p:pic>
        <p:nvPicPr>
          <p:cNvPr id="5" name="Picture 12" descr="A blue flag with yellow stars&#10;&#10;Description automatically generated">
            <a:extLst>
              <a:ext uri="{FF2B5EF4-FFF2-40B4-BE49-F238E27FC236}">
                <a16:creationId xmlns:a16="http://schemas.microsoft.com/office/drawing/2014/main" id="{0FDA3BB9-5FF6-1DE7-A4EE-E24554B7DA0A}"/>
              </a:ext>
            </a:extLst>
          </p:cNvPr>
          <p:cNvPicPr>
            <a:picLocks noChangeAspect="1"/>
          </p:cNvPicPr>
          <p:nvPr/>
        </p:nvPicPr>
        <p:blipFill>
          <a:blip r:embed="rId4"/>
          <a:stretch>
            <a:fillRect/>
          </a:stretch>
        </p:blipFill>
        <p:spPr>
          <a:xfrm>
            <a:off x="6539081" y="6518385"/>
            <a:ext cx="1764018" cy="1787280"/>
          </a:xfrm>
          <a:prstGeom prst="rect">
            <a:avLst/>
          </a:prstGeom>
        </p:spPr>
      </p:pic>
    </p:spTree>
    <p:extLst>
      <p:ext uri="{BB962C8B-B14F-4D97-AF65-F5344CB8AC3E}">
        <p14:creationId xmlns:p14="http://schemas.microsoft.com/office/powerpoint/2010/main" val="37217266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2A6C2-8907-427A-3C71-3123FBAF730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AFEF05C-CC74-7A8D-929F-24C43E244913}"/>
              </a:ext>
            </a:extLst>
          </p:cNvPr>
          <p:cNvSpPr txBox="1"/>
          <p:nvPr/>
        </p:nvSpPr>
        <p:spPr>
          <a:xfrm>
            <a:off x="568412" y="1255406"/>
            <a:ext cx="13147588" cy="6186309"/>
          </a:xfrm>
          <a:prstGeom prst="rect">
            <a:avLst/>
          </a:prstGeom>
          <a:noFill/>
        </p:spPr>
        <p:txBody>
          <a:bodyPr wrap="square">
            <a:spAutoFit/>
          </a:bodyPr>
          <a:lstStyle/>
          <a:p>
            <a:pPr>
              <a:buNone/>
            </a:pPr>
            <a:r>
              <a:rPr lang="pl-PL" sz="3600" dirty="0"/>
              <a:t>1️⃣ </a:t>
            </a:r>
            <a:r>
              <a:rPr lang="pl-PL" sz="3600" b="1" dirty="0"/>
              <a:t>Na starym telefonie</a:t>
            </a:r>
            <a:br>
              <a:rPr lang="pl-PL" sz="3600" dirty="0"/>
            </a:br>
            <a:r>
              <a:rPr lang="pl-PL" sz="3600" dirty="0"/>
              <a:t>➤ Upewnij się, że jesteś zalogowany na konto Google</a:t>
            </a:r>
            <a:br>
              <a:rPr lang="pl-PL" sz="3600" dirty="0"/>
            </a:br>
            <a:r>
              <a:rPr lang="pl-PL" sz="3600" dirty="0"/>
              <a:t>➤ Wejdź w: </a:t>
            </a:r>
            <a:r>
              <a:rPr lang="pl-PL" sz="3600" b="1" dirty="0"/>
              <a:t>Ustawienia &gt; Google &gt; Kopia zapasowa</a:t>
            </a:r>
            <a:br>
              <a:rPr lang="pl-PL" sz="3600" dirty="0"/>
            </a:br>
            <a:r>
              <a:rPr lang="pl-PL" sz="3600" dirty="0"/>
              <a:t>➤ Włącz opcję: </a:t>
            </a:r>
            <a:r>
              <a:rPr lang="pl-PL" sz="3600" b="1" dirty="0"/>
              <a:t>„Twórz kopię danych”</a:t>
            </a:r>
          </a:p>
          <a:p>
            <a:pPr>
              <a:buNone/>
            </a:pPr>
            <a:endParaRPr lang="pl-PL" sz="3600" dirty="0"/>
          </a:p>
          <a:p>
            <a:r>
              <a:rPr lang="pl-PL" sz="3600" dirty="0"/>
              <a:t>2️⃣ </a:t>
            </a:r>
            <a:r>
              <a:rPr lang="pl-PL" sz="3600" b="1" dirty="0"/>
              <a:t>Na nowym telefonie</a:t>
            </a:r>
            <a:br>
              <a:rPr lang="pl-PL" sz="3600" dirty="0"/>
            </a:br>
            <a:r>
              <a:rPr lang="pl-PL" sz="3600" dirty="0"/>
              <a:t>➤ Włącz telefon i połącz się z Wi-Fi</a:t>
            </a:r>
            <a:br>
              <a:rPr lang="pl-PL" sz="3600" dirty="0"/>
            </a:br>
            <a:r>
              <a:rPr lang="pl-PL" sz="3600" dirty="0"/>
              <a:t>➤ Podczas konfiguracji wybierz: </a:t>
            </a:r>
            <a:r>
              <a:rPr lang="pl-PL" sz="3600" b="1" dirty="0"/>
              <a:t>„Przenieś dane ze starego telefonu”</a:t>
            </a:r>
            <a:br>
              <a:rPr lang="pl-PL" sz="3600" dirty="0"/>
            </a:br>
            <a:r>
              <a:rPr lang="pl-PL" sz="3600" dirty="0"/>
              <a:t>➤ Zaloguj się na </a:t>
            </a:r>
            <a:r>
              <a:rPr lang="pl-PL" sz="3600" b="1" dirty="0"/>
              <a:t>to samo konto </a:t>
            </a:r>
            <a:r>
              <a:rPr lang="pl-PL" sz="3600" b="1" dirty="0" err="1"/>
              <a:t>Gmail</a:t>
            </a:r>
            <a:endParaRPr lang="pl-PL" sz="3600" b="1" dirty="0"/>
          </a:p>
          <a:p>
            <a:br>
              <a:rPr lang="pl-PL" sz="3600" dirty="0"/>
            </a:br>
            <a:r>
              <a:rPr lang="pl-PL" sz="3600" dirty="0"/>
              <a:t>📲 Dane zostaną przywrócone automatycznie!</a:t>
            </a:r>
          </a:p>
        </p:txBody>
      </p:sp>
      <p:sp>
        <p:nvSpPr>
          <p:cNvPr id="4" name="Text 0">
            <a:extLst>
              <a:ext uri="{FF2B5EF4-FFF2-40B4-BE49-F238E27FC236}">
                <a16:creationId xmlns:a16="http://schemas.microsoft.com/office/drawing/2014/main" id="{21610218-BBC8-8DD8-BEA4-F4C90FBC357D}"/>
              </a:ext>
            </a:extLst>
          </p:cNvPr>
          <p:cNvSpPr/>
          <p:nvPr/>
        </p:nvSpPr>
        <p:spPr>
          <a:xfrm>
            <a:off x="242097" y="389446"/>
            <a:ext cx="6652974" cy="708779"/>
          </a:xfrm>
          <a:prstGeom prst="rect">
            <a:avLst/>
          </a:prstGeom>
          <a:noFill/>
          <a:ln/>
        </p:spPr>
        <p:txBody>
          <a:bodyPr wrap="none" lIns="0" tIns="0" rIns="0" bIns="0" rtlCol="0" anchor="t"/>
          <a:lstStyle/>
          <a:p>
            <a:pPr>
              <a:buNone/>
            </a:pPr>
            <a:r>
              <a:rPr lang="pl-PL" sz="4000" b="1">
                <a:solidFill>
                  <a:srgbClr val="00B050"/>
                </a:solidFill>
              </a:rPr>
              <a:t>📲 Jak przenieść dane na nowy telefon? (z pomocą konta Google)</a:t>
            </a:r>
          </a:p>
        </p:txBody>
      </p:sp>
      <p:pic>
        <p:nvPicPr>
          <p:cNvPr id="5" name="Picture 4" descr="Like Bee">
            <a:extLst>
              <a:ext uri="{FF2B5EF4-FFF2-40B4-BE49-F238E27FC236}">
                <a16:creationId xmlns:a16="http://schemas.microsoft.com/office/drawing/2014/main" id="{B279F711-9903-55F6-5F53-E9F9555EBC72}"/>
              </a:ext>
            </a:extLst>
          </p:cNvPr>
          <p:cNvPicPr>
            <a:picLocks noChangeAspect="1"/>
          </p:cNvPicPr>
          <p:nvPr/>
        </p:nvPicPr>
        <p:blipFill>
          <a:blip r:embed="rId2"/>
          <a:stretch>
            <a:fillRect/>
          </a:stretch>
        </p:blipFill>
        <p:spPr>
          <a:xfrm>
            <a:off x="11602994" y="1765998"/>
            <a:ext cx="2582562" cy="2582562"/>
          </a:xfrm>
          <a:prstGeom prst="rect">
            <a:avLst/>
          </a:prstGeom>
        </p:spPr>
      </p:pic>
      <p:pic>
        <p:nvPicPr>
          <p:cNvPr id="2" name="Obraz 1">
            <a:extLst>
              <a:ext uri="{FF2B5EF4-FFF2-40B4-BE49-F238E27FC236}">
                <a16:creationId xmlns:a16="http://schemas.microsoft.com/office/drawing/2014/main" id="{161324C4-84F4-AA67-ABB6-603D691AA13D}"/>
              </a:ext>
            </a:extLst>
          </p:cNvPr>
          <p:cNvPicPr>
            <a:picLocks noChangeAspect="1"/>
          </p:cNvPicPr>
          <p:nvPr/>
        </p:nvPicPr>
        <p:blipFill>
          <a:blip r:embed="rId3"/>
          <a:stretch>
            <a:fillRect/>
          </a:stretch>
        </p:blipFill>
        <p:spPr>
          <a:xfrm>
            <a:off x="12659786" y="7196525"/>
            <a:ext cx="1402202" cy="804742"/>
          </a:xfrm>
          <a:prstGeom prst="rect">
            <a:avLst/>
          </a:prstGeom>
        </p:spPr>
      </p:pic>
      <p:pic>
        <p:nvPicPr>
          <p:cNvPr id="6" name="Picture 12" descr="A blue flag with yellow stars&#10;&#10;Description automatically generated">
            <a:extLst>
              <a:ext uri="{FF2B5EF4-FFF2-40B4-BE49-F238E27FC236}">
                <a16:creationId xmlns:a16="http://schemas.microsoft.com/office/drawing/2014/main" id="{33345ED0-1019-2EF9-2A39-C95178F82E34}"/>
              </a:ext>
            </a:extLst>
          </p:cNvPr>
          <p:cNvPicPr>
            <a:picLocks noChangeAspect="1"/>
          </p:cNvPicPr>
          <p:nvPr/>
        </p:nvPicPr>
        <p:blipFill>
          <a:blip r:embed="rId4"/>
          <a:stretch>
            <a:fillRect/>
          </a:stretch>
        </p:blipFill>
        <p:spPr>
          <a:xfrm>
            <a:off x="10720985" y="6441244"/>
            <a:ext cx="1764018" cy="1787280"/>
          </a:xfrm>
          <a:prstGeom prst="rect">
            <a:avLst/>
          </a:prstGeom>
        </p:spPr>
      </p:pic>
    </p:spTree>
    <p:extLst>
      <p:ext uri="{BB962C8B-B14F-4D97-AF65-F5344CB8AC3E}">
        <p14:creationId xmlns:p14="http://schemas.microsoft.com/office/powerpoint/2010/main" val="9826476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D18F166-4FD0-DFDD-3835-8CCAC50C485E}"/>
              </a:ext>
            </a:extLst>
          </p:cNvPr>
          <p:cNvSpPr txBox="1"/>
          <p:nvPr/>
        </p:nvSpPr>
        <p:spPr>
          <a:xfrm>
            <a:off x="3509319" y="5318222"/>
            <a:ext cx="8279028" cy="2308324"/>
          </a:xfrm>
          <a:prstGeom prst="rect">
            <a:avLst/>
          </a:prstGeom>
          <a:noFill/>
        </p:spPr>
        <p:txBody>
          <a:bodyPr wrap="square">
            <a:spAutoFit/>
          </a:bodyPr>
          <a:lstStyle/>
          <a:p>
            <a:r>
              <a:rPr lang="pl-PL" sz="3600"/>
              <a:t>🧩 </a:t>
            </a:r>
            <a:r>
              <a:rPr lang="pl-PL" sz="3600" b="1"/>
              <a:t>Ćwiczenie:</a:t>
            </a:r>
          </a:p>
          <a:p>
            <a:endParaRPr lang="pl-PL" sz="3600" b="1"/>
          </a:p>
          <a:p>
            <a:pPr marL="571500" indent="-571500">
              <a:buFont typeface="Arial" panose="020B0604020202020204" pitchFamily="34" charset="0"/>
              <a:buChar char="•"/>
            </a:pPr>
            <a:r>
              <a:rPr lang="pl-PL" sz="3600"/>
              <a:t>Czy masz włączoną kopię zapasową</a:t>
            </a:r>
          </a:p>
          <a:p>
            <a:pPr>
              <a:buFont typeface="Arial" panose="020B0604020202020204" pitchFamily="34" charset="0"/>
              <a:buChar char="•"/>
            </a:pPr>
            <a:r>
              <a:rPr lang="pl-PL" sz="3600"/>
              <a:t>    Jakie dane są zapisane w chmurze</a:t>
            </a:r>
          </a:p>
        </p:txBody>
      </p:sp>
      <p:pic>
        <p:nvPicPr>
          <p:cNvPr id="5" name="Picture 4" descr="Hiker with arms in air">
            <a:extLst>
              <a:ext uri="{FF2B5EF4-FFF2-40B4-BE49-F238E27FC236}">
                <a16:creationId xmlns:a16="http://schemas.microsoft.com/office/drawing/2014/main" id="{2E1EE08C-3D26-B5ED-E645-7F015E1D925A}"/>
              </a:ext>
            </a:extLst>
          </p:cNvPr>
          <p:cNvPicPr>
            <a:picLocks noChangeAspect="1"/>
          </p:cNvPicPr>
          <p:nvPr/>
        </p:nvPicPr>
        <p:blipFill>
          <a:blip r:embed="rId2"/>
          <a:stretch>
            <a:fillRect/>
          </a:stretch>
        </p:blipFill>
        <p:spPr>
          <a:xfrm>
            <a:off x="8393102" y="1463137"/>
            <a:ext cx="5567223" cy="3629570"/>
          </a:xfrm>
          <a:custGeom>
            <a:avLst/>
            <a:gdLst>
              <a:gd name="csX0" fmla="*/ 0 w 5567223"/>
              <a:gd name="csY0" fmla="*/ 0 h 3629570"/>
              <a:gd name="csX1" fmla="*/ 445378 w 5567223"/>
              <a:gd name="csY1" fmla="*/ 0 h 3629570"/>
              <a:gd name="csX2" fmla="*/ 1002100 w 5567223"/>
              <a:gd name="csY2" fmla="*/ 0 h 3629570"/>
              <a:gd name="csX3" fmla="*/ 1391806 w 5567223"/>
              <a:gd name="csY3" fmla="*/ 0 h 3629570"/>
              <a:gd name="csX4" fmla="*/ 1781511 w 5567223"/>
              <a:gd name="csY4" fmla="*/ 0 h 3629570"/>
              <a:gd name="csX5" fmla="*/ 2393906 w 5567223"/>
              <a:gd name="csY5" fmla="*/ 0 h 3629570"/>
              <a:gd name="csX6" fmla="*/ 2839284 w 5567223"/>
              <a:gd name="csY6" fmla="*/ 0 h 3629570"/>
              <a:gd name="csX7" fmla="*/ 3284662 w 5567223"/>
              <a:gd name="csY7" fmla="*/ 0 h 3629570"/>
              <a:gd name="csX8" fmla="*/ 3730039 w 5567223"/>
              <a:gd name="csY8" fmla="*/ 0 h 3629570"/>
              <a:gd name="csX9" fmla="*/ 4231089 w 5567223"/>
              <a:gd name="csY9" fmla="*/ 0 h 3629570"/>
              <a:gd name="csX10" fmla="*/ 4620795 w 5567223"/>
              <a:gd name="csY10" fmla="*/ 0 h 3629570"/>
              <a:gd name="csX11" fmla="*/ 5567223 w 5567223"/>
              <a:gd name="csY11" fmla="*/ 0 h 3629570"/>
              <a:gd name="csX12" fmla="*/ 5567223 w 5567223"/>
              <a:gd name="csY12" fmla="*/ 482214 h 3629570"/>
              <a:gd name="csX13" fmla="*/ 5567223 w 5567223"/>
              <a:gd name="csY13" fmla="*/ 1037020 h 3629570"/>
              <a:gd name="csX14" fmla="*/ 5567223 w 5567223"/>
              <a:gd name="csY14" fmla="*/ 1482939 h 3629570"/>
              <a:gd name="csX15" fmla="*/ 5567223 w 5567223"/>
              <a:gd name="csY15" fmla="*/ 1928857 h 3629570"/>
              <a:gd name="csX16" fmla="*/ 5567223 w 5567223"/>
              <a:gd name="csY16" fmla="*/ 2374776 h 3629570"/>
              <a:gd name="csX17" fmla="*/ 5567223 w 5567223"/>
              <a:gd name="csY17" fmla="*/ 2929582 h 3629570"/>
              <a:gd name="csX18" fmla="*/ 5567223 w 5567223"/>
              <a:gd name="csY18" fmla="*/ 3629570 h 3629570"/>
              <a:gd name="csX19" fmla="*/ 5010501 w 5567223"/>
              <a:gd name="csY19" fmla="*/ 3629570 h 3629570"/>
              <a:gd name="csX20" fmla="*/ 4565123 w 5567223"/>
              <a:gd name="csY20" fmla="*/ 3629570 h 3629570"/>
              <a:gd name="csX21" fmla="*/ 3952728 w 5567223"/>
              <a:gd name="csY21" fmla="*/ 3629570 h 3629570"/>
              <a:gd name="csX22" fmla="*/ 3284662 w 5567223"/>
              <a:gd name="csY22" fmla="*/ 3629570 h 3629570"/>
              <a:gd name="csX23" fmla="*/ 2672267 w 5567223"/>
              <a:gd name="csY23" fmla="*/ 3629570 h 3629570"/>
              <a:gd name="csX24" fmla="*/ 2059873 w 5567223"/>
              <a:gd name="csY24" fmla="*/ 3629570 h 3629570"/>
              <a:gd name="csX25" fmla="*/ 1503150 w 5567223"/>
              <a:gd name="csY25" fmla="*/ 3629570 h 3629570"/>
              <a:gd name="csX26" fmla="*/ 1057772 w 5567223"/>
              <a:gd name="csY26" fmla="*/ 3629570 h 3629570"/>
              <a:gd name="csX27" fmla="*/ 0 w 5567223"/>
              <a:gd name="csY27" fmla="*/ 3629570 h 3629570"/>
              <a:gd name="csX28" fmla="*/ 0 w 5567223"/>
              <a:gd name="csY28" fmla="*/ 3147356 h 3629570"/>
              <a:gd name="csX29" fmla="*/ 0 w 5567223"/>
              <a:gd name="csY29" fmla="*/ 2737733 h 3629570"/>
              <a:gd name="csX30" fmla="*/ 0 w 5567223"/>
              <a:gd name="csY30" fmla="*/ 2328110 h 3629570"/>
              <a:gd name="csX31" fmla="*/ 0 w 5567223"/>
              <a:gd name="csY31" fmla="*/ 1845896 h 3629570"/>
              <a:gd name="csX32" fmla="*/ 0 w 5567223"/>
              <a:gd name="csY32" fmla="*/ 1327386 h 3629570"/>
              <a:gd name="csX33" fmla="*/ 0 w 5567223"/>
              <a:gd name="csY33" fmla="*/ 736284 h 3629570"/>
              <a:gd name="csX34" fmla="*/ 0 w 5567223"/>
              <a:gd name="csY34" fmla="*/ 0 h 362957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Lst>
            <a:rect l="l" t="t" r="r" b="b"/>
            <a:pathLst>
              <a:path w="5567223" h="3629570" fill="none" extrusionOk="0">
                <a:moveTo>
                  <a:pt x="0" y="0"/>
                </a:moveTo>
                <a:cubicBezTo>
                  <a:pt x="181407" y="-1084"/>
                  <a:pt x="264547" y="10893"/>
                  <a:pt x="445378" y="0"/>
                </a:cubicBezTo>
                <a:cubicBezTo>
                  <a:pt x="626209" y="-10893"/>
                  <a:pt x="778896" y="56518"/>
                  <a:pt x="1002100" y="0"/>
                </a:cubicBezTo>
                <a:cubicBezTo>
                  <a:pt x="1225304" y="-56518"/>
                  <a:pt x="1226070" y="43476"/>
                  <a:pt x="1391806" y="0"/>
                </a:cubicBezTo>
                <a:cubicBezTo>
                  <a:pt x="1557542" y="-43476"/>
                  <a:pt x="1667642" y="26800"/>
                  <a:pt x="1781511" y="0"/>
                </a:cubicBezTo>
                <a:cubicBezTo>
                  <a:pt x="1895380" y="-26800"/>
                  <a:pt x="2106076" y="65229"/>
                  <a:pt x="2393906" y="0"/>
                </a:cubicBezTo>
                <a:cubicBezTo>
                  <a:pt x="2681737" y="-65229"/>
                  <a:pt x="2744451" y="41508"/>
                  <a:pt x="2839284" y="0"/>
                </a:cubicBezTo>
                <a:cubicBezTo>
                  <a:pt x="2934117" y="-41508"/>
                  <a:pt x="3163462" y="1197"/>
                  <a:pt x="3284662" y="0"/>
                </a:cubicBezTo>
                <a:cubicBezTo>
                  <a:pt x="3405862" y="-1197"/>
                  <a:pt x="3560415" y="12632"/>
                  <a:pt x="3730039" y="0"/>
                </a:cubicBezTo>
                <a:cubicBezTo>
                  <a:pt x="3899663" y="-12632"/>
                  <a:pt x="4119226" y="51481"/>
                  <a:pt x="4231089" y="0"/>
                </a:cubicBezTo>
                <a:cubicBezTo>
                  <a:pt x="4342952" y="-51481"/>
                  <a:pt x="4530804" y="42035"/>
                  <a:pt x="4620795" y="0"/>
                </a:cubicBezTo>
                <a:cubicBezTo>
                  <a:pt x="4710786" y="-42035"/>
                  <a:pt x="5250271" y="77792"/>
                  <a:pt x="5567223" y="0"/>
                </a:cubicBezTo>
                <a:cubicBezTo>
                  <a:pt x="5570967" y="117959"/>
                  <a:pt x="5520409" y="339046"/>
                  <a:pt x="5567223" y="482214"/>
                </a:cubicBezTo>
                <a:cubicBezTo>
                  <a:pt x="5614037" y="625382"/>
                  <a:pt x="5539007" y="826753"/>
                  <a:pt x="5567223" y="1037020"/>
                </a:cubicBezTo>
                <a:cubicBezTo>
                  <a:pt x="5595439" y="1247287"/>
                  <a:pt x="5518988" y="1333278"/>
                  <a:pt x="5567223" y="1482939"/>
                </a:cubicBezTo>
                <a:cubicBezTo>
                  <a:pt x="5615458" y="1632600"/>
                  <a:pt x="5565109" y="1756217"/>
                  <a:pt x="5567223" y="1928857"/>
                </a:cubicBezTo>
                <a:cubicBezTo>
                  <a:pt x="5569337" y="2101497"/>
                  <a:pt x="5522477" y="2279994"/>
                  <a:pt x="5567223" y="2374776"/>
                </a:cubicBezTo>
                <a:cubicBezTo>
                  <a:pt x="5611969" y="2469558"/>
                  <a:pt x="5537492" y="2713348"/>
                  <a:pt x="5567223" y="2929582"/>
                </a:cubicBezTo>
                <a:cubicBezTo>
                  <a:pt x="5596954" y="3145816"/>
                  <a:pt x="5553557" y="3382218"/>
                  <a:pt x="5567223" y="3629570"/>
                </a:cubicBezTo>
                <a:cubicBezTo>
                  <a:pt x="5397875" y="3685873"/>
                  <a:pt x="5261566" y="3590161"/>
                  <a:pt x="5010501" y="3629570"/>
                </a:cubicBezTo>
                <a:cubicBezTo>
                  <a:pt x="4759436" y="3668979"/>
                  <a:pt x="4696886" y="3619492"/>
                  <a:pt x="4565123" y="3629570"/>
                </a:cubicBezTo>
                <a:cubicBezTo>
                  <a:pt x="4433360" y="3639648"/>
                  <a:pt x="4092929" y="3616335"/>
                  <a:pt x="3952728" y="3629570"/>
                </a:cubicBezTo>
                <a:cubicBezTo>
                  <a:pt x="3812527" y="3642805"/>
                  <a:pt x="3506582" y="3577812"/>
                  <a:pt x="3284662" y="3629570"/>
                </a:cubicBezTo>
                <a:cubicBezTo>
                  <a:pt x="3062742" y="3681328"/>
                  <a:pt x="2862740" y="3587356"/>
                  <a:pt x="2672267" y="3629570"/>
                </a:cubicBezTo>
                <a:cubicBezTo>
                  <a:pt x="2481794" y="3671784"/>
                  <a:pt x="2273340" y="3562222"/>
                  <a:pt x="2059873" y="3629570"/>
                </a:cubicBezTo>
                <a:cubicBezTo>
                  <a:pt x="1846406" y="3696918"/>
                  <a:pt x="1658346" y="3626072"/>
                  <a:pt x="1503150" y="3629570"/>
                </a:cubicBezTo>
                <a:cubicBezTo>
                  <a:pt x="1347954" y="3633068"/>
                  <a:pt x="1177305" y="3613382"/>
                  <a:pt x="1057772" y="3629570"/>
                </a:cubicBezTo>
                <a:cubicBezTo>
                  <a:pt x="938239" y="3645758"/>
                  <a:pt x="219860" y="3575532"/>
                  <a:pt x="0" y="3629570"/>
                </a:cubicBezTo>
                <a:cubicBezTo>
                  <a:pt x="-48267" y="3433160"/>
                  <a:pt x="55301" y="3366988"/>
                  <a:pt x="0" y="3147356"/>
                </a:cubicBezTo>
                <a:cubicBezTo>
                  <a:pt x="-55301" y="2927724"/>
                  <a:pt x="40145" y="2833480"/>
                  <a:pt x="0" y="2737733"/>
                </a:cubicBezTo>
                <a:cubicBezTo>
                  <a:pt x="-40145" y="2641986"/>
                  <a:pt x="28779" y="2461267"/>
                  <a:pt x="0" y="2328110"/>
                </a:cubicBezTo>
                <a:cubicBezTo>
                  <a:pt x="-28779" y="2194953"/>
                  <a:pt x="53899" y="2026593"/>
                  <a:pt x="0" y="1845896"/>
                </a:cubicBezTo>
                <a:cubicBezTo>
                  <a:pt x="-53899" y="1665199"/>
                  <a:pt x="60066" y="1578607"/>
                  <a:pt x="0" y="1327386"/>
                </a:cubicBezTo>
                <a:cubicBezTo>
                  <a:pt x="-60066" y="1076165"/>
                  <a:pt x="9821" y="1028888"/>
                  <a:pt x="0" y="736284"/>
                </a:cubicBezTo>
                <a:cubicBezTo>
                  <a:pt x="-9821" y="443680"/>
                  <a:pt x="46610" y="248856"/>
                  <a:pt x="0" y="0"/>
                </a:cubicBezTo>
                <a:close/>
              </a:path>
              <a:path w="5567223" h="3629570" stroke="0" extrusionOk="0">
                <a:moveTo>
                  <a:pt x="0" y="0"/>
                </a:moveTo>
                <a:cubicBezTo>
                  <a:pt x="250261" y="-60323"/>
                  <a:pt x="427019" y="57930"/>
                  <a:pt x="556722" y="0"/>
                </a:cubicBezTo>
                <a:cubicBezTo>
                  <a:pt x="686425" y="-57930"/>
                  <a:pt x="1034323" y="51948"/>
                  <a:pt x="1224789" y="0"/>
                </a:cubicBezTo>
                <a:cubicBezTo>
                  <a:pt x="1415255" y="-51948"/>
                  <a:pt x="1655699" y="48927"/>
                  <a:pt x="1837184" y="0"/>
                </a:cubicBezTo>
                <a:cubicBezTo>
                  <a:pt x="2018669" y="-48927"/>
                  <a:pt x="2237454" y="37875"/>
                  <a:pt x="2449578" y="0"/>
                </a:cubicBezTo>
                <a:cubicBezTo>
                  <a:pt x="2661702" y="-37875"/>
                  <a:pt x="2732916" y="9175"/>
                  <a:pt x="2894956" y="0"/>
                </a:cubicBezTo>
                <a:cubicBezTo>
                  <a:pt x="3056996" y="-9175"/>
                  <a:pt x="3139557" y="17447"/>
                  <a:pt x="3284662" y="0"/>
                </a:cubicBezTo>
                <a:cubicBezTo>
                  <a:pt x="3429767" y="-17447"/>
                  <a:pt x="3566332" y="10296"/>
                  <a:pt x="3730039" y="0"/>
                </a:cubicBezTo>
                <a:cubicBezTo>
                  <a:pt x="3893746" y="-10296"/>
                  <a:pt x="4001444" y="42284"/>
                  <a:pt x="4175417" y="0"/>
                </a:cubicBezTo>
                <a:cubicBezTo>
                  <a:pt x="4349390" y="-42284"/>
                  <a:pt x="4702456" y="35705"/>
                  <a:pt x="4843484" y="0"/>
                </a:cubicBezTo>
                <a:cubicBezTo>
                  <a:pt x="4984512" y="-35705"/>
                  <a:pt x="5337399" y="38116"/>
                  <a:pt x="5567223" y="0"/>
                </a:cubicBezTo>
                <a:cubicBezTo>
                  <a:pt x="5581658" y="190973"/>
                  <a:pt x="5559348" y="397318"/>
                  <a:pt x="5567223" y="591101"/>
                </a:cubicBezTo>
                <a:cubicBezTo>
                  <a:pt x="5575098" y="784884"/>
                  <a:pt x="5533273" y="925913"/>
                  <a:pt x="5567223" y="1182203"/>
                </a:cubicBezTo>
                <a:cubicBezTo>
                  <a:pt x="5601173" y="1438493"/>
                  <a:pt x="5564423" y="1446892"/>
                  <a:pt x="5567223" y="1591826"/>
                </a:cubicBezTo>
                <a:cubicBezTo>
                  <a:pt x="5570023" y="1736760"/>
                  <a:pt x="5535052" y="1971806"/>
                  <a:pt x="5567223" y="2074040"/>
                </a:cubicBezTo>
                <a:cubicBezTo>
                  <a:pt x="5599394" y="2176274"/>
                  <a:pt x="5560288" y="2416757"/>
                  <a:pt x="5567223" y="2592550"/>
                </a:cubicBezTo>
                <a:cubicBezTo>
                  <a:pt x="5574158" y="2768343"/>
                  <a:pt x="5537706" y="2891186"/>
                  <a:pt x="5567223" y="3002173"/>
                </a:cubicBezTo>
                <a:cubicBezTo>
                  <a:pt x="5596740" y="3113160"/>
                  <a:pt x="5539325" y="3467895"/>
                  <a:pt x="5567223" y="3629570"/>
                </a:cubicBezTo>
                <a:cubicBezTo>
                  <a:pt x="5267571" y="3693084"/>
                  <a:pt x="5129704" y="3592841"/>
                  <a:pt x="4899156" y="3629570"/>
                </a:cubicBezTo>
                <a:cubicBezTo>
                  <a:pt x="4668608" y="3666299"/>
                  <a:pt x="4662654" y="3626160"/>
                  <a:pt x="4509451" y="3629570"/>
                </a:cubicBezTo>
                <a:cubicBezTo>
                  <a:pt x="4356249" y="3632980"/>
                  <a:pt x="4227656" y="3607187"/>
                  <a:pt x="4064073" y="3629570"/>
                </a:cubicBezTo>
                <a:cubicBezTo>
                  <a:pt x="3900490" y="3651953"/>
                  <a:pt x="3559891" y="3628523"/>
                  <a:pt x="3396006" y="3629570"/>
                </a:cubicBezTo>
                <a:cubicBezTo>
                  <a:pt x="3232121" y="3630617"/>
                  <a:pt x="2965934" y="3617172"/>
                  <a:pt x="2783612" y="3629570"/>
                </a:cubicBezTo>
                <a:cubicBezTo>
                  <a:pt x="2601290" y="3641968"/>
                  <a:pt x="2538120" y="3578957"/>
                  <a:pt x="2338234" y="3629570"/>
                </a:cubicBezTo>
                <a:cubicBezTo>
                  <a:pt x="2138348" y="3680183"/>
                  <a:pt x="1964388" y="3616569"/>
                  <a:pt x="1725839" y="3629570"/>
                </a:cubicBezTo>
                <a:cubicBezTo>
                  <a:pt x="1487290" y="3642571"/>
                  <a:pt x="1314559" y="3565325"/>
                  <a:pt x="1113445" y="3629570"/>
                </a:cubicBezTo>
                <a:cubicBezTo>
                  <a:pt x="912331" y="3693815"/>
                  <a:pt x="783178" y="3618439"/>
                  <a:pt x="556722" y="3629570"/>
                </a:cubicBezTo>
                <a:cubicBezTo>
                  <a:pt x="330266" y="3640701"/>
                  <a:pt x="117595" y="3619870"/>
                  <a:pt x="0" y="3629570"/>
                </a:cubicBezTo>
                <a:cubicBezTo>
                  <a:pt x="-30195" y="3529515"/>
                  <a:pt x="10031" y="3298192"/>
                  <a:pt x="0" y="3183651"/>
                </a:cubicBezTo>
                <a:cubicBezTo>
                  <a:pt x="-10031" y="3069110"/>
                  <a:pt x="23127" y="2870643"/>
                  <a:pt x="0" y="2701437"/>
                </a:cubicBezTo>
                <a:cubicBezTo>
                  <a:pt x="-23127" y="2532231"/>
                  <a:pt x="34765" y="2356506"/>
                  <a:pt x="0" y="2219223"/>
                </a:cubicBezTo>
                <a:cubicBezTo>
                  <a:pt x="-34765" y="2081940"/>
                  <a:pt x="60116" y="1803406"/>
                  <a:pt x="0" y="1628121"/>
                </a:cubicBezTo>
                <a:cubicBezTo>
                  <a:pt x="-60116" y="1452836"/>
                  <a:pt x="56076" y="1331473"/>
                  <a:pt x="0" y="1145907"/>
                </a:cubicBezTo>
                <a:cubicBezTo>
                  <a:pt x="-56076" y="960341"/>
                  <a:pt x="6418" y="812890"/>
                  <a:pt x="0" y="591101"/>
                </a:cubicBezTo>
                <a:cubicBezTo>
                  <a:pt x="-6418" y="369312"/>
                  <a:pt x="43646" y="206622"/>
                  <a:pt x="0" y="0"/>
                </a:cubicBezTo>
                <a:close/>
              </a:path>
            </a:pathLst>
          </a:custGeom>
          <a:ln>
            <a:solidFill>
              <a:schemeClr val="tx1"/>
            </a:solidFill>
            <a:extLst>
              <a:ext uri="{C807C97D-BFC1-408E-A445-0C87EB9F89A2}">
                <ask:lineSketchStyleProps xmlns:ask="http://schemas.microsoft.com/office/drawing/2018/sketchyshapes" sd="3302957839">
                  <a:prstGeom prst="rect">
                    <a:avLst/>
                  </a:prstGeom>
                  <ask:type>
                    <ask:lineSketchScribble/>
                  </ask:type>
                </ask:lineSketchStyleProps>
              </a:ext>
            </a:extLst>
          </a:ln>
        </p:spPr>
      </p:pic>
      <p:sp>
        <p:nvSpPr>
          <p:cNvPr id="2" name="Rectangle 1">
            <a:extLst>
              <a:ext uri="{FF2B5EF4-FFF2-40B4-BE49-F238E27FC236}">
                <a16:creationId xmlns:a16="http://schemas.microsoft.com/office/drawing/2014/main" id="{645A4978-0E24-2B98-8FB2-EA5ECCF1552F}"/>
              </a:ext>
            </a:extLst>
          </p:cNvPr>
          <p:cNvSpPr>
            <a:spLocks noChangeArrowheads="1"/>
          </p:cNvSpPr>
          <p:nvPr/>
        </p:nvSpPr>
        <p:spPr bwMode="auto">
          <a:xfrm>
            <a:off x="670075" y="649368"/>
            <a:ext cx="7102325"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a:ln>
                  <a:noFill/>
                </a:ln>
                <a:solidFill>
                  <a:schemeClr val="tx1"/>
                </a:solidFill>
                <a:effectLst/>
              </a:rPr>
              <a:t>✅ </a:t>
            </a:r>
            <a:r>
              <a:rPr kumimoji="0" lang="uk-UA" altLang="uk-UA" sz="2400" b="1" i="0" u="none" strike="noStrike" cap="none" normalizeH="0" baseline="0">
                <a:ln>
                  <a:noFill/>
                </a:ln>
                <a:solidFill>
                  <a:schemeClr val="tx1"/>
                </a:solidFill>
                <a:effectLst/>
              </a:rPr>
              <a:t>Instrukcje krok po kroku:</a:t>
            </a:r>
            <a:endParaRPr kumimoji="0" lang="pl-PL" altLang="uk-UA" sz="2400" b="1"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24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lang="pl-PL" altLang="uk-UA" sz="2400" i="1"/>
              <a:t> </a:t>
            </a:r>
            <a:r>
              <a:rPr kumimoji="0" lang="uk-UA" altLang="uk-UA" sz="2400" b="0" i="1" u="none" strike="noStrike" cap="none" normalizeH="0" baseline="0">
                <a:ln>
                  <a:noFill/>
                </a:ln>
                <a:solidFill>
                  <a:schemeClr val="tx1"/>
                </a:solidFill>
                <a:effectLst/>
              </a:rPr>
              <a:t>Weźcie swoje telefony i przejdźcie do ustawień.</a:t>
            </a:r>
            <a:endParaRPr kumimoji="0" lang="pl-PL" altLang="uk-UA" sz="2400" b="0" i="1"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endParaRPr kumimoji="0" lang="uk-UA" altLang="uk-UA" sz="24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pl-PL" altLang="uk-UA" sz="2400" b="0" i="1" u="none" strike="noStrike" cap="none" normalizeH="0" baseline="0">
                <a:ln>
                  <a:noFill/>
                </a:ln>
                <a:solidFill>
                  <a:schemeClr val="tx1"/>
                </a:solidFill>
                <a:effectLst/>
              </a:rPr>
              <a:t> </a:t>
            </a:r>
            <a:r>
              <a:rPr kumimoji="0" lang="uk-UA" altLang="uk-UA" sz="2400" b="0" i="1" u="none" strike="noStrike" cap="none" normalizeH="0" baseline="0">
                <a:ln>
                  <a:noFill/>
                </a:ln>
                <a:solidFill>
                  <a:schemeClr val="tx1"/>
                </a:solidFill>
                <a:effectLst/>
              </a:rPr>
              <a:t>Znajdźcie zakładkę: Google &gt; Kopia zapasowa (czasem trzeba wpisać to w wyszukiwarkę w ustawieniach).</a:t>
            </a:r>
            <a:endParaRPr kumimoji="0" lang="pl-PL" altLang="uk-UA" sz="2400" b="0" i="1"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endParaRPr kumimoji="0" lang="uk-UA" altLang="uk-UA" sz="24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pl-PL" altLang="uk-UA" sz="2400" b="0" i="1" u="none" strike="noStrike" cap="none" normalizeH="0" baseline="0">
                <a:ln>
                  <a:noFill/>
                </a:ln>
                <a:solidFill>
                  <a:schemeClr val="tx1"/>
                </a:solidFill>
                <a:effectLst/>
              </a:rPr>
              <a:t> </a:t>
            </a:r>
            <a:r>
              <a:rPr kumimoji="0" lang="uk-UA" altLang="uk-UA" sz="2400" b="0" i="1" u="none" strike="noStrike" cap="none" normalizeH="0" baseline="0">
                <a:ln>
                  <a:noFill/>
                </a:ln>
                <a:solidFill>
                  <a:schemeClr val="tx1"/>
                </a:solidFill>
                <a:effectLst/>
              </a:rPr>
              <a:t>Zobaczycie tam informację: czy kopia jest włączona i jakie dane są zapisane – np. kontakty, aplikacje, SMS-y, zdjęcia.</a:t>
            </a:r>
            <a:endParaRPr kumimoji="0" lang="uk-UA" altLang="uk-UA" sz="24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2400" b="0" i="0" u="none" strike="noStrike" cap="none" normalizeH="0" baseline="0">
              <a:ln>
                <a:noFill/>
              </a:ln>
              <a:solidFill>
                <a:schemeClr val="tx1"/>
              </a:solidFill>
              <a:effectLst/>
            </a:endParaRPr>
          </a:p>
        </p:txBody>
      </p:sp>
      <p:pic>
        <p:nvPicPr>
          <p:cNvPr id="4" name="Obraz 3">
            <a:extLst>
              <a:ext uri="{FF2B5EF4-FFF2-40B4-BE49-F238E27FC236}">
                <a16:creationId xmlns:a16="http://schemas.microsoft.com/office/drawing/2014/main" id="{C25F7D9F-074D-FE06-9F09-6DDF626DC56F}"/>
              </a:ext>
            </a:extLst>
          </p:cNvPr>
          <p:cNvPicPr>
            <a:picLocks noChangeAspect="1"/>
          </p:cNvPicPr>
          <p:nvPr/>
        </p:nvPicPr>
        <p:blipFill>
          <a:blip r:embed="rId3"/>
          <a:stretch>
            <a:fillRect/>
          </a:stretch>
        </p:blipFill>
        <p:spPr>
          <a:xfrm>
            <a:off x="12413368" y="7128718"/>
            <a:ext cx="1402202" cy="804742"/>
          </a:xfrm>
          <a:prstGeom prst="rect">
            <a:avLst/>
          </a:prstGeom>
        </p:spPr>
      </p:pic>
      <p:pic>
        <p:nvPicPr>
          <p:cNvPr id="6" name="Picture 12" descr="A blue flag with yellow stars&#10;&#10;Description automatically generated">
            <a:extLst>
              <a:ext uri="{FF2B5EF4-FFF2-40B4-BE49-F238E27FC236}">
                <a16:creationId xmlns:a16="http://schemas.microsoft.com/office/drawing/2014/main" id="{5F755138-ECA9-BDC5-E6FE-08C22C4E56CE}"/>
              </a:ext>
            </a:extLst>
          </p:cNvPr>
          <p:cNvPicPr>
            <a:picLocks noChangeAspect="1"/>
          </p:cNvPicPr>
          <p:nvPr/>
        </p:nvPicPr>
        <p:blipFill>
          <a:blip r:embed="rId4"/>
          <a:stretch>
            <a:fillRect/>
          </a:stretch>
        </p:blipFill>
        <p:spPr>
          <a:xfrm>
            <a:off x="255239" y="6033896"/>
            <a:ext cx="1764018" cy="1787280"/>
          </a:xfrm>
          <a:prstGeom prst="rect">
            <a:avLst/>
          </a:prstGeom>
        </p:spPr>
      </p:pic>
    </p:spTree>
    <p:extLst>
      <p:ext uri="{BB962C8B-B14F-4D97-AF65-F5344CB8AC3E}">
        <p14:creationId xmlns:p14="http://schemas.microsoft.com/office/powerpoint/2010/main" val="721499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31FC868-A724-95C1-C3C6-5A991B40AE57}"/>
              </a:ext>
            </a:extLst>
          </p:cNvPr>
          <p:cNvSpPr txBox="1"/>
          <p:nvPr/>
        </p:nvSpPr>
        <p:spPr>
          <a:xfrm>
            <a:off x="939114" y="1914197"/>
            <a:ext cx="12640964" cy="5262979"/>
          </a:xfrm>
          <a:prstGeom prst="rect">
            <a:avLst/>
          </a:prstGeom>
          <a:noFill/>
        </p:spPr>
        <p:txBody>
          <a:bodyPr wrap="square">
            <a:spAutoFit/>
          </a:bodyPr>
          <a:lstStyle/>
          <a:p>
            <a:pPr>
              <a:buNone/>
            </a:pPr>
            <a:r>
              <a:rPr lang="pl-PL" sz="2800"/>
              <a:t>📧 </a:t>
            </a:r>
            <a:r>
              <a:rPr lang="pl-PL" sz="2800" b="1"/>
              <a:t>E-mail</a:t>
            </a:r>
            <a:r>
              <a:rPr lang="pl-PL" sz="2800"/>
              <a:t> (czyli </a:t>
            </a:r>
            <a:r>
              <a:rPr lang="pl-PL" sz="2800" b="1"/>
              <a:t>elektroniczna poczta</a:t>
            </a:r>
            <a:r>
              <a:rPr lang="pl-PL" sz="2800"/>
              <a:t>) to nowoczesny sposób wysyłania wiadomości za pomocą internetu.</a:t>
            </a:r>
            <a:endParaRPr lang="en-US" sz="2800"/>
          </a:p>
          <a:p>
            <a:pPr>
              <a:buNone/>
            </a:pPr>
            <a:br>
              <a:rPr lang="pl-PL" sz="2800"/>
            </a:br>
            <a:r>
              <a:rPr lang="pl-PL" sz="2800"/>
              <a:t>Można dzięki niemu:</a:t>
            </a:r>
            <a:endParaRPr lang="en-US" sz="2800"/>
          </a:p>
          <a:p>
            <a:pPr>
              <a:buNone/>
            </a:pPr>
            <a:endParaRPr lang="pl-PL" sz="2800"/>
          </a:p>
          <a:p>
            <a:pPr>
              <a:buFont typeface="Arial" panose="020B0604020202020204" pitchFamily="34" charset="0"/>
              <a:buChar char="•"/>
            </a:pPr>
            <a:r>
              <a:rPr lang="pl-PL" sz="2800"/>
              <a:t>Pisać do rodziny i znajomych</a:t>
            </a:r>
          </a:p>
          <a:p>
            <a:pPr>
              <a:buFont typeface="Arial" panose="020B0604020202020204" pitchFamily="34" charset="0"/>
              <a:buChar char="•"/>
            </a:pPr>
            <a:r>
              <a:rPr lang="pl-PL" sz="2800"/>
              <a:t>Otrzymywać informacje od lekarza, urzędu czy banku</a:t>
            </a:r>
          </a:p>
          <a:p>
            <a:pPr>
              <a:buFont typeface="Arial" panose="020B0604020202020204" pitchFamily="34" charset="0"/>
              <a:buChar char="•"/>
            </a:pPr>
            <a:r>
              <a:rPr lang="pl-PL" sz="2800"/>
              <a:t>Wysyłać zdjęcia i dokumenty</a:t>
            </a:r>
          </a:p>
          <a:p>
            <a:pPr>
              <a:buFont typeface="Arial" panose="020B0604020202020204" pitchFamily="34" charset="0"/>
              <a:buChar char="•"/>
            </a:pPr>
            <a:r>
              <a:rPr lang="pl-PL" sz="2800"/>
              <a:t>Odbierać powiadomienia o terminach czy promocjach</a:t>
            </a:r>
            <a:endParaRPr lang="en-US" sz="2800"/>
          </a:p>
          <a:p>
            <a:pPr>
              <a:buFont typeface="Arial" panose="020B0604020202020204" pitchFamily="34" charset="0"/>
              <a:buChar char="•"/>
            </a:pPr>
            <a:endParaRPr lang="pl-PL" sz="2800"/>
          </a:p>
          <a:p>
            <a:r>
              <a:rPr lang="pl-PL" sz="2800"/>
              <a:t>✅ E-mail działa jak </a:t>
            </a:r>
            <a:r>
              <a:rPr lang="pl-PL" sz="2800" b="1"/>
              <a:t>skrzynka pocztowa na ekranie</a:t>
            </a:r>
            <a:r>
              <a:rPr lang="pl-PL" sz="2800"/>
              <a:t> – masz swój adres i „listy” przychodzą do Ciebie w formie cyfrowej.</a:t>
            </a:r>
          </a:p>
        </p:txBody>
      </p:sp>
      <p:sp>
        <p:nvSpPr>
          <p:cNvPr id="4" name="Text 0">
            <a:extLst>
              <a:ext uri="{FF2B5EF4-FFF2-40B4-BE49-F238E27FC236}">
                <a16:creationId xmlns:a16="http://schemas.microsoft.com/office/drawing/2014/main" id="{F85ED613-53C9-8214-B4C0-30E6F378C423}"/>
              </a:ext>
            </a:extLst>
          </p:cNvPr>
          <p:cNvSpPr/>
          <p:nvPr/>
        </p:nvSpPr>
        <p:spPr>
          <a:xfrm>
            <a:off x="7475838" y="475944"/>
            <a:ext cx="6652974" cy="708779"/>
          </a:xfrm>
          <a:prstGeom prst="rect">
            <a:avLst/>
          </a:prstGeom>
          <a:noFill/>
          <a:ln/>
        </p:spPr>
        <p:txBody>
          <a:bodyPr wrap="none" lIns="0" tIns="0" rIns="0" bIns="0" rtlCol="0" anchor="t"/>
          <a:lstStyle/>
          <a:p>
            <a:pPr>
              <a:buNone/>
            </a:pPr>
            <a:r>
              <a:rPr lang="pl-PL" sz="4800" b="1">
                <a:solidFill>
                  <a:srgbClr val="C00000"/>
                </a:solidFill>
              </a:rPr>
              <a:t> Co to jest e-mail?</a:t>
            </a:r>
          </a:p>
        </p:txBody>
      </p:sp>
      <p:pic>
        <p:nvPicPr>
          <p:cNvPr id="1026" name="Picture 2" descr="co to jest email">
            <a:extLst>
              <a:ext uri="{FF2B5EF4-FFF2-40B4-BE49-F238E27FC236}">
                <a16:creationId xmlns:a16="http://schemas.microsoft.com/office/drawing/2014/main" id="{89CB06DB-C21C-828B-C134-1B2032E61F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85156" y="2817340"/>
            <a:ext cx="2706130" cy="2706130"/>
          </a:xfrm>
          <a:custGeom>
            <a:avLst/>
            <a:gdLst>
              <a:gd name="csX0" fmla="*/ 0 w 2706130"/>
              <a:gd name="csY0" fmla="*/ 0 h 2706130"/>
              <a:gd name="csX1" fmla="*/ 541226 w 2706130"/>
              <a:gd name="csY1" fmla="*/ 0 h 2706130"/>
              <a:gd name="csX2" fmla="*/ 1082452 w 2706130"/>
              <a:gd name="csY2" fmla="*/ 0 h 2706130"/>
              <a:gd name="csX3" fmla="*/ 1650739 w 2706130"/>
              <a:gd name="csY3" fmla="*/ 0 h 2706130"/>
              <a:gd name="csX4" fmla="*/ 2191965 w 2706130"/>
              <a:gd name="csY4" fmla="*/ 0 h 2706130"/>
              <a:gd name="csX5" fmla="*/ 2706130 w 2706130"/>
              <a:gd name="csY5" fmla="*/ 0 h 2706130"/>
              <a:gd name="csX6" fmla="*/ 2706130 w 2706130"/>
              <a:gd name="csY6" fmla="*/ 595349 h 2706130"/>
              <a:gd name="csX7" fmla="*/ 2706130 w 2706130"/>
              <a:gd name="csY7" fmla="*/ 1082452 h 2706130"/>
              <a:gd name="csX8" fmla="*/ 2706130 w 2706130"/>
              <a:gd name="csY8" fmla="*/ 1677801 h 2706130"/>
              <a:gd name="csX9" fmla="*/ 2706130 w 2706130"/>
              <a:gd name="csY9" fmla="*/ 2137843 h 2706130"/>
              <a:gd name="csX10" fmla="*/ 2706130 w 2706130"/>
              <a:gd name="csY10" fmla="*/ 2706130 h 2706130"/>
              <a:gd name="csX11" fmla="*/ 2110781 w 2706130"/>
              <a:gd name="csY11" fmla="*/ 2706130 h 2706130"/>
              <a:gd name="csX12" fmla="*/ 1542494 w 2706130"/>
              <a:gd name="csY12" fmla="*/ 2706130 h 2706130"/>
              <a:gd name="csX13" fmla="*/ 947145 w 2706130"/>
              <a:gd name="csY13" fmla="*/ 2706130 h 2706130"/>
              <a:gd name="csX14" fmla="*/ 487103 w 2706130"/>
              <a:gd name="csY14" fmla="*/ 2706130 h 2706130"/>
              <a:gd name="csX15" fmla="*/ 0 w 2706130"/>
              <a:gd name="csY15" fmla="*/ 2706130 h 2706130"/>
              <a:gd name="csX16" fmla="*/ 0 w 2706130"/>
              <a:gd name="csY16" fmla="*/ 2191965 h 2706130"/>
              <a:gd name="csX17" fmla="*/ 0 w 2706130"/>
              <a:gd name="csY17" fmla="*/ 1623678 h 2706130"/>
              <a:gd name="csX18" fmla="*/ 0 w 2706130"/>
              <a:gd name="csY18" fmla="*/ 1082452 h 2706130"/>
              <a:gd name="csX19" fmla="*/ 0 w 2706130"/>
              <a:gd name="csY19" fmla="*/ 487103 h 2706130"/>
              <a:gd name="csX20" fmla="*/ 0 w 2706130"/>
              <a:gd name="csY20" fmla="*/ 0 h 27061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2706130" h="2706130" extrusionOk="0">
                <a:moveTo>
                  <a:pt x="0" y="0"/>
                </a:moveTo>
                <a:cubicBezTo>
                  <a:pt x="255376" y="-14315"/>
                  <a:pt x="417449" y="64124"/>
                  <a:pt x="541226" y="0"/>
                </a:cubicBezTo>
                <a:cubicBezTo>
                  <a:pt x="665003" y="-64124"/>
                  <a:pt x="865070" y="26703"/>
                  <a:pt x="1082452" y="0"/>
                </a:cubicBezTo>
                <a:cubicBezTo>
                  <a:pt x="1299834" y="-26703"/>
                  <a:pt x="1380657" y="54585"/>
                  <a:pt x="1650739" y="0"/>
                </a:cubicBezTo>
                <a:cubicBezTo>
                  <a:pt x="1920821" y="-54585"/>
                  <a:pt x="1993647" y="58908"/>
                  <a:pt x="2191965" y="0"/>
                </a:cubicBezTo>
                <a:cubicBezTo>
                  <a:pt x="2390283" y="-58908"/>
                  <a:pt x="2500740" y="8032"/>
                  <a:pt x="2706130" y="0"/>
                </a:cubicBezTo>
                <a:cubicBezTo>
                  <a:pt x="2746646" y="142046"/>
                  <a:pt x="2691499" y="439291"/>
                  <a:pt x="2706130" y="595349"/>
                </a:cubicBezTo>
                <a:cubicBezTo>
                  <a:pt x="2720761" y="751407"/>
                  <a:pt x="2685057" y="981217"/>
                  <a:pt x="2706130" y="1082452"/>
                </a:cubicBezTo>
                <a:cubicBezTo>
                  <a:pt x="2727203" y="1183687"/>
                  <a:pt x="2639481" y="1487393"/>
                  <a:pt x="2706130" y="1677801"/>
                </a:cubicBezTo>
                <a:cubicBezTo>
                  <a:pt x="2772779" y="1868209"/>
                  <a:pt x="2659475" y="1940417"/>
                  <a:pt x="2706130" y="2137843"/>
                </a:cubicBezTo>
                <a:cubicBezTo>
                  <a:pt x="2752785" y="2335269"/>
                  <a:pt x="2703265" y="2569884"/>
                  <a:pt x="2706130" y="2706130"/>
                </a:cubicBezTo>
                <a:cubicBezTo>
                  <a:pt x="2488430" y="2772864"/>
                  <a:pt x="2319848" y="2639238"/>
                  <a:pt x="2110781" y="2706130"/>
                </a:cubicBezTo>
                <a:cubicBezTo>
                  <a:pt x="1901714" y="2773022"/>
                  <a:pt x="1825339" y="2690344"/>
                  <a:pt x="1542494" y="2706130"/>
                </a:cubicBezTo>
                <a:cubicBezTo>
                  <a:pt x="1259649" y="2721916"/>
                  <a:pt x="1190133" y="2662364"/>
                  <a:pt x="947145" y="2706130"/>
                </a:cubicBezTo>
                <a:cubicBezTo>
                  <a:pt x="704157" y="2749896"/>
                  <a:pt x="597324" y="2654564"/>
                  <a:pt x="487103" y="2706130"/>
                </a:cubicBezTo>
                <a:cubicBezTo>
                  <a:pt x="376882" y="2757696"/>
                  <a:pt x="158458" y="2684835"/>
                  <a:pt x="0" y="2706130"/>
                </a:cubicBezTo>
                <a:cubicBezTo>
                  <a:pt x="-30270" y="2576676"/>
                  <a:pt x="32312" y="2313141"/>
                  <a:pt x="0" y="2191965"/>
                </a:cubicBezTo>
                <a:cubicBezTo>
                  <a:pt x="-32312" y="2070789"/>
                  <a:pt x="45280" y="1738278"/>
                  <a:pt x="0" y="1623678"/>
                </a:cubicBezTo>
                <a:cubicBezTo>
                  <a:pt x="-45280" y="1509078"/>
                  <a:pt x="29546" y="1335962"/>
                  <a:pt x="0" y="1082452"/>
                </a:cubicBezTo>
                <a:cubicBezTo>
                  <a:pt x="-29546" y="828942"/>
                  <a:pt x="64077" y="660599"/>
                  <a:pt x="0" y="487103"/>
                </a:cubicBezTo>
                <a:cubicBezTo>
                  <a:pt x="-64077" y="313607"/>
                  <a:pt x="5198" y="165165"/>
                  <a:pt x="0" y="0"/>
                </a:cubicBezTo>
                <a:close/>
              </a:path>
            </a:pathLst>
          </a:custGeom>
          <a:noFill/>
          <a:ln>
            <a:solidFill>
              <a:schemeClr val="tx1"/>
            </a:solidFill>
            <a:extLst>
              <a:ext uri="{C807C97D-BFC1-408E-A445-0C87EB9F89A2}">
                <ask:lineSketchStyleProps xmlns:ask="http://schemas.microsoft.com/office/drawing/2018/sketchyshapes" sd="2910728884">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Obraz 1">
            <a:extLst>
              <a:ext uri="{FF2B5EF4-FFF2-40B4-BE49-F238E27FC236}">
                <a16:creationId xmlns:a16="http://schemas.microsoft.com/office/drawing/2014/main" id="{B23C8100-74A9-1281-A666-7546DFB273F9}"/>
              </a:ext>
            </a:extLst>
          </p:cNvPr>
          <p:cNvPicPr>
            <a:picLocks noChangeAspect="1"/>
          </p:cNvPicPr>
          <p:nvPr/>
        </p:nvPicPr>
        <p:blipFill>
          <a:blip r:embed="rId3"/>
          <a:stretch>
            <a:fillRect/>
          </a:stretch>
        </p:blipFill>
        <p:spPr>
          <a:xfrm>
            <a:off x="425950" y="379981"/>
            <a:ext cx="1402202" cy="804742"/>
          </a:xfrm>
          <a:prstGeom prst="rect">
            <a:avLst/>
          </a:prstGeom>
        </p:spPr>
      </p:pic>
      <p:pic>
        <p:nvPicPr>
          <p:cNvPr id="5" name="Picture 12" descr="A blue flag with yellow stars&#10;&#10;Description automatically generated">
            <a:extLst>
              <a:ext uri="{FF2B5EF4-FFF2-40B4-BE49-F238E27FC236}">
                <a16:creationId xmlns:a16="http://schemas.microsoft.com/office/drawing/2014/main" id="{09F0F13A-A192-D04A-3B2B-003701BDF29A}"/>
              </a:ext>
            </a:extLst>
          </p:cNvPr>
          <p:cNvPicPr>
            <a:picLocks noChangeAspect="1"/>
          </p:cNvPicPr>
          <p:nvPr/>
        </p:nvPicPr>
        <p:blipFill>
          <a:blip r:embed="rId4"/>
          <a:stretch>
            <a:fillRect/>
          </a:stretch>
        </p:blipFill>
        <p:spPr>
          <a:xfrm>
            <a:off x="12610271" y="126917"/>
            <a:ext cx="1764018" cy="1787280"/>
          </a:xfrm>
          <a:prstGeom prst="rect">
            <a:avLst/>
          </a:prstGeom>
        </p:spPr>
      </p:pic>
    </p:spTree>
    <p:extLst>
      <p:ext uri="{BB962C8B-B14F-4D97-AF65-F5344CB8AC3E}">
        <p14:creationId xmlns:p14="http://schemas.microsoft.com/office/powerpoint/2010/main" val="9767862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B9F39-2A87-4D17-269B-EB735F4C9CC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9489D66-9102-4BD8-140D-05A490EC4EDB}"/>
              </a:ext>
            </a:extLst>
          </p:cNvPr>
          <p:cNvSpPr txBox="1"/>
          <p:nvPr/>
        </p:nvSpPr>
        <p:spPr>
          <a:xfrm>
            <a:off x="518985" y="1852642"/>
            <a:ext cx="13147588" cy="5078313"/>
          </a:xfrm>
          <a:prstGeom prst="rect">
            <a:avLst/>
          </a:prstGeom>
          <a:noFill/>
        </p:spPr>
        <p:txBody>
          <a:bodyPr wrap="square">
            <a:spAutoFit/>
          </a:bodyPr>
          <a:lstStyle/>
          <a:p>
            <a:pPr>
              <a:buNone/>
            </a:pPr>
            <a:r>
              <a:rPr lang="pl-PL" sz="3600"/>
              <a:t>✅ </a:t>
            </a:r>
            <a:r>
              <a:rPr lang="pl-PL" sz="3600" b="1"/>
              <a:t>Z Androida na iPhone:</a:t>
            </a:r>
            <a:br>
              <a:rPr lang="pl-PL" sz="3600"/>
            </a:br>
            <a:r>
              <a:rPr lang="pl-PL" sz="3600"/>
              <a:t>– Użyj darmowej aplikacji „Przenieś do iOS”</a:t>
            </a:r>
            <a:br>
              <a:rPr lang="pl-PL" sz="3600"/>
            </a:br>
            <a:r>
              <a:rPr lang="pl-PL" sz="3600"/>
              <a:t>– Przesyłane będą kontakty, zdjęcia, </a:t>
            </a:r>
          </a:p>
          <a:p>
            <a:pPr>
              <a:buNone/>
            </a:pPr>
            <a:r>
              <a:rPr lang="pl-PL" sz="3600"/>
              <a:t>   konta e-mail itp.</a:t>
            </a:r>
          </a:p>
          <a:p>
            <a:pPr>
              <a:buNone/>
            </a:pPr>
            <a:endParaRPr lang="pl-PL" sz="3600"/>
          </a:p>
          <a:p>
            <a:pPr>
              <a:buNone/>
            </a:pPr>
            <a:r>
              <a:rPr lang="pl-PL" sz="3600"/>
              <a:t>✅ </a:t>
            </a:r>
            <a:r>
              <a:rPr lang="pl-PL" sz="3600" b="1"/>
              <a:t>Z iPhone’a na iPhone’a:</a:t>
            </a:r>
            <a:br>
              <a:rPr lang="pl-PL" sz="3600"/>
            </a:br>
            <a:r>
              <a:rPr lang="pl-PL" sz="3600"/>
              <a:t>– Skorzystaj z funkcji „Szybki start”</a:t>
            </a:r>
            <a:br>
              <a:rPr lang="pl-PL" sz="3600"/>
            </a:br>
            <a:r>
              <a:rPr lang="pl-PL" sz="3600"/>
              <a:t>– Umieść oba telefony obok siebie</a:t>
            </a:r>
            <a:br>
              <a:rPr lang="pl-PL" sz="3600"/>
            </a:br>
            <a:r>
              <a:rPr lang="pl-PL" sz="3600"/>
              <a:t>– Automatyczne przeniesienie danych przez iCloud</a:t>
            </a:r>
          </a:p>
        </p:txBody>
      </p:sp>
      <p:sp>
        <p:nvSpPr>
          <p:cNvPr id="4" name="Text 0">
            <a:extLst>
              <a:ext uri="{FF2B5EF4-FFF2-40B4-BE49-F238E27FC236}">
                <a16:creationId xmlns:a16="http://schemas.microsoft.com/office/drawing/2014/main" id="{AEB9E25C-8601-7C03-E1E7-90249BC2F643}"/>
              </a:ext>
            </a:extLst>
          </p:cNvPr>
          <p:cNvSpPr/>
          <p:nvPr/>
        </p:nvSpPr>
        <p:spPr>
          <a:xfrm>
            <a:off x="3056345" y="383476"/>
            <a:ext cx="6652974" cy="708779"/>
          </a:xfrm>
          <a:prstGeom prst="rect">
            <a:avLst/>
          </a:prstGeom>
          <a:noFill/>
          <a:ln/>
        </p:spPr>
        <p:txBody>
          <a:bodyPr wrap="none" lIns="0" tIns="0" rIns="0" bIns="0" rtlCol="0" anchor="t"/>
          <a:lstStyle/>
          <a:p>
            <a:pPr>
              <a:buNone/>
            </a:pPr>
            <a:r>
              <a:rPr lang="pl-PL" sz="4000" b="1">
                <a:solidFill>
                  <a:srgbClr val="00B050"/>
                </a:solidFill>
              </a:rPr>
              <a:t>📲 Inne sprytne sposoby – jak  przenieść dane…</a:t>
            </a:r>
          </a:p>
        </p:txBody>
      </p:sp>
      <p:pic>
        <p:nvPicPr>
          <p:cNvPr id="19458" name="Picture 2" descr="time lapse photography of tunnel">
            <a:extLst>
              <a:ext uri="{FF2B5EF4-FFF2-40B4-BE49-F238E27FC236}">
                <a16:creationId xmlns:a16="http://schemas.microsoft.com/office/drawing/2014/main" id="{F0A737DC-C85A-1327-866A-27FD90B4B6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09319" y="2477528"/>
            <a:ext cx="4624519" cy="3083013"/>
          </a:xfrm>
          <a:custGeom>
            <a:avLst/>
            <a:gdLst>
              <a:gd name="csX0" fmla="*/ 0 w 4624519"/>
              <a:gd name="csY0" fmla="*/ 0 h 3083013"/>
              <a:gd name="csX1" fmla="*/ 531820 w 4624519"/>
              <a:gd name="csY1" fmla="*/ 0 h 3083013"/>
              <a:gd name="csX2" fmla="*/ 1202375 w 4624519"/>
              <a:gd name="csY2" fmla="*/ 0 h 3083013"/>
              <a:gd name="csX3" fmla="*/ 1780440 w 4624519"/>
              <a:gd name="csY3" fmla="*/ 0 h 3083013"/>
              <a:gd name="csX4" fmla="*/ 2312260 w 4624519"/>
              <a:gd name="csY4" fmla="*/ 0 h 3083013"/>
              <a:gd name="csX5" fmla="*/ 2844079 w 4624519"/>
              <a:gd name="csY5" fmla="*/ 0 h 3083013"/>
              <a:gd name="csX6" fmla="*/ 3375899 w 4624519"/>
              <a:gd name="csY6" fmla="*/ 0 h 3083013"/>
              <a:gd name="csX7" fmla="*/ 4000209 w 4624519"/>
              <a:gd name="csY7" fmla="*/ 0 h 3083013"/>
              <a:gd name="csX8" fmla="*/ 4624519 w 4624519"/>
              <a:gd name="csY8" fmla="*/ 0 h 3083013"/>
              <a:gd name="csX9" fmla="*/ 4624519 w 4624519"/>
              <a:gd name="csY9" fmla="*/ 421345 h 3083013"/>
              <a:gd name="csX10" fmla="*/ 4624519 w 4624519"/>
              <a:gd name="csY10" fmla="*/ 842690 h 3083013"/>
              <a:gd name="csX11" fmla="*/ 4624519 w 4624519"/>
              <a:gd name="csY11" fmla="*/ 1264035 h 3083013"/>
              <a:gd name="csX12" fmla="*/ 4624519 w 4624519"/>
              <a:gd name="csY12" fmla="*/ 1777871 h 3083013"/>
              <a:gd name="csX13" fmla="*/ 4624519 w 4624519"/>
              <a:gd name="csY13" fmla="*/ 2353367 h 3083013"/>
              <a:gd name="csX14" fmla="*/ 4624519 w 4624519"/>
              <a:gd name="csY14" fmla="*/ 3083013 h 3083013"/>
              <a:gd name="csX15" fmla="*/ 4185190 w 4624519"/>
              <a:gd name="csY15" fmla="*/ 3083013 h 3083013"/>
              <a:gd name="csX16" fmla="*/ 3514634 w 4624519"/>
              <a:gd name="csY16" fmla="*/ 3083013 h 3083013"/>
              <a:gd name="csX17" fmla="*/ 3029060 w 4624519"/>
              <a:gd name="csY17" fmla="*/ 3083013 h 3083013"/>
              <a:gd name="csX18" fmla="*/ 2358505 w 4624519"/>
              <a:gd name="csY18" fmla="*/ 3083013 h 3083013"/>
              <a:gd name="csX19" fmla="*/ 1734195 w 4624519"/>
              <a:gd name="csY19" fmla="*/ 3083013 h 3083013"/>
              <a:gd name="csX20" fmla="*/ 1202375 w 4624519"/>
              <a:gd name="csY20" fmla="*/ 3083013 h 3083013"/>
              <a:gd name="csX21" fmla="*/ 670555 w 4624519"/>
              <a:gd name="csY21" fmla="*/ 3083013 h 3083013"/>
              <a:gd name="csX22" fmla="*/ 0 w 4624519"/>
              <a:gd name="csY22" fmla="*/ 3083013 h 3083013"/>
              <a:gd name="csX23" fmla="*/ 0 w 4624519"/>
              <a:gd name="csY23" fmla="*/ 2661668 h 3083013"/>
              <a:gd name="csX24" fmla="*/ 0 w 4624519"/>
              <a:gd name="csY24" fmla="*/ 2147832 h 3083013"/>
              <a:gd name="csX25" fmla="*/ 0 w 4624519"/>
              <a:gd name="csY25" fmla="*/ 1726487 h 3083013"/>
              <a:gd name="csX26" fmla="*/ 0 w 4624519"/>
              <a:gd name="csY26" fmla="*/ 1181822 h 3083013"/>
              <a:gd name="csX27" fmla="*/ 0 w 4624519"/>
              <a:gd name="csY27" fmla="*/ 637156 h 3083013"/>
              <a:gd name="csX28" fmla="*/ 0 w 4624519"/>
              <a:gd name="csY28" fmla="*/ 0 h 308301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4624519" h="3083013" extrusionOk="0">
                <a:moveTo>
                  <a:pt x="0" y="0"/>
                </a:moveTo>
                <a:cubicBezTo>
                  <a:pt x="146888" y="-41210"/>
                  <a:pt x="348070" y="46678"/>
                  <a:pt x="531820" y="0"/>
                </a:cubicBezTo>
                <a:cubicBezTo>
                  <a:pt x="715570" y="-46678"/>
                  <a:pt x="1056085" y="57782"/>
                  <a:pt x="1202375" y="0"/>
                </a:cubicBezTo>
                <a:cubicBezTo>
                  <a:pt x="1348666" y="-57782"/>
                  <a:pt x="1657740" y="31054"/>
                  <a:pt x="1780440" y="0"/>
                </a:cubicBezTo>
                <a:cubicBezTo>
                  <a:pt x="1903140" y="-31054"/>
                  <a:pt x="2113921" y="9822"/>
                  <a:pt x="2312260" y="0"/>
                </a:cubicBezTo>
                <a:cubicBezTo>
                  <a:pt x="2510599" y="-9822"/>
                  <a:pt x="2609329" y="57569"/>
                  <a:pt x="2844079" y="0"/>
                </a:cubicBezTo>
                <a:cubicBezTo>
                  <a:pt x="3078829" y="-57569"/>
                  <a:pt x="3215498" y="2969"/>
                  <a:pt x="3375899" y="0"/>
                </a:cubicBezTo>
                <a:cubicBezTo>
                  <a:pt x="3536300" y="-2969"/>
                  <a:pt x="3701150" y="18207"/>
                  <a:pt x="4000209" y="0"/>
                </a:cubicBezTo>
                <a:cubicBezTo>
                  <a:pt x="4299268" y="-18207"/>
                  <a:pt x="4459678" y="42055"/>
                  <a:pt x="4624519" y="0"/>
                </a:cubicBezTo>
                <a:cubicBezTo>
                  <a:pt x="4664236" y="103043"/>
                  <a:pt x="4611667" y="316058"/>
                  <a:pt x="4624519" y="421345"/>
                </a:cubicBezTo>
                <a:cubicBezTo>
                  <a:pt x="4637371" y="526633"/>
                  <a:pt x="4615238" y="651625"/>
                  <a:pt x="4624519" y="842690"/>
                </a:cubicBezTo>
                <a:cubicBezTo>
                  <a:pt x="4633800" y="1033756"/>
                  <a:pt x="4589876" y="1166074"/>
                  <a:pt x="4624519" y="1264035"/>
                </a:cubicBezTo>
                <a:cubicBezTo>
                  <a:pt x="4659162" y="1361996"/>
                  <a:pt x="4573335" y="1559485"/>
                  <a:pt x="4624519" y="1777871"/>
                </a:cubicBezTo>
                <a:cubicBezTo>
                  <a:pt x="4675703" y="1996257"/>
                  <a:pt x="4564045" y="2095567"/>
                  <a:pt x="4624519" y="2353367"/>
                </a:cubicBezTo>
                <a:cubicBezTo>
                  <a:pt x="4684993" y="2611167"/>
                  <a:pt x="4617837" y="2909938"/>
                  <a:pt x="4624519" y="3083013"/>
                </a:cubicBezTo>
                <a:cubicBezTo>
                  <a:pt x="4484841" y="3097444"/>
                  <a:pt x="4345600" y="3074443"/>
                  <a:pt x="4185190" y="3083013"/>
                </a:cubicBezTo>
                <a:cubicBezTo>
                  <a:pt x="4024780" y="3091583"/>
                  <a:pt x="3839069" y="3076598"/>
                  <a:pt x="3514634" y="3083013"/>
                </a:cubicBezTo>
                <a:cubicBezTo>
                  <a:pt x="3190199" y="3089428"/>
                  <a:pt x="3157228" y="3079499"/>
                  <a:pt x="3029060" y="3083013"/>
                </a:cubicBezTo>
                <a:cubicBezTo>
                  <a:pt x="2900892" y="3086527"/>
                  <a:pt x="2643516" y="3046610"/>
                  <a:pt x="2358505" y="3083013"/>
                </a:cubicBezTo>
                <a:cubicBezTo>
                  <a:pt x="2073495" y="3119416"/>
                  <a:pt x="2019290" y="3051735"/>
                  <a:pt x="1734195" y="3083013"/>
                </a:cubicBezTo>
                <a:cubicBezTo>
                  <a:pt x="1449100" y="3114291"/>
                  <a:pt x="1394343" y="3037679"/>
                  <a:pt x="1202375" y="3083013"/>
                </a:cubicBezTo>
                <a:cubicBezTo>
                  <a:pt x="1010407" y="3128347"/>
                  <a:pt x="835677" y="3031377"/>
                  <a:pt x="670555" y="3083013"/>
                </a:cubicBezTo>
                <a:cubicBezTo>
                  <a:pt x="505433" y="3134649"/>
                  <a:pt x="151918" y="3043086"/>
                  <a:pt x="0" y="3083013"/>
                </a:cubicBezTo>
                <a:cubicBezTo>
                  <a:pt x="-7805" y="2972299"/>
                  <a:pt x="4868" y="2845340"/>
                  <a:pt x="0" y="2661668"/>
                </a:cubicBezTo>
                <a:cubicBezTo>
                  <a:pt x="-4868" y="2477997"/>
                  <a:pt x="51134" y="2347771"/>
                  <a:pt x="0" y="2147832"/>
                </a:cubicBezTo>
                <a:cubicBezTo>
                  <a:pt x="-51134" y="1947893"/>
                  <a:pt x="15614" y="1916387"/>
                  <a:pt x="0" y="1726487"/>
                </a:cubicBezTo>
                <a:cubicBezTo>
                  <a:pt x="-15614" y="1536588"/>
                  <a:pt x="34625" y="1450388"/>
                  <a:pt x="0" y="1181822"/>
                </a:cubicBezTo>
                <a:cubicBezTo>
                  <a:pt x="-34625" y="913256"/>
                  <a:pt x="60389" y="797951"/>
                  <a:pt x="0" y="637156"/>
                </a:cubicBezTo>
                <a:cubicBezTo>
                  <a:pt x="-60389" y="476361"/>
                  <a:pt x="43409" y="185445"/>
                  <a:pt x="0" y="0"/>
                </a:cubicBezTo>
                <a:close/>
              </a:path>
            </a:pathLst>
          </a:custGeom>
          <a:noFill/>
          <a:ln>
            <a:solidFill>
              <a:schemeClr val="tx1"/>
            </a:solidFill>
            <a:extLst>
              <a:ext uri="{C807C97D-BFC1-408E-A445-0C87EB9F89A2}">
                <ask:lineSketchStyleProps xmlns:ask="http://schemas.microsoft.com/office/drawing/2018/sketchyshapes" sd="2500830454">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Obraz 1">
            <a:extLst>
              <a:ext uri="{FF2B5EF4-FFF2-40B4-BE49-F238E27FC236}">
                <a16:creationId xmlns:a16="http://schemas.microsoft.com/office/drawing/2014/main" id="{2B55AE5C-99ED-43D9-DBA7-C42C3467C2B2}"/>
              </a:ext>
            </a:extLst>
          </p:cNvPr>
          <p:cNvPicPr>
            <a:picLocks noChangeAspect="1"/>
          </p:cNvPicPr>
          <p:nvPr/>
        </p:nvPicPr>
        <p:blipFill>
          <a:blip r:embed="rId3"/>
          <a:stretch>
            <a:fillRect/>
          </a:stretch>
        </p:blipFill>
        <p:spPr>
          <a:xfrm>
            <a:off x="12615386" y="7153470"/>
            <a:ext cx="1402202" cy="804742"/>
          </a:xfrm>
          <a:prstGeom prst="rect">
            <a:avLst/>
          </a:prstGeom>
        </p:spPr>
      </p:pic>
      <p:pic>
        <p:nvPicPr>
          <p:cNvPr id="5" name="Picture 12" descr="A blue flag with yellow stars&#10;&#10;Description automatically generated">
            <a:extLst>
              <a:ext uri="{FF2B5EF4-FFF2-40B4-BE49-F238E27FC236}">
                <a16:creationId xmlns:a16="http://schemas.microsoft.com/office/drawing/2014/main" id="{2F1DB107-8881-679D-2667-034C0BEF6FA3}"/>
              </a:ext>
            </a:extLst>
          </p:cNvPr>
          <p:cNvPicPr>
            <a:picLocks noChangeAspect="1"/>
          </p:cNvPicPr>
          <p:nvPr/>
        </p:nvPicPr>
        <p:blipFill>
          <a:blip r:embed="rId4"/>
          <a:stretch>
            <a:fillRect/>
          </a:stretch>
        </p:blipFill>
        <p:spPr>
          <a:xfrm>
            <a:off x="518985" y="105651"/>
            <a:ext cx="1764018" cy="1787280"/>
          </a:xfrm>
          <a:prstGeom prst="rect">
            <a:avLst/>
          </a:prstGeom>
        </p:spPr>
      </p:pic>
    </p:spTree>
    <p:extLst>
      <p:ext uri="{BB962C8B-B14F-4D97-AF65-F5344CB8AC3E}">
        <p14:creationId xmlns:p14="http://schemas.microsoft.com/office/powerpoint/2010/main" val="17835009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46F89-D12E-1D48-FFF5-7D839F29275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4CA4570-DF52-2CEA-90A6-BB7D0C7D21C5}"/>
              </a:ext>
            </a:extLst>
          </p:cNvPr>
          <p:cNvSpPr txBox="1"/>
          <p:nvPr/>
        </p:nvSpPr>
        <p:spPr>
          <a:xfrm>
            <a:off x="741406" y="1646587"/>
            <a:ext cx="13147588" cy="6186309"/>
          </a:xfrm>
          <a:prstGeom prst="rect">
            <a:avLst/>
          </a:prstGeom>
          <a:noFill/>
        </p:spPr>
        <p:txBody>
          <a:bodyPr wrap="square">
            <a:spAutoFit/>
          </a:bodyPr>
          <a:lstStyle/>
          <a:p>
            <a:pPr>
              <a:buNone/>
            </a:pPr>
            <a:r>
              <a:rPr lang="pl-PL" sz="3600" b="1" dirty="0" err="1"/>
              <a:t>EasyShare</a:t>
            </a:r>
            <a:r>
              <a:rPr lang="pl-PL" sz="3600" dirty="0"/>
              <a:t> to darmowa aplikacja, która:</a:t>
            </a:r>
          </a:p>
          <a:p>
            <a:pPr>
              <a:buFont typeface="Arial" panose="020B0604020202020204" pitchFamily="34" charset="0"/>
              <a:buChar char="•"/>
            </a:pPr>
            <a:r>
              <a:rPr lang="pl-PL" sz="3600" dirty="0"/>
              <a:t>📱 Działa na Androidzie i </a:t>
            </a:r>
            <a:r>
              <a:rPr lang="pl-PL" sz="3600" dirty="0" err="1"/>
              <a:t>iPhonie</a:t>
            </a:r>
            <a:endParaRPr lang="pl-PL" sz="3600" dirty="0"/>
          </a:p>
          <a:p>
            <a:pPr>
              <a:buFont typeface="Arial" panose="020B0604020202020204" pitchFamily="34" charset="0"/>
              <a:buChar char="•"/>
            </a:pPr>
            <a:r>
              <a:rPr lang="pl-PL" sz="3600" dirty="0"/>
              <a:t>🔗 Nie wymaga Internetu – tworzy własne połączenie Wi-Fi</a:t>
            </a:r>
          </a:p>
          <a:p>
            <a:pPr>
              <a:buFont typeface="Arial" panose="020B0604020202020204" pitchFamily="34" charset="0"/>
              <a:buChar char="•"/>
            </a:pPr>
            <a:r>
              <a:rPr lang="pl-PL" sz="3600" dirty="0"/>
              <a:t>🚀 Jest szybka i prosta w obsłudze</a:t>
            </a:r>
          </a:p>
          <a:p>
            <a:pPr>
              <a:buFont typeface="Arial" panose="020B0604020202020204" pitchFamily="34" charset="0"/>
              <a:buChar char="•"/>
            </a:pPr>
            <a:endParaRPr lang="pl-PL" sz="3600" dirty="0"/>
          </a:p>
          <a:p>
            <a:pPr>
              <a:buNone/>
            </a:pPr>
            <a:r>
              <a:rPr lang="pl-PL" sz="3600" b="1" dirty="0"/>
              <a:t>Jak z niej skorzystać?</a:t>
            </a:r>
          </a:p>
          <a:p>
            <a:pPr>
              <a:buFont typeface="+mj-lt"/>
              <a:buAutoNum type="arabicPeriod"/>
            </a:pPr>
            <a:r>
              <a:rPr lang="pl-PL" sz="3600" dirty="0"/>
              <a:t>Pobierz</a:t>
            </a:r>
            <a:r>
              <a:rPr lang="pl-PL" sz="3600" b="1" dirty="0"/>
              <a:t> </a:t>
            </a:r>
            <a:r>
              <a:rPr lang="pl-PL" sz="3600" b="1" dirty="0" err="1"/>
              <a:t>EasyShare</a:t>
            </a:r>
            <a:r>
              <a:rPr lang="pl-PL" sz="3600" dirty="0"/>
              <a:t> na oba telefony (ze Sklepu Play lub </a:t>
            </a:r>
            <a:r>
              <a:rPr lang="pl-PL" sz="3600" dirty="0" err="1"/>
              <a:t>App</a:t>
            </a:r>
            <a:r>
              <a:rPr lang="pl-PL" sz="3600" dirty="0"/>
              <a:t> </a:t>
            </a:r>
            <a:r>
              <a:rPr lang="pl-PL" sz="3600" dirty="0" err="1"/>
              <a:t>Store</a:t>
            </a:r>
            <a:r>
              <a:rPr lang="pl-PL" sz="3600" dirty="0"/>
              <a:t>)</a:t>
            </a:r>
          </a:p>
          <a:p>
            <a:pPr>
              <a:buFont typeface="+mj-lt"/>
              <a:buAutoNum type="arabicPeriod"/>
            </a:pPr>
            <a:r>
              <a:rPr lang="pl-PL" sz="3600" dirty="0"/>
              <a:t>Na starym telefonie wybierz: </a:t>
            </a:r>
            <a:r>
              <a:rPr lang="pl-PL" sz="3600" b="1" dirty="0"/>
              <a:t>„Wyślij”</a:t>
            </a:r>
            <a:endParaRPr lang="pl-PL" sz="3600" dirty="0"/>
          </a:p>
          <a:p>
            <a:pPr>
              <a:buFont typeface="+mj-lt"/>
              <a:buAutoNum type="arabicPeriod"/>
            </a:pPr>
            <a:r>
              <a:rPr lang="pl-PL" sz="3600" dirty="0"/>
              <a:t>Na nowym telefonie wybierz: </a:t>
            </a:r>
            <a:r>
              <a:rPr lang="pl-PL" sz="3600" b="1" dirty="0"/>
              <a:t>„Odbierz”</a:t>
            </a:r>
            <a:endParaRPr lang="pl-PL" sz="3600" dirty="0"/>
          </a:p>
          <a:p>
            <a:pPr>
              <a:buFont typeface="+mj-lt"/>
              <a:buAutoNum type="arabicPeriod"/>
            </a:pPr>
            <a:r>
              <a:rPr lang="pl-PL" sz="3600" dirty="0"/>
              <a:t>Zeskanuj kod QR lub połącz się automatycznie</a:t>
            </a:r>
          </a:p>
          <a:p>
            <a:pPr>
              <a:buFont typeface="+mj-lt"/>
              <a:buAutoNum type="arabicPeriod"/>
            </a:pPr>
            <a:r>
              <a:rPr lang="pl-PL" sz="3600" dirty="0"/>
              <a:t>Wybierz, co chcesz przenieść: ✅ Kontakty✅ Zdjęcia ✅ Aplikacje</a:t>
            </a:r>
          </a:p>
        </p:txBody>
      </p:sp>
      <p:sp>
        <p:nvSpPr>
          <p:cNvPr id="4" name="Text 0">
            <a:extLst>
              <a:ext uri="{FF2B5EF4-FFF2-40B4-BE49-F238E27FC236}">
                <a16:creationId xmlns:a16="http://schemas.microsoft.com/office/drawing/2014/main" id="{5375A775-EB60-079E-1F11-3541CD27A0DE}"/>
              </a:ext>
            </a:extLst>
          </p:cNvPr>
          <p:cNvSpPr/>
          <p:nvPr/>
        </p:nvSpPr>
        <p:spPr>
          <a:xfrm>
            <a:off x="3442497" y="424506"/>
            <a:ext cx="6652974" cy="708779"/>
          </a:xfrm>
          <a:prstGeom prst="rect">
            <a:avLst/>
          </a:prstGeom>
          <a:noFill/>
          <a:ln/>
        </p:spPr>
        <p:txBody>
          <a:bodyPr wrap="none" lIns="0" tIns="0" rIns="0" bIns="0" rtlCol="0" anchor="t"/>
          <a:lstStyle/>
          <a:p>
            <a:pPr>
              <a:buNone/>
            </a:pPr>
            <a:r>
              <a:rPr lang="pl-PL" sz="4000" b="1">
                <a:solidFill>
                  <a:srgbClr val="00B050"/>
                </a:solidFill>
              </a:rPr>
              <a:t>📲 Inne sprytne sposoby – </a:t>
            </a:r>
            <a:r>
              <a:rPr lang="pl-PL" sz="4000" b="1" i="1">
                <a:solidFill>
                  <a:srgbClr val="00B050"/>
                </a:solidFill>
                <a:effectLst>
                  <a:outerShdw blurRad="38100" dist="38100" dir="2700000" algn="tl">
                    <a:srgbClr val="000000">
                      <a:alpha val="43137"/>
                    </a:srgbClr>
                  </a:outerShdw>
                </a:effectLst>
              </a:rPr>
              <a:t>EasyShare</a:t>
            </a:r>
          </a:p>
        </p:txBody>
      </p:sp>
      <p:pic>
        <p:nvPicPr>
          <p:cNvPr id="1026" name="Picture 2" descr="EasyShare – Aplikacje w Google Play">
            <a:extLst>
              <a:ext uri="{FF2B5EF4-FFF2-40B4-BE49-F238E27FC236}">
                <a16:creationId xmlns:a16="http://schemas.microsoft.com/office/drawing/2014/main" id="{5DE18EFB-8955-F854-58CC-3136ACC255C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540" r="24057"/>
          <a:stretch/>
        </p:blipFill>
        <p:spPr bwMode="auto">
          <a:xfrm>
            <a:off x="12332043" y="373375"/>
            <a:ext cx="1556951" cy="1514475"/>
          </a:xfrm>
          <a:prstGeom prst="rect">
            <a:avLst/>
          </a:prstGeom>
          <a:noFill/>
          <a:extLst>
            <a:ext uri="{909E8E84-426E-40DD-AFC4-6F175D3DCCD1}">
              <a14:hiddenFill xmlns:a14="http://schemas.microsoft.com/office/drawing/2010/main">
                <a:solidFill>
                  <a:srgbClr val="FFFFFF"/>
                </a:solidFill>
              </a14:hiddenFill>
            </a:ext>
          </a:extLst>
        </p:spPr>
      </p:pic>
      <p:pic>
        <p:nvPicPr>
          <p:cNvPr id="2" name="Obraz 1">
            <a:extLst>
              <a:ext uri="{FF2B5EF4-FFF2-40B4-BE49-F238E27FC236}">
                <a16:creationId xmlns:a16="http://schemas.microsoft.com/office/drawing/2014/main" id="{EFF89AD7-1CB4-3BFB-C7F1-CD823D6C275B}"/>
              </a:ext>
            </a:extLst>
          </p:cNvPr>
          <p:cNvPicPr>
            <a:picLocks noChangeAspect="1"/>
          </p:cNvPicPr>
          <p:nvPr/>
        </p:nvPicPr>
        <p:blipFill>
          <a:blip r:embed="rId3"/>
          <a:stretch>
            <a:fillRect/>
          </a:stretch>
        </p:blipFill>
        <p:spPr>
          <a:xfrm>
            <a:off x="12838670" y="2142048"/>
            <a:ext cx="1402202" cy="804742"/>
          </a:xfrm>
          <a:prstGeom prst="rect">
            <a:avLst/>
          </a:prstGeom>
        </p:spPr>
      </p:pic>
      <p:pic>
        <p:nvPicPr>
          <p:cNvPr id="5" name="Picture 12" descr="A blue flag with yellow stars&#10;&#10;Description automatically generated">
            <a:extLst>
              <a:ext uri="{FF2B5EF4-FFF2-40B4-BE49-F238E27FC236}">
                <a16:creationId xmlns:a16="http://schemas.microsoft.com/office/drawing/2014/main" id="{AA3EB3AC-C4CD-94AE-811D-FED282844462}"/>
              </a:ext>
            </a:extLst>
          </p:cNvPr>
          <p:cNvPicPr>
            <a:picLocks noChangeAspect="1"/>
          </p:cNvPicPr>
          <p:nvPr/>
        </p:nvPicPr>
        <p:blipFill>
          <a:blip r:embed="rId4"/>
          <a:stretch>
            <a:fillRect/>
          </a:stretch>
        </p:blipFill>
        <p:spPr>
          <a:xfrm>
            <a:off x="389528" y="0"/>
            <a:ext cx="1764018" cy="1787280"/>
          </a:xfrm>
          <a:prstGeom prst="rect">
            <a:avLst/>
          </a:prstGeom>
        </p:spPr>
      </p:pic>
    </p:spTree>
    <p:extLst>
      <p:ext uri="{BB962C8B-B14F-4D97-AF65-F5344CB8AC3E}">
        <p14:creationId xmlns:p14="http://schemas.microsoft.com/office/powerpoint/2010/main" val="37194860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0645C96-4954-D7FD-B9F1-C07CE54232D8}"/>
              </a:ext>
            </a:extLst>
          </p:cNvPr>
          <p:cNvSpPr txBox="1"/>
          <p:nvPr/>
        </p:nvSpPr>
        <p:spPr>
          <a:xfrm>
            <a:off x="444843" y="521724"/>
            <a:ext cx="14037276" cy="6863417"/>
          </a:xfrm>
          <a:prstGeom prst="rect">
            <a:avLst/>
          </a:prstGeom>
          <a:noFill/>
        </p:spPr>
        <p:txBody>
          <a:bodyPr wrap="square">
            <a:spAutoFit/>
          </a:bodyPr>
          <a:lstStyle/>
          <a:p>
            <a:pPr>
              <a:buNone/>
            </a:pPr>
            <a:r>
              <a:rPr lang="pl-PL" sz="4400" b="1" dirty="0"/>
              <a:t>🚫 </a:t>
            </a:r>
            <a:r>
              <a:rPr lang="pl-PL" sz="4400" b="1" dirty="0">
                <a:solidFill>
                  <a:srgbClr val="00B050"/>
                </a:solidFill>
              </a:rPr>
              <a:t>Uwaga: Unikaj aplikacji, które:</a:t>
            </a:r>
          </a:p>
          <a:p>
            <a:pPr>
              <a:buNone/>
            </a:pPr>
            <a:endParaRPr lang="pl-PL" sz="4400" b="1" dirty="0"/>
          </a:p>
          <a:p>
            <a:pPr>
              <a:buFont typeface="Arial" panose="020B0604020202020204" pitchFamily="34" charset="0"/>
              <a:buChar char="•"/>
            </a:pPr>
            <a:r>
              <a:rPr lang="pl-PL" sz="4400" dirty="0"/>
              <a:t>Mają </a:t>
            </a:r>
            <a:r>
              <a:rPr lang="pl-PL" sz="4400" b="1" dirty="0"/>
              <a:t>bardzo niskie oceny</a:t>
            </a:r>
          </a:p>
          <a:p>
            <a:pPr>
              <a:buFont typeface="Arial" panose="020B0604020202020204" pitchFamily="34" charset="0"/>
              <a:buChar char="•"/>
            </a:pPr>
            <a:endParaRPr lang="pl-PL" sz="4400" dirty="0"/>
          </a:p>
          <a:p>
            <a:pPr>
              <a:buFont typeface="Arial" panose="020B0604020202020204" pitchFamily="34" charset="0"/>
              <a:buChar char="•"/>
            </a:pPr>
            <a:r>
              <a:rPr lang="pl-PL" sz="4400" dirty="0"/>
              <a:t>Nie mają żadnych komentarzy ani opinii</a:t>
            </a:r>
          </a:p>
          <a:p>
            <a:pPr>
              <a:buFont typeface="Arial" panose="020B0604020202020204" pitchFamily="34" charset="0"/>
              <a:buChar char="•"/>
            </a:pPr>
            <a:endParaRPr lang="pl-PL" sz="4400" dirty="0"/>
          </a:p>
          <a:p>
            <a:pPr>
              <a:buFont typeface="Arial" panose="020B0604020202020204" pitchFamily="34" charset="0"/>
              <a:buChar char="•"/>
            </a:pPr>
            <a:r>
              <a:rPr lang="pl-PL" sz="4400" dirty="0"/>
              <a:t>Są klonami znanych aplikacji z dziwnym logo lub nazwą</a:t>
            </a:r>
          </a:p>
          <a:p>
            <a:pPr>
              <a:buFont typeface="Arial" panose="020B0604020202020204" pitchFamily="34" charset="0"/>
              <a:buChar char="•"/>
            </a:pPr>
            <a:endParaRPr lang="pl-PL" sz="4400" dirty="0"/>
          </a:p>
          <a:p>
            <a:pPr>
              <a:buFont typeface="Arial" panose="020B0604020202020204" pitchFamily="34" charset="0"/>
              <a:buChar char="•"/>
            </a:pPr>
            <a:r>
              <a:rPr lang="pl-PL" sz="4400" dirty="0"/>
              <a:t>Proszą o </a:t>
            </a:r>
            <a:r>
              <a:rPr lang="pl-PL" sz="4400" b="1" dirty="0"/>
              <a:t>podejrzane zgody</a:t>
            </a:r>
            <a:r>
              <a:rPr lang="pl-PL" sz="4400" dirty="0"/>
              <a:t> (np. dostęp do SMS-ów w aplikacji latarki)</a:t>
            </a:r>
          </a:p>
        </p:txBody>
      </p:sp>
      <p:pic>
        <p:nvPicPr>
          <p:cNvPr id="2" name="Obraz 1">
            <a:extLst>
              <a:ext uri="{FF2B5EF4-FFF2-40B4-BE49-F238E27FC236}">
                <a16:creationId xmlns:a16="http://schemas.microsoft.com/office/drawing/2014/main" id="{89A9F44D-3DB2-4BE3-1B07-99231A109BBC}"/>
              </a:ext>
            </a:extLst>
          </p:cNvPr>
          <p:cNvPicPr>
            <a:picLocks noChangeAspect="1"/>
          </p:cNvPicPr>
          <p:nvPr/>
        </p:nvPicPr>
        <p:blipFill>
          <a:blip r:embed="rId2"/>
          <a:stretch>
            <a:fillRect/>
          </a:stretch>
        </p:blipFill>
        <p:spPr>
          <a:xfrm>
            <a:off x="12783355" y="6982770"/>
            <a:ext cx="1402202" cy="804742"/>
          </a:xfrm>
          <a:prstGeom prst="rect">
            <a:avLst/>
          </a:prstGeom>
        </p:spPr>
      </p:pic>
      <p:pic>
        <p:nvPicPr>
          <p:cNvPr id="4" name="Picture 12" descr="A blue flag with yellow stars&#10;&#10;Description automatically generated">
            <a:extLst>
              <a:ext uri="{FF2B5EF4-FFF2-40B4-BE49-F238E27FC236}">
                <a16:creationId xmlns:a16="http://schemas.microsoft.com/office/drawing/2014/main" id="{86BD6BBD-427E-F90D-FE32-420248336680}"/>
              </a:ext>
            </a:extLst>
          </p:cNvPr>
          <p:cNvPicPr>
            <a:picLocks noChangeAspect="1"/>
          </p:cNvPicPr>
          <p:nvPr/>
        </p:nvPicPr>
        <p:blipFill>
          <a:blip r:embed="rId3"/>
          <a:stretch>
            <a:fillRect/>
          </a:stretch>
        </p:blipFill>
        <p:spPr>
          <a:xfrm>
            <a:off x="12602447" y="271049"/>
            <a:ext cx="1764018" cy="1787280"/>
          </a:xfrm>
          <a:prstGeom prst="rect">
            <a:avLst/>
          </a:prstGeom>
        </p:spPr>
      </p:pic>
    </p:spTree>
    <p:extLst>
      <p:ext uri="{BB962C8B-B14F-4D97-AF65-F5344CB8AC3E}">
        <p14:creationId xmlns:p14="http://schemas.microsoft.com/office/powerpoint/2010/main" val="10608742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97200CD-C8FB-CFFB-7488-0C74BCA1ACC8}"/>
              </a:ext>
            </a:extLst>
          </p:cNvPr>
          <p:cNvSpPr txBox="1"/>
          <p:nvPr/>
        </p:nvSpPr>
        <p:spPr>
          <a:xfrm>
            <a:off x="815545" y="175260"/>
            <a:ext cx="12233189" cy="7879080"/>
          </a:xfrm>
          <a:prstGeom prst="rect">
            <a:avLst/>
          </a:prstGeom>
          <a:noFill/>
        </p:spPr>
        <p:txBody>
          <a:bodyPr wrap="square">
            <a:spAutoFit/>
          </a:bodyPr>
          <a:lstStyle/>
          <a:p>
            <a:pPr>
              <a:buNone/>
            </a:pPr>
            <a:r>
              <a:rPr lang="pl-PL" sz="2200" b="1" dirty="0"/>
              <a:t>📌 Na co zwrócić uwagę, wybierając aplikację?</a:t>
            </a:r>
          </a:p>
          <a:p>
            <a:pPr>
              <a:buNone/>
            </a:pPr>
            <a:endParaRPr lang="pl-PL" sz="2200" b="1" dirty="0"/>
          </a:p>
          <a:p>
            <a:pPr>
              <a:buNone/>
            </a:pPr>
            <a:r>
              <a:rPr lang="pl-PL" sz="2200" b="1" dirty="0"/>
              <a:t>✅ 1. Ocena i opinie użytkowników</a:t>
            </a:r>
          </a:p>
          <a:p>
            <a:r>
              <a:rPr lang="pl-PL" sz="2200" dirty="0"/>
              <a:t>⭐ Im wyższa ocena (np. 4,5 ★ lub więcej), tym lepiej.</a:t>
            </a:r>
          </a:p>
          <a:p>
            <a:r>
              <a:rPr lang="pl-PL" sz="2200" dirty="0"/>
              <a:t>💬 Przeczytaj kilka </a:t>
            </a:r>
            <a:r>
              <a:rPr lang="pl-PL" sz="2200" b="1" dirty="0"/>
              <a:t>komentarzy</a:t>
            </a:r>
            <a:r>
              <a:rPr lang="pl-PL" sz="2200" dirty="0"/>
              <a:t> – dowiesz się, czy aplikacja działa dobrze i czy są z nią jakieś problemy.</a:t>
            </a:r>
          </a:p>
          <a:p>
            <a:pPr>
              <a:buNone/>
            </a:pPr>
            <a:endParaRPr lang="pl-PL" sz="2200" b="1" dirty="0"/>
          </a:p>
          <a:p>
            <a:pPr>
              <a:buNone/>
            </a:pPr>
            <a:r>
              <a:rPr lang="pl-PL" sz="2200" b="1" dirty="0"/>
              <a:t>✅ 2. Liczba pobrań</a:t>
            </a:r>
          </a:p>
          <a:p>
            <a:pPr>
              <a:buFont typeface="Arial" panose="020B0604020202020204" pitchFamily="34" charset="0"/>
              <a:buChar char="•"/>
            </a:pPr>
            <a:r>
              <a:rPr lang="pl-PL" sz="2200" dirty="0"/>
              <a:t>Aplikacje z milionami pobrań są </a:t>
            </a:r>
            <a:r>
              <a:rPr lang="pl-PL" sz="2200" b="1" dirty="0"/>
              <a:t>często bezpieczniejsze i bardziej sprawdzone</a:t>
            </a:r>
            <a:r>
              <a:rPr lang="pl-PL" sz="2200" dirty="0"/>
              <a:t>.</a:t>
            </a:r>
          </a:p>
          <a:p>
            <a:pPr>
              <a:buNone/>
            </a:pPr>
            <a:endParaRPr lang="pl-PL" sz="2200" b="1" dirty="0"/>
          </a:p>
          <a:p>
            <a:pPr>
              <a:buNone/>
            </a:pPr>
            <a:r>
              <a:rPr lang="pl-PL" sz="2200" b="1" dirty="0"/>
              <a:t>✅ 3. Nazwa twórcy (dewelopera)</a:t>
            </a:r>
          </a:p>
          <a:p>
            <a:pPr>
              <a:buFont typeface="Arial" panose="020B0604020202020204" pitchFamily="34" charset="0"/>
              <a:buChar char="•"/>
            </a:pPr>
            <a:r>
              <a:rPr lang="pl-PL" sz="2200" dirty="0"/>
              <a:t>Upewnij się, że aplikacja pochodzi od </a:t>
            </a:r>
            <a:r>
              <a:rPr lang="pl-PL" sz="2200" b="1" dirty="0"/>
              <a:t>znanej firmy</a:t>
            </a:r>
            <a:r>
              <a:rPr lang="pl-PL" sz="2200" dirty="0"/>
              <a:t>.</a:t>
            </a:r>
            <a:br>
              <a:rPr lang="pl-PL" sz="2200" dirty="0"/>
            </a:br>
            <a:r>
              <a:rPr lang="pl-PL" sz="2200" dirty="0"/>
              <a:t>➤ Np. </a:t>
            </a:r>
            <a:r>
              <a:rPr lang="pl-PL" sz="2200" dirty="0" err="1"/>
              <a:t>Gmail</a:t>
            </a:r>
            <a:r>
              <a:rPr lang="pl-PL" sz="2200" dirty="0"/>
              <a:t> – Google LLC   ➤ WhatsApp – WhatsApp LLC</a:t>
            </a:r>
          </a:p>
          <a:p>
            <a:pPr>
              <a:buNone/>
            </a:pPr>
            <a:endParaRPr lang="pl-PL" sz="2200" b="1" dirty="0"/>
          </a:p>
          <a:p>
            <a:pPr>
              <a:buNone/>
            </a:pPr>
            <a:r>
              <a:rPr lang="pl-PL" sz="2200" b="1" dirty="0"/>
              <a:t>✅ 4. Zgody i uprawnienia</a:t>
            </a:r>
          </a:p>
          <a:p>
            <a:pPr>
              <a:buFont typeface="Arial" panose="020B0604020202020204" pitchFamily="34" charset="0"/>
              <a:buChar char="•"/>
            </a:pPr>
            <a:r>
              <a:rPr lang="pl-PL" sz="2200" dirty="0"/>
              <a:t>Zobacz, </a:t>
            </a:r>
            <a:r>
              <a:rPr lang="pl-PL" sz="2200" b="1" dirty="0"/>
              <a:t>do jakich danych</a:t>
            </a:r>
            <a:r>
              <a:rPr lang="pl-PL" sz="2200" dirty="0"/>
              <a:t> aplikacja chce mieć dostęp.  ➤ Kalkulator nie powinien prosić o dostęp do mikrofonu!</a:t>
            </a:r>
          </a:p>
          <a:p>
            <a:pPr>
              <a:buNone/>
            </a:pPr>
            <a:endParaRPr lang="pl-PL" sz="2200" b="1" dirty="0"/>
          </a:p>
          <a:p>
            <a:pPr>
              <a:buNone/>
            </a:pPr>
            <a:r>
              <a:rPr lang="pl-PL" sz="2200" b="1" dirty="0"/>
              <a:t>✅ 5. Reklamy i zakupy w aplikacji</a:t>
            </a:r>
          </a:p>
          <a:p>
            <a:pPr>
              <a:buFont typeface="Arial" panose="020B0604020202020204" pitchFamily="34" charset="0"/>
              <a:buChar char="•"/>
            </a:pPr>
            <a:r>
              <a:rPr lang="pl-PL" sz="2200" dirty="0"/>
              <a:t>Niektóre darmowe aplikacje zawierają </a:t>
            </a:r>
            <a:r>
              <a:rPr lang="pl-PL" sz="2200" b="1" dirty="0"/>
              <a:t>dużo reklam</a:t>
            </a:r>
            <a:r>
              <a:rPr lang="pl-PL" sz="2200" dirty="0"/>
              <a:t> lub proszą o dodatkowe opłaty.</a:t>
            </a:r>
          </a:p>
          <a:p>
            <a:pPr>
              <a:buFont typeface="Arial" panose="020B0604020202020204" pitchFamily="34" charset="0"/>
              <a:buChar char="•"/>
            </a:pPr>
            <a:r>
              <a:rPr lang="pl-PL" sz="2200" dirty="0"/>
              <a:t>Warto sprawdzić sekcję: </a:t>
            </a:r>
            <a:r>
              <a:rPr lang="pl-PL" sz="2200" i="1" dirty="0"/>
              <a:t>„Zawiera reklamy / Zakupy w aplikacji”</a:t>
            </a:r>
            <a:endParaRPr lang="pl-PL" sz="2200" dirty="0"/>
          </a:p>
          <a:p>
            <a:pPr>
              <a:buNone/>
            </a:pPr>
            <a:endParaRPr lang="pl-PL" sz="2200" b="1" dirty="0"/>
          </a:p>
          <a:p>
            <a:pPr>
              <a:buNone/>
            </a:pPr>
            <a:r>
              <a:rPr lang="pl-PL" sz="2200" b="1" dirty="0"/>
              <a:t>✅ 6. Data ostatniej aktualizacji</a:t>
            </a:r>
          </a:p>
          <a:p>
            <a:pPr>
              <a:buFont typeface="Arial" panose="020B0604020202020204" pitchFamily="34" charset="0"/>
              <a:buChar char="•"/>
            </a:pPr>
            <a:r>
              <a:rPr lang="pl-PL" sz="2200" dirty="0"/>
              <a:t>Aplikacja powinna być </a:t>
            </a:r>
            <a:r>
              <a:rPr lang="pl-PL" sz="2200" b="1" dirty="0"/>
              <a:t>regularnie aktualizowana</a:t>
            </a:r>
            <a:r>
              <a:rPr lang="pl-PL" sz="2200" dirty="0"/>
              <a:t> – to znak, że twórcy dbają o bezpieczeństwo i działanie.</a:t>
            </a:r>
          </a:p>
        </p:txBody>
      </p:sp>
      <p:sp>
        <p:nvSpPr>
          <p:cNvPr id="4" name="Text 0">
            <a:extLst>
              <a:ext uri="{FF2B5EF4-FFF2-40B4-BE49-F238E27FC236}">
                <a16:creationId xmlns:a16="http://schemas.microsoft.com/office/drawing/2014/main" id="{41A291FB-B6F9-FF1C-1F73-BDC41C5E82F4}"/>
              </a:ext>
            </a:extLst>
          </p:cNvPr>
          <p:cNvSpPr/>
          <p:nvPr/>
        </p:nvSpPr>
        <p:spPr>
          <a:xfrm>
            <a:off x="11205058" y="208263"/>
            <a:ext cx="3687352" cy="708779"/>
          </a:xfrm>
          <a:prstGeom prst="rect">
            <a:avLst/>
          </a:prstGeom>
          <a:noFill/>
          <a:ln/>
        </p:spPr>
        <p:txBody>
          <a:bodyPr wrap="none" lIns="0" tIns="0" rIns="0" bIns="0" rtlCol="0" anchor="t"/>
          <a:lstStyle/>
          <a:p>
            <a:pPr>
              <a:buNone/>
            </a:pPr>
            <a:r>
              <a:rPr lang="pl-PL" sz="4000" b="1">
                <a:solidFill>
                  <a:srgbClr val="00B050"/>
                </a:solidFill>
              </a:rPr>
              <a:t>Przy okazji…</a:t>
            </a:r>
          </a:p>
        </p:txBody>
      </p:sp>
      <p:pic>
        <p:nvPicPr>
          <p:cNvPr id="2" name="Obraz 1">
            <a:extLst>
              <a:ext uri="{FF2B5EF4-FFF2-40B4-BE49-F238E27FC236}">
                <a16:creationId xmlns:a16="http://schemas.microsoft.com/office/drawing/2014/main" id="{8B9A49E8-5B1C-116A-FC31-CA9A7BF490D7}"/>
              </a:ext>
            </a:extLst>
          </p:cNvPr>
          <p:cNvPicPr>
            <a:picLocks noChangeAspect="1"/>
          </p:cNvPicPr>
          <p:nvPr/>
        </p:nvPicPr>
        <p:blipFill>
          <a:blip r:embed="rId2"/>
          <a:stretch>
            <a:fillRect/>
          </a:stretch>
        </p:blipFill>
        <p:spPr>
          <a:xfrm>
            <a:off x="12894995" y="7282601"/>
            <a:ext cx="1402202" cy="804742"/>
          </a:xfrm>
          <a:prstGeom prst="rect">
            <a:avLst/>
          </a:prstGeom>
        </p:spPr>
      </p:pic>
      <p:pic>
        <p:nvPicPr>
          <p:cNvPr id="5" name="Picture 12" descr="A blue flag with yellow stars&#10;&#10;Description automatically generated">
            <a:extLst>
              <a:ext uri="{FF2B5EF4-FFF2-40B4-BE49-F238E27FC236}">
                <a16:creationId xmlns:a16="http://schemas.microsoft.com/office/drawing/2014/main" id="{B332E32B-07CD-E06B-9862-F4A2FC158B66}"/>
              </a:ext>
            </a:extLst>
          </p:cNvPr>
          <p:cNvPicPr>
            <a:picLocks noChangeAspect="1"/>
          </p:cNvPicPr>
          <p:nvPr/>
        </p:nvPicPr>
        <p:blipFill>
          <a:blip r:embed="rId3"/>
          <a:stretch>
            <a:fillRect/>
          </a:stretch>
        </p:blipFill>
        <p:spPr>
          <a:xfrm>
            <a:off x="12790957" y="950045"/>
            <a:ext cx="1764018" cy="1787280"/>
          </a:xfrm>
          <a:prstGeom prst="rect">
            <a:avLst/>
          </a:prstGeom>
        </p:spPr>
      </p:pic>
    </p:spTree>
    <p:extLst>
      <p:ext uri="{BB962C8B-B14F-4D97-AF65-F5344CB8AC3E}">
        <p14:creationId xmlns:p14="http://schemas.microsoft.com/office/powerpoint/2010/main" val="36545016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309816" y="192085"/>
            <a:ext cx="12245546" cy="2119951"/>
          </a:xfrm>
          <a:custGeom>
            <a:avLst/>
            <a:gdLst>
              <a:gd name="csX0" fmla="*/ 0 w 12245546"/>
              <a:gd name="csY0" fmla="*/ 0 h 2119951"/>
              <a:gd name="csX1" fmla="*/ 338210 w 12245546"/>
              <a:gd name="csY1" fmla="*/ 0 h 2119951"/>
              <a:gd name="csX2" fmla="*/ 1166242 w 12245546"/>
              <a:gd name="csY2" fmla="*/ 0 h 2119951"/>
              <a:gd name="csX3" fmla="*/ 1994275 w 12245546"/>
              <a:gd name="csY3" fmla="*/ 0 h 2119951"/>
              <a:gd name="csX4" fmla="*/ 2822307 w 12245546"/>
              <a:gd name="csY4" fmla="*/ 0 h 2119951"/>
              <a:gd name="csX5" fmla="*/ 3160517 w 12245546"/>
              <a:gd name="csY5" fmla="*/ 0 h 2119951"/>
              <a:gd name="csX6" fmla="*/ 3866094 w 12245546"/>
              <a:gd name="csY6" fmla="*/ 0 h 2119951"/>
              <a:gd name="csX7" fmla="*/ 4694126 w 12245546"/>
              <a:gd name="csY7" fmla="*/ 0 h 2119951"/>
              <a:gd name="csX8" fmla="*/ 5154792 w 12245546"/>
              <a:gd name="csY8" fmla="*/ 0 h 2119951"/>
              <a:gd name="csX9" fmla="*/ 5370547 w 12245546"/>
              <a:gd name="csY9" fmla="*/ 0 h 2119951"/>
              <a:gd name="csX10" fmla="*/ 5831212 w 12245546"/>
              <a:gd name="csY10" fmla="*/ 0 h 2119951"/>
              <a:gd name="csX11" fmla="*/ 6536789 w 12245546"/>
              <a:gd name="csY11" fmla="*/ 0 h 2119951"/>
              <a:gd name="csX12" fmla="*/ 6874999 w 12245546"/>
              <a:gd name="csY12" fmla="*/ 0 h 2119951"/>
              <a:gd name="csX13" fmla="*/ 7335665 w 12245546"/>
              <a:gd name="csY13" fmla="*/ 0 h 2119951"/>
              <a:gd name="csX14" fmla="*/ 7551420 w 12245546"/>
              <a:gd name="csY14" fmla="*/ 0 h 2119951"/>
              <a:gd name="csX15" fmla="*/ 8379452 w 12245546"/>
              <a:gd name="csY15" fmla="*/ 0 h 2119951"/>
              <a:gd name="csX16" fmla="*/ 8717663 w 12245546"/>
              <a:gd name="csY16" fmla="*/ 0 h 2119951"/>
              <a:gd name="csX17" fmla="*/ 9545695 w 12245546"/>
              <a:gd name="csY17" fmla="*/ 0 h 2119951"/>
              <a:gd name="csX18" fmla="*/ 9883905 w 12245546"/>
              <a:gd name="csY18" fmla="*/ 0 h 2119951"/>
              <a:gd name="csX19" fmla="*/ 10467026 w 12245546"/>
              <a:gd name="csY19" fmla="*/ 0 h 2119951"/>
              <a:gd name="csX20" fmla="*/ 10927692 w 12245546"/>
              <a:gd name="csY20" fmla="*/ 0 h 2119951"/>
              <a:gd name="csX21" fmla="*/ 11388358 w 12245546"/>
              <a:gd name="csY21" fmla="*/ 0 h 2119951"/>
              <a:gd name="csX22" fmla="*/ 11726568 w 12245546"/>
              <a:gd name="csY22" fmla="*/ 0 h 2119951"/>
              <a:gd name="csX23" fmla="*/ 12245546 w 12245546"/>
              <a:gd name="csY23" fmla="*/ 0 h 2119951"/>
              <a:gd name="csX24" fmla="*/ 12245546 w 12245546"/>
              <a:gd name="csY24" fmla="*/ 487589 h 2119951"/>
              <a:gd name="csX25" fmla="*/ 12245546 w 12245546"/>
              <a:gd name="csY25" fmla="*/ 953978 h 2119951"/>
              <a:gd name="csX26" fmla="*/ 12245546 w 12245546"/>
              <a:gd name="csY26" fmla="*/ 1441567 h 2119951"/>
              <a:gd name="csX27" fmla="*/ 12245546 w 12245546"/>
              <a:gd name="csY27" fmla="*/ 2119951 h 2119951"/>
              <a:gd name="csX28" fmla="*/ 11784880 w 12245546"/>
              <a:gd name="csY28" fmla="*/ 2119951 h 2119951"/>
              <a:gd name="csX29" fmla="*/ 11446670 w 12245546"/>
              <a:gd name="csY29" fmla="*/ 2119951 h 2119951"/>
              <a:gd name="csX30" fmla="*/ 10618638 w 12245546"/>
              <a:gd name="csY30" fmla="*/ 2119951 h 2119951"/>
              <a:gd name="csX31" fmla="*/ 9913061 w 12245546"/>
              <a:gd name="csY31" fmla="*/ 2119951 h 2119951"/>
              <a:gd name="csX32" fmla="*/ 9085029 w 12245546"/>
              <a:gd name="csY32" fmla="*/ 2119951 h 2119951"/>
              <a:gd name="csX33" fmla="*/ 8501908 w 12245546"/>
              <a:gd name="csY33" fmla="*/ 2119951 h 2119951"/>
              <a:gd name="csX34" fmla="*/ 8163697 w 12245546"/>
              <a:gd name="csY34" fmla="*/ 2119951 h 2119951"/>
              <a:gd name="csX35" fmla="*/ 7947942 w 12245546"/>
              <a:gd name="csY35" fmla="*/ 2119951 h 2119951"/>
              <a:gd name="csX36" fmla="*/ 7487277 w 12245546"/>
              <a:gd name="csY36" fmla="*/ 2119951 h 2119951"/>
              <a:gd name="csX37" fmla="*/ 7271522 w 12245546"/>
              <a:gd name="csY37" fmla="*/ 2119951 h 2119951"/>
              <a:gd name="csX38" fmla="*/ 6688401 w 12245546"/>
              <a:gd name="csY38" fmla="*/ 2119951 h 2119951"/>
              <a:gd name="csX39" fmla="*/ 6105279 w 12245546"/>
              <a:gd name="csY39" fmla="*/ 2119951 h 2119951"/>
              <a:gd name="csX40" fmla="*/ 5522158 w 12245546"/>
              <a:gd name="csY40" fmla="*/ 2119951 h 2119951"/>
              <a:gd name="csX41" fmla="*/ 5183948 w 12245546"/>
              <a:gd name="csY41" fmla="*/ 2119951 h 2119951"/>
              <a:gd name="csX42" fmla="*/ 4968193 w 12245546"/>
              <a:gd name="csY42" fmla="*/ 2119951 h 2119951"/>
              <a:gd name="csX43" fmla="*/ 4385072 w 12245546"/>
              <a:gd name="csY43" fmla="*/ 2119951 h 2119951"/>
              <a:gd name="csX44" fmla="*/ 3801950 w 12245546"/>
              <a:gd name="csY44" fmla="*/ 2119951 h 2119951"/>
              <a:gd name="csX45" fmla="*/ 3586196 w 12245546"/>
              <a:gd name="csY45" fmla="*/ 2119951 h 2119951"/>
              <a:gd name="csX46" fmla="*/ 3247985 w 12245546"/>
              <a:gd name="csY46" fmla="*/ 2119951 h 2119951"/>
              <a:gd name="csX47" fmla="*/ 2909775 w 12245546"/>
              <a:gd name="csY47" fmla="*/ 2119951 h 2119951"/>
              <a:gd name="csX48" fmla="*/ 2326654 w 12245546"/>
              <a:gd name="csY48" fmla="*/ 2119951 h 2119951"/>
              <a:gd name="csX49" fmla="*/ 1865988 w 12245546"/>
              <a:gd name="csY49" fmla="*/ 2119951 h 2119951"/>
              <a:gd name="csX50" fmla="*/ 1160411 w 12245546"/>
              <a:gd name="csY50" fmla="*/ 2119951 h 2119951"/>
              <a:gd name="csX51" fmla="*/ 699745 w 12245546"/>
              <a:gd name="csY51" fmla="*/ 2119951 h 2119951"/>
              <a:gd name="csX52" fmla="*/ 0 w 12245546"/>
              <a:gd name="csY52" fmla="*/ 2119951 h 2119951"/>
              <a:gd name="csX53" fmla="*/ 0 w 12245546"/>
              <a:gd name="csY53" fmla="*/ 1568764 h 2119951"/>
              <a:gd name="csX54" fmla="*/ 0 w 12245546"/>
              <a:gd name="csY54" fmla="*/ 996377 h 2119951"/>
              <a:gd name="csX55" fmla="*/ 0 w 12245546"/>
              <a:gd name="csY55" fmla="*/ 466389 h 2119951"/>
              <a:gd name="csX56" fmla="*/ 0 w 12245546"/>
              <a:gd name="csY56" fmla="*/ 0 h 21199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Lst>
            <a:rect l="l" t="t" r="r" b="b"/>
            <a:pathLst>
              <a:path w="12245546" h="2119951" fill="none" extrusionOk="0">
                <a:moveTo>
                  <a:pt x="0" y="0"/>
                </a:moveTo>
                <a:cubicBezTo>
                  <a:pt x="74726" y="-9045"/>
                  <a:pt x="238255" y="28413"/>
                  <a:pt x="338210" y="0"/>
                </a:cubicBezTo>
                <a:cubicBezTo>
                  <a:pt x="438165" y="-28413"/>
                  <a:pt x="836954" y="4088"/>
                  <a:pt x="1166242" y="0"/>
                </a:cubicBezTo>
                <a:cubicBezTo>
                  <a:pt x="1495530" y="-4088"/>
                  <a:pt x="1768536" y="12760"/>
                  <a:pt x="1994275" y="0"/>
                </a:cubicBezTo>
                <a:cubicBezTo>
                  <a:pt x="2220014" y="-12760"/>
                  <a:pt x="2644902" y="28145"/>
                  <a:pt x="2822307" y="0"/>
                </a:cubicBezTo>
                <a:cubicBezTo>
                  <a:pt x="2999712" y="-28145"/>
                  <a:pt x="3011764" y="922"/>
                  <a:pt x="3160517" y="0"/>
                </a:cubicBezTo>
                <a:cubicBezTo>
                  <a:pt x="3309270" y="-922"/>
                  <a:pt x="3578095" y="61259"/>
                  <a:pt x="3866094" y="0"/>
                </a:cubicBezTo>
                <a:cubicBezTo>
                  <a:pt x="4154093" y="-61259"/>
                  <a:pt x="4408879" y="45239"/>
                  <a:pt x="4694126" y="0"/>
                </a:cubicBezTo>
                <a:cubicBezTo>
                  <a:pt x="4979373" y="-45239"/>
                  <a:pt x="5048450" y="23865"/>
                  <a:pt x="5154792" y="0"/>
                </a:cubicBezTo>
                <a:cubicBezTo>
                  <a:pt x="5261134" y="-23865"/>
                  <a:pt x="5295071" y="16139"/>
                  <a:pt x="5370547" y="0"/>
                </a:cubicBezTo>
                <a:cubicBezTo>
                  <a:pt x="5446023" y="-16139"/>
                  <a:pt x="5643989" y="24024"/>
                  <a:pt x="5831212" y="0"/>
                </a:cubicBezTo>
                <a:cubicBezTo>
                  <a:pt x="6018435" y="-24024"/>
                  <a:pt x="6330799" y="48631"/>
                  <a:pt x="6536789" y="0"/>
                </a:cubicBezTo>
                <a:cubicBezTo>
                  <a:pt x="6742779" y="-48631"/>
                  <a:pt x="6729239" y="25923"/>
                  <a:pt x="6874999" y="0"/>
                </a:cubicBezTo>
                <a:cubicBezTo>
                  <a:pt x="7020759" y="-25923"/>
                  <a:pt x="7108987" y="46878"/>
                  <a:pt x="7335665" y="0"/>
                </a:cubicBezTo>
                <a:cubicBezTo>
                  <a:pt x="7562343" y="-46878"/>
                  <a:pt x="7482787" y="1119"/>
                  <a:pt x="7551420" y="0"/>
                </a:cubicBezTo>
                <a:cubicBezTo>
                  <a:pt x="7620053" y="-1119"/>
                  <a:pt x="8026031" y="41749"/>
                  <a:pt x="8379452" y="0"/>
                </a:cubicBezTo>
                <a:cubicBezTo>
                  <a:pt x="8732873" y="-41749"/>
                  <a:pt x="8574646" y="2549"/>
                  <a:pt x="8717663" y="0"/>
                </a:cubicBezTo>
                <a:cubicBezTo>
                  <a:pt x="8860680" y="-2549"/>
                  <a:pt x="9145371" y="293"/>
                  <a:pt x="9545695" y="0"/>
                </a:cubicBezTo>
                <a:cubicBezTo>
                  <a:pt x="9946019" y="-293"/>
                  <a:pt x="9763410" y="40142"/>
                  <a:pt x="9883905" y="0"/>
                </a:cubicBezTo>
                <a:cubicBezTo>
                  <a:pt x="10004400" y="-40142"/>
                  <a:pt x="10317855" y="38082"/>
                  <a:pt x="10467026" y="0"/>
                </a:cubicBezTo>
                <a:cubicBezTo>
                  <a:pt x="10616197" y="-38082"/>
                  <a:pt x="10744913" y="31391"/>
                  <a:pt x="10927692" y="0"/>
                </a:cubicBezTo>
                <a:cubicBezTo>
                  <a:pt x="11110471" y="-31391"/>
                  <a:pt x="11258649" y="53008"/>
                  <a:pt x="11388358" y="0"/>
                </a:cubicBezTo>
                <a:cubicBezTo>
                  <a:pt x="11518067" y="-53008"/>
                  <a:pt x="11641265" y="4922"/>
                  <a:pt x="11726568" y="0"/>
                </a:cubicBezTo>
                <a:cubicBezTo>
                  <a:pt x="11811871" y="-4922"/>
                  <a:pt x="11991256" y="20204"/>
                  <a:pt x="12245546" y="0"/>
                </a:cubicBezTo>
                <a:cubicBezTo>
                  <a:pt x="12254353" y="100990"/>
                  <a:pt x="12242242" y="288760"/>
                  <a:pt x="12245546" y="487589"/>
                </a:cubicBezTo>
                <a:cubicBezTo>
                  <a:pt x="12248850" y="686418"/>
                  <a:pt x="12235351" y="814506"/>
                  <a:pt x="12245546" y="953978"/>
                </a:cubicBezTo>
                <a:cubicBezTo>
                  <a:pt x="12255741" y="1093450"/>
                  <a:pt x="12220064" y="1263062"/>
                  <a:pt x="12245546" y="1441567"/>
                </a:cubicBezTo>
                <a:cubicBezTo>
                  <a:pt x="12271028" y="1620072"/>
                  <a:pt x="12180952" y="1864216"/>
                  <a:pt x="12245546" y="2119951"/>
                </a:cubicBezTo>
                <a:cubicBezTo>
                  <a:pt x="12085252" y="2154079"/>
                  <a:pt x="11928442" y="2116706"/>
                  <a:pt x="11784880" y="2119951"/>
                </a:cubicBezTo>
                <a:cubicBezTo>
                  <a:pt x="11641318" y="2123196"/>
                  <a:pt x="11564642" y="2116818"/>
                  <a:pt x="11446670" y="2119951"/>
                </a:cubicBezTo>
                <a:cubicBezTo>
                  <a:pt x="11328698" y="2123084"/>
                  <a:pt x="10839709" y="2118544"/>
                  <a:pt x="10618638" y="2119951"/>
                </a:cubicBezTo>
                <a:cubicBezTo>
                  <a:pt x="10397567" y="2121358"/>
                  <a:pt x="10084428" y="2103648"/>
                  <a:pt x="9913061" y="2119951"/>
                </a:cubicBezTo>
                <a:cubicBezTo>
                  <a:pt x="9741694" y="2136254"/>
                  <a:pt x="9484917" y="2034539"/>
                  <a:pt x="9085029" y="2119951"/>
                </a:cubicBezTo>
                <a:cubicBezTo>
                  <a:pt x="8685141" y="2205363"/>
                  <a:pt x="8716289" y="2093417"/>
                  <a:pt x="8501908" y="2119951"/>
                </a:cubicBezTo>
                <a:cubicBezTo>
                  <a:pt x="8287527" y="2146485"/>
                  <a:pt x="8332763" y="2106896"/>
                  <a:pt x="8163697" y="2119951"/>
                </a:cubicBezTo>
                <a:cubicBezTo>
                  <a:pt x="7994631" y="2133006"/>
                  <a:pt x="8055438" y="2111156"/>
                  <a:pt x="7947942" y="2119951"/>
                </a:cubicBezTo>
                <a:cubicBezTo>
                  <a:pt x="7840447" y="2128746"/>
                  <a:pt x="7676324" y="2090609"/>
                  <a:pt x="7487277" y="2119951"/>
                </a:cubicBezTo>
                <a:cubicBezTo>
                  <a:pt x="7298230" y="2149293"/>
                  <a:pt x="7358280" y="2108427"/>
                  <a:pt x="7271522" y="2119951"/>
                </a:cubicBezTo>
                <a:cubicBezTo>
                  <a:pt x="7184764" y="2131475"/>
                  <a:pt x="6845702" y="2109192"/>
                  <a:pt x="6688401" y="2119951"/>
                </a:cubicBezTo>
                <a:cubicBezTo>
                  <a:pt x="6531100" y="2130710"/>
                  <a:pt x="6239406" y="2097045"/>
                  <a:pt x="6105279" y="2119951"/>
                </a:cubicBezTo>
                <a:cubicBezTo>
                  <a:pt x="5971152" y="2142857"/>
                  <a:pt x="5770913" y="2081396"/>
                  <a:pt x="5522158" y="2119951"/>
                </a:cubicBezTo>
                <a:cubicBezTo>
                  <a:pt x="5273403" y="2158506"/>
                  <a:pt x="5337643" y="2100490"/>
                  <a:pt x="5183948" y="2119951"/>
                </a:cubicBezTo>
                <a:cubicBezTo>
                  <a:pt x="5030253" y="2139412"/>
                  <a:pt x="5067642" y="2098866"/>
                  <a:pt x="4968193" y="2119951"/>
                </a:cubicBezTo>
                <a:cubicBezTo>
                  <a:pt x="4868745" y="2141036"/>
                  <a:pt x="4660628" y="2109395"/>
                  <a:pt x="4385072" y="2119951"/>
                </a:cubicBezTo>
                <a:cubicBezTo>
                  <a:pt x="4109516" y="2130507"/>
                  <a:pt x="3955652" y="2075577"/>
                  <a:pt x="3801950" y="2119951"/>
                </a:cubicBezTo>
                <a:cubicBezTo>
                  <a:pt x="3648248" y="2164325"/>
                  <a:pt x="3643552" y="2100806"/>
                  <a:pt x="3586196" y="2119951"/>
                </a:cubicBezTo>
                <a:cubicBezTo>
                  <a:pt x="3528840" y="2139096"/>
                  <a:pt x="3324538" y="2091719"/>
                  <a:pt x="3247985" y="2119951"/>
                </a:cubicBezTo>
                <a:cubicBezTo>
                  <a:pt x="3171432" y="2148183"/>
                  <a:pt x="2982689" y="2096975"/>
                  <a:pt x="2909775" y="2119951"/>
                </a:cubicBezTo>
                <a:cubicBezTo>
                  <a:pt x="2836861" y="2142927"/>
                  <a:pt x="2535438" y="2109728"/>
                  <a:pt x="2326654" y="2119951"/>
                </a:cubicBezTo>
                <a:cubicBezTo>
                  <a:pt x="2117870" y="2130174"/>
                  <a:pt x="1984526" y="2073542"/>
                  <a:pt x="1865988" y="2119951"/>
                </a:cubicBezTo>
                <a:cubicBezTo>
                  <a:pt x="1747450" y="2166360"/>
                  <a:pt x="1344580" y="2069389"/>
                  <a:pt x="1160411" y="2119951"/>
                </a:cubicBezTo>
                <a:cubicBezTo>
                  <a:pt x="976242" y="2170513"/>
                  <a:pt x="887269" y="2112401"/>
                  <a:pt x="699745" y="2119951"/>
                </a:cubicBezTo>
                <a:cubicBezTo>
                  <a:pt x="512221" y="2127501"/>
                  <a:pt x="148816" y="2046153"/>
                  <a:pt x="0" y="2119951"/>
                </a:cubicBezTo>
                <a:cubicBezTo>
                  <a:pt x="-3256" y="1854411"/>
                  <a:pt x="49545" y="1821272"/>
                  <a:pt x="0" y="1568764"/>
                </a:cubicBezTo>
                <a:cubicBezTo>
                  <a:pt x="-49545" y="1316256"/>
                  <a:pt x="53131" y="1151284"/>
                  <a:pt x="0" y="996377"/>
                </a:cubicBezTo>
                <a:cubicBezTo>
                  <a:pt x="-53131" y="841470"/>
                  <a:pt x="54595" y="626408"/>
                  <a:pt x="0" y="466389"/>
                </a:cubicBezTo>
                <a:cubicBezTo>
                  <a:pt x="-54595" y="306370"/>
                  <a:pt x="43549" y="163685"/>
                  <a:pt x="0" y="0"/>
                </a:cubicBezTo>
                <a:close/>
              </a:path>
              <a:path w="12245546" h="2119951" stroke="0" extrusionOk="0">
                <a:moveTo>
                  <a:pt x="0" y="0"/>
                </a:moveTo>
                <a:cubicBezTo>
                  <a:pt x="222129" y="-42675"/>
                  <a:pt x="299131" y="15564"/>
                  <a:pt x="460666" y="0"/>
                </a:cubicBezTo>
                <a:cubicBezTo>
                  <a:pt x="622201" y="-15564"/>
                  <a:pt x="1101069" y="84231"/>
                  <a:pt x="1288698" y="0"/>
                </a:cubicBezTo>
                <a:cubicBezTo>
                  <a:pt x="1476327" y="-84231"/>
                  <a:pt x="1930918" y="90614"/>
                  <a:pt x="2116730" y="0"/>
                </a:cubicBezTo>
                <a:cubicBezTo>
                  <a:pt x="2302542" y="-90614"/>
                  <a:pt x="2622689" y="51543"/>
                  <a:pt x="2944762" y="0"/>
                </a:cubicBezTo>
                <a:cubicBezTo>
                  <a:pt x="3266835" y="-51543"/>
                  <a:pt x="3346475" y="6535"/>
                  <a:pt x="3650339" y="0"/>
                </a:cubicBezTo>
                <a:cubicBezTo>
                  <a:pt x="3954203" y="-6535"/>
                  <a:pt x="3932861" y="18507"/>
                  <a:pt x="4111005" y="0"/>
                </a:cubicBezTo>
                <a:cubicBezTo>
                  <a:pt x="4289149" y="-18507"/>
                  <a:pt x="4493403" y="41376"/>
                  <a:pt x="4694126" y="0"/>
                </a:cubicBezTo>
                <a:cubicBezTo>
                  <a:pt x="4894849" y="-41376"/>
                  <a:pt x="4829271" y="20062"/>
                  <a:pt x="4909881" y="0"/>
                </a:cubicBezTo>
                <a:cubicBezTo>
                  <a:pt x="4990491" y="-20062"/>
                  <a:pt x="5534640" y="67358"/>
                  <a:pt x="5737913" y="0"/>
                </a:cubicBezTo>
                <a:cubicBezTo>
                  <a:pt x="5941186" y="-67358"/>
                  <a:pt x="6341667" y="84007"/>
                  <a:pt x="6565945" y="0"/>
                </a:cubicBezTo>
                <a:cubicBezTo>
                  <a:pt x="6790223" y="-84007"/>
                  <a:pt x="6990327" y="73457"/>
                  <a:pt x="7393977" y="0"/>
                </a:cubicBezTo>
                <a:cubicBezTo>
                  <a:pt x="7797627" y="-73457"/>
                  <a:pt x="7853348" y="81478"/>
                  <a:pt x="8099554" y="0"/>
                </a:cubicBezTo>
                <a:cubicBezTo>
                  <a:pt x="8345760" y="-81478"/>
                  <a:pt x="8280207" y="33819"/>
                  <a:pt x="8437764" y="0"/>
                </a:cubicBezTo>
                <a:cubicBezTo>
                  <a:pt x="8595321" y="-33819"/>
                  <a:pt x="8830118" y="43398"/>
                  <a:pt x="9020886" y="0"/>
                </a:cubicBezTo>
                <a:cubicBezTo>
                  <a:pt x="9211654" y="-43398"/>
                  <a:pt x="9353500" y="21216"/>
                  <a:pt x="9481551" y="0"/>
                </a:cubicBezTo>
                <a:cubicBezTo>
                  <a:pt x="9609603" y="-21216"/>
                  <a:pt x="10007343" y="78495"/>
                  <a:pt x="10187128" y="0"/>
                </a:cubicBezTo>
                <a:cubicBezTo>
                  <a:pt x="10366913" y="-78495"/>
                  <a:pt x="10668575" y="52545"/>
                  <a:pt x="10892705" y="0"/>
                </a:cubicBezTo>
                <a:cubicBezTo>
                  <a:pt x="11116835" y="-52545"/>
                  <a:pt x="11152165" y="20892"/>
                  <a:pt x="11353371" y="0"/>
                </a:cubicBezTo>
                <a:cubicBezTo>
                  <a:pt x="11554577" y="-20892"/>
                  <a:pt x="11800349" y="31633"/>
                  <a:pt x="12245546" y="0"/>
                </a:cubicBezTo>
                <a:cubicBezTo>
                  <a:pt x="12284772" y="120944"/>
                  <a:pt x="12195752" y="374477"/>
                  <a:pt x="12245546" y="529988"/>
                </a:cubicBezTo>
                <a:cubicBezTo>
                  <a:pt x="12295340" y="685499"/>
                  <a:pt x="12209449" y="954845"/>
                  <a:pt x="12245546" y="1081175"/>
                </a:cubicBezTo>
                <a:cubicBezTo>
                  <a:pt x="12281643" y="1207505"/>
                  <a:pt x="12186985" y="1335665"/>
                  <a:pt x="12245546" y="1589963"/>
                </a:cubicBezTo>
                <a:cubicBezTo>
                  <a:pt x="12304107" y="1844261"/>
                  <a:pt x="12210307" y="1925779"/>
                  <a:pt x="12245546" y="2119951"/>
                </a:cubicBezTo>
                <a:cubicBezTo>
                  <a:pt x="11920245" y="2120577"/>
                  <a:pt x="11699437" y="2086242"/>
                  <a:pt x="11539969" y="2119951"/>
                </a:cubicBezTo>
                <a:cubicBezTo>
                  <a:pt x="11380501" y="2153660"/>
                  <a:pt x="11231064" y="2079767"/>
                  <a:pt x="11079304" y="2119951"/>
                </a:cubicBezTo>
                <a:cubicBezTo>
                  <a:pt x="10927544" y="2160135"/>
                  <a:pt x="10762776" y="2054282"/>
                  <a:pt x="10496182" y="2119951"/>
                </a:cubicBezTo>
                <a:cubicBezTo>
                  <a:pt x="10229588" y="2185620"/>
                  <a:pt x="10267111" y="2098508"/>
                  <a:pt x="10157972" y="2119951"/>
                </a:cubicBezTo>
                <a:cubicBezTo>
                  <a:pt x="10048833" y="2141394"/>
                  <a:pt x="9907155" y="2109915"/>
                  <a:pt x="9819762" y="2119951"/>
                </a:cubicBezTo>
                <a:cubicBezTo>
                  <a:pt x="9732369" y="2129987"/>
                  <a:pt x="9379528" y="2104433"/>
                  <a:pt x="9114185" y="2119951"/>
                </a:cubicBezTo>
                <a:cubicBezTo>
                  <a:pt x="8848842" y="2135469"/>
                  <a:pt x="8861140" y="2094541"/>
                  <a:pt x="8653519" y="2119951"/>
                </a:cubicBezTo>
                <a:cubicBezTo>
                  <a:pt x="8445898" y="2145361"/>
                  <a:pt x="8407846" y="2082613"/>
                  <a:pt x="8315309" y="2119951"/>
                </a:cubicBezTo>
                <a:cubicBezTo>
                  <a:pt x="8222772" y="2157289"/>
                  <a:pt x="7921923" y="2101679"/>
                  <a:pt x="7609732" y="2119951"/>
                </a:cubicBezTo>
                <a:cubicBezTo>
                  <a:pt x="7297541" y="2138223"/>
                  <a:pt x="7472039" y="2107596"/>
                  <a:pt x="7393977" y="2119951"/>
                </a:cubicBezTo>
                <a:cubicBezTo>
                  <a:pt x="7315916" y="2132306"/>
                  <a:pt x="7180323" y="2101989"/>
                  <a:pt x="7055767" y="2119951"/>
                </a:cubicBezTo>
                <a:cubicBezTo>
                  <a:pt x="6931211" y="2137913"/>
                  <a:pt x="6620406" y="2097738"/>
                  <a:pt x="6350190" y="2119951"/>
                </a:cubicBezTo>
                <a:cubicBezTo>
                  <a:pt x="6079974" y="2142164"/>
                  <a:pt x="6105648" y="2088926"/>
                  <a:pt x="6011980" y="2119951"/>
                </a:cubicBezTo>
                <a:cubicBezTo>
                  <a:pt x="5918312" y="2150976"/>
                  <a:pt x="5463118" y="2074914"/>
                  <a:pt x="5183948" y="2119951"/>
                </a:cubicBezTo>
                <a:cubicBezTo>
                  <a:pt x="4904778" y="2164988"/>
                  <a:pt x="4632265" y="2049710"/>
                  <a:pt x="4478371" y="2119951"/>
                </a:cubicBezTo>
                <a:cubicBezTo>
                  <a:pt x="4324477" y="2190192"/>
                  <a:pt x="3993711" y="2065676"/>
                  <a:pt x="3650339" y="2119951"/>
                </a:cubicBezTo>
                <a:cubicBezTo>
                  <a:pt x="3306967" y="2174226"/>
                  <a:pt x="3478595" y="2105172"/>
                  <a:pt x="3434584" y="2119951"/>
                </a:cubicBezTo>
                <a:cubicBezTo>
                  <a:pt x="3390573" y="2134730"/>
                  <a:pt x="2988365" y="2029648"/>
                  <a:pt x="2606552" y="2119951"/>
                </a:cubicBezTo>
                <a:cubicBezTo>
                  <a:pt x="2224739" y="2210254"/>
                  <a:pt x="2474803" y="2097199"/>
                  <a:pt x="2390797" y="2119951"/>
                </a:cubicBezTo>
                <a:cubicBezTo>
                  <a:pt x="2306791" y="2142703"/>
                  <a:pt x="1840680" y="2108247"/>
                  <a:pt x="1685220" y="2119951"/>
                </a:cubicBezTo>
                <a:cubicBezTo>
                  <a:pt x="1529760" y="2131655"/>
                  <a:pt x="1175128" y="2113391"/>
                  <a:pt x="857188" y="2119951"/>
                </a:cubicBezTo>
                <a:cubicBezTo>
                  <a:pt x="539248" y="2126511"/>
                  <a:pt x="357124" y="2031397"/>
                  <a:pt x="0" y="2119951"/>
                </a:cubicBezTo>
                <a:cubicBezTo>
                  <a:pt x="-39151" y="1932056"/>
                  <a:pt x="12271" y="1754049"/>
                  <a:pt x="0" y="1611163"/>
                </a:cubicBezTo>
                <a:cubicBezTo>
                  <a:pt x="-12271" y="1468277"/>
                  <a:pt x="42869" y="1227968"/>
                  <a:pt x="0" y="1102375"/>
                </a:cubicBezTo>
                <a:cubicBezTo>
                  <a:pt x="-42869" y="976782"/>
                  <a:pt x="23705" y="796105"/>
                  <a:pt x="0" y="593586"/>
                </a:cubicBezTo>
                <a:cubicBezTo>
                  <a:pt x="-23705" y="391067"/>
                  <a:pt x="66534" y="156373"/>
                  <a:pt x="0" y="0"/>
                </a:cubicBezTo>
                <a:close/>
              </a:path>
            </a:pathLst>
          </a:custGeom>
          <a:ln>
            <a:solidFill>
              <a:schemeClr val="tx1"/>
            </a:solidFill>
            <a:extLst>
              <a:ext uri="{C807C97D-BFC1-408E-A445-0C87EB9F89A2}">
                <ask:lineSketchStyleProps xmlns:ask="http://schemas.microsoft.com/office/drawing/2018/sketchyshapes" sd="54250268">
                  <a:prstGeom prst="rect">
                    <a:avLst/>
                  </a:prstGeom>
                  <ask:type>
                    <ask:lineSketchScribble/>
                  </ask:type>
                </ask:lineSketchStyleProps>
              </a:ext>
            </a:extLst>
          </a:ln>
        </p:spPr>
      </p:pic>
      <p:sp>
        <p:nvSpPr>
          <p:cNvPr id="3" name="Text 0"/>
          <p:cNvSpPr/>
          <p:nvPr/>
        </p:nvSpPr>
        <p:spPr>
          <a:xfrm>
            <a:off x="3159539" y="2679127"/>
            <a:ext cx="10395823" cy="633174"/>
          </a:xfrm>
          <a:prstGeom prst="rect">
            <a:avLst/>
          </a:prstGeom>
          <a:noFill/>
          <a:ln/>
        </p:spPr>
        <p:txBody>
          <a:bodyPr wrap="none" lIns="0" tIns="0" rIns="0" bIns="0" rtlCol="0" anchor="t"/>
          <a:lstStyle/>
          <a:p>
            <a:pPr marL="0" indent="0">
              <a:lnSpc>
                <a:spcPts val="4950"/>
              </a:lnSpc>
              <a:buNone/>
            </a:pPr>
            <a:r>
              <a:rPr lang="en-US" sz="3950" b="1" dirty="0">
                <a:solidFill>
                  <a:srgbClr val="124E73"/>
                </a:solidFill>
                <a:ea typeface="MuseoModerno Medium" pitchFamily="34" charset="-122"/>
                <a:cs typeface="MuseoModerno Medium" pitchFamily="34" charset="-120"/>
              </a:rPr>
              <a:t>Jak wykonać połączenie głosowe i wideo?</a:t>
            </a:r>
            <a:endParaRPr lang="en-US" sz="3950" b="1" dirty="0"/>
          </a:p>
        </p:txBody>
      </p:sp>
      <p:pic>
        <p:nvPicPr>
          <p:cNvPr id="4" name="Image 1" descr="preencoded.png"/>
          <p:cNvPicPr>
            <a:picLocks noChangeAspect="1"/>
          </p:cNvPicPr>
          <p:nvPr/>
        </p:nvPicPr>
        <p:blipFill>
          <a:blip r:embed="rId4"/>
          <a:stretch>
            <a:fillRect/>
          </a:stretch>
        </p:blipFill>
        <p:spPr>
          <a:xfrm>
            <a:off x="709136" y="4027051"/>
            <a:ext cx="1013103" cy="1215747"/>
          </a:xfrm>
          <a:prstGeom prst="rect">
            <a:avLst/>
          </a:prstGeom>
        </p:spPr>
      </p:pic>
      <p:pic>
        <p:nvPicPr>
          <p:cNvPr id="7" name="Image 2" descr="preencoded.png"/>
          <p:cNvPicPr>
            <a:picLocks noChangeAspect="1"/>
          </p:cNvPicPr>
          <p:nvPr/>
        </p:nvPicPr>
        <p:blipFill>
          <a:blip r:embed="rId5"/>
          <a:stretch>
            <a:fillRect/>
          </a:stretch>
        </p:blipFill>
        <p:spPr>
          <a:xfrm>
            <a:off x="709135" y="5850671"/>
            <a:ext cx="1013103" cy="1215747"/>
          </a:xfrm>
          <a:prstGeom prst="rect">
            <a:avLst/>
          </a:prstGeom>
        </p:spPr>
      </p:pic>
      <p:sp>
        <p:nvSpPr>
          <p:cNvPr id="14" name="TextBox 13">
            <a:extLst>
              <a:ext uri="{FF2B5EF4-FFF2-40B4-BE49-F238E27FC236}">
                <a16:creationId xmlns:a16="http://schemas.microsoft.com/office/drawing/2014/main" id="{C01F3E98-D5E0-49AB-8425-56337C6A0070}"/>
              </a:ext>
            </a:extLst>
          </p:cNvPr>
          <p:cNvSpPr txBox="1"/>
          <p:nvPr/>
        </p:nvSpPr>
        <p:spPr>
          <a:xfrm>
            <a:off x="1933622" y="4024142"/>
            <a:ext cx="10763156" cy="954107"/>
          </a:xfrm>
          <a:prstGeom prst="rect">
            <a:avLst/>
          </a:prstGeom>
          <a:noFill/>
        </p:spPr>
        <p:txBody>
          <a:bodyPr wrap="square">
            <a:spAutoFit/>
          </a:bodyPr>
          <a:lstStyle/>
          <a:p>
            <a:pPr>
              <a:buNone/>
            </a:pPr>
            <a:r>
              <a:rPr lang="en-US" sz="2800" b="1"/>
              <a:t>Aplikacje do rozmów</a:t>
            </a:r>
            <a:r>
              <a:rPr lang="en-US" sz="2800"/>
              <a:t>:</a:t>
            </a:r>
            <a:br>
              <a:rPr lang="en-US" sz="2800"/>
            </a:br>
            <a:r>
              <a:rPr lang="uk-UA" sz="2800"/>
              <a:t>👉 </a:t>
            </a:r>
            <a:r>
              <a:rPr lang="en-US" sz="2800"/>
              <a:t>Google Meet, Zoom, Microsoft Teams, Skype</a:t>
            </a:r>
          </a:p>
        </p:txBody>
      </p:sp>
      <p:sp>
        <p:nvSpPr>
          <p:cNvPr id="16" name="TextBox 15">
            <a:extLst>
              <a:ext uri="{FF2B5EF4-FFF2-40B4-BE49-F238E27FC236}">
                <a16:creationId xmlns:a16="http://schemas.microsoft.com/office/drawing/2014/main" id="{BCA34875-1766-DB31-9591-48A0A8B70BA8}"/>
              </a:ext>
            </a:extLst>
          </p:cNvPr>
          <p:cNvSpPr txBox="1"/>
          <p:nvPr/>
        </p:nvSpPr>
        <p:spPr>
          <a:xfrm>
            <a:off x="1933622" y="5712270"/>
            <a:ext cx="10478951" cy="1815882"/>
          </a:xfrm>
          <a:prstGeom prst="rect">
            <a:avLst/>
          </a:prstGeom>
          <a:noFill/>
        </p:spPr>
        <p:txBody>
          <a:bodyPr wrap="square">
            <a:spAutoFit/>
          </a:bodyPr>
          <a:lstStyle/>
          <a:p>
            <a:r>
              <a:rPr lang="en-US" sz="2800" b="1"/>
              <a:t>Co potrzebujesz?</a:t>
            </a:r>
            <a:br>
              <a:rPr lang="en-US" sz="2800"/>
            </a:br>
            <a:r>
              <a:rPr lang="uk-UA" sz="2800"/>
              <a:t>✅ </a:t>
            </a:r>
            <a:r>
              <a:rPr lang="en-US" sz="2800"/>
              <a:t>Połączenia z Internetem (Wi-Fi lub dane mobilne)</a:t>
            </a:r>
            <a:br>
              <a:rPr lang="en-US" sz="2800"/>
            </a:br>
            <a:r>
              <a:rPr lang="uk-UA" sz="2800"/>
              <a:t>✅ </a:t>
            </a:r>
            <a:r>
              <a:rPr lang="en-US" sz="2800"/>
              <a:t>Konto e-mail (np. Gmail)</a:t>
            </a:r>
            <a:br>
              <a:rPr lang="en-US" sz="2800"/>
            </a:br>
            <a:r>
              <a:rPr lang="uk-UA" sz="2800"/>
              <a:t>✅ </a:t>
            </a:r>
            <a:r>
              <a:rPr lang="en-US" sz="2800"/>
              <a:t>Zainstalowana aplikacja</a:t>
            </a:r>
          </a:p>
        </p:txBody>
      </p:sp>
      <p:pic>
        <p:nvPicPr>
          <p:cNvPr id="5" name="Obraz 4">
            <a:extLst>
              <a:ext uri="{FF2B5EF4-FFF2-40B4-BE49-F238E27FC236}">
                <a16:creationId xmlns:a16="http://schemas.microsoft.com/office/drawing/2014/main" id="{1B2381AE-0EFE-6E5F-962C-2C234DA1905D}"/>
              </a:ext>
            </a:extLst>
          </p:cNvPr>
          <p:cNvPicPr>
            <a:picLocks noChangeAspect="1"/>
          </p:cNvPicPr>
          <p:nvPr/>
        </p:nvPicPr>
        <p:blipFill>
          <a:blip r:embed="rId6"/>
          <a:stretch>
            <a:fillRect/>
          </a:stretch>
        </p:blipFill>
        <p:spPr>
          <a:xfrm>
            <a:off x="12779833" y="7066418"/>
            <a:ext cx="1402202" cy="804742"/>
          </a:xfrm>
          <a:prstGeom prst="rect">
            <a:avLst/>
          </a:prstGeom>
        </p:spPr>
      </p:pic>
      <p:pic>
        <p:nvPicPr>
          <p:cNvPr id="6" name="Picture 12" descr="A blue flag with yellow stars&#10;&#10;Description automatically generated">
            <a:extLst>
              <a:ext uri="{FF2B5EF4-FFF2-40B4-BE49-F238E27FC236}">
                <a16:creationId xmlns:a16="http://schemas.microsoft.com/office/drawing/2014/main" id="{69AC7CD3-CE00-F6E7-5151-1BE4F25531D7}"/>
              </a:ext>
            </a:extLst>
          </p:cNvPr>
          <p:cNvPicPr>
            <a:picLocks noChangeAspect="1"/>
          </p:cNvPicPr>
          <p:nvPr/>
        </p:nvPicPr>
        <p:blipFill>
          <a:blip r:embed="rId7"/>
          <a:stretch>
            <a:fillRect/>
          </a:stretch>
        </p:blipFill>
        <p:spPr>
          <a:xfrm>
            <a:off x="12791025" y="5172513"/>
            <a:ext cx="1764018" cy="178728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9B0A469-4009-0116-F0E5-5B95EBD1DEF6}"/>
              </a:ext>
            </a:extLst>
          </p:cNvPr>
          <p:cNvSpPr txBox="1"/>
          <p:nvPr/>
        </p:nvSpPr>
        <p:spPr>
          <a:xfrm>
            <a:off x="296560" y="1190058"/>
            <a:ext cx="14333840" cy="6678751"/>
          </a:xfrm>
          <a:prstGeom prst="rect">
            <a:avLst/>
          </a:prstGeom>
          <a:noFill/>
        </p:spPr>
        <p:txBody>
          <a:bodyPr wrap="square">
            <a:spAutoFit/>
          </a:bodyPr>
          <a:lstStyle/>
          <a:p>
            <a:pPr>
              <a:buFont typeface="+mj-lt"/>
              <a:buAutoNum type="arabicPeriod"/>
            </a:pPr>
            <a:r>
              <a:rPr lang="pl-PL" sz="2800" dirty="0"/>
              <a:t>Otwórz aplikację </a:t>
            </a:r>
            <a:r>
              <a:rPr lang="pl-PL" sz="2800" b="1" dirty="0"/>
              <a:t>Google </a:t>
            </a:r>
            <a:r>
              <a:rPr lang="pl-PL" sz="2800" b="1" dirty="0" err="1"/>
              <a:t>Meet</a:t>
            </a:r>
            <a:endParaRPr lang="pl-PL" sz="2800" b="1" dirty="0"/>
          </a:p>
          <a:p>
            <a:pPr>
              <a:buFont typeface="+mj-lt"/>
              <a:buAutoNum type="arabicPeriod"/>
            </a:pPr>
            <a:endParaRPr lang="pl-PL" sz="2800" dirty="0"/>
          </a:p>
          <a:p>
            <a:pPr>
              <a:buFont typeface="+mj-lt"/>
              <a:buAutoNum type="arabicPeriod"/>
            </a:pPr>
            <a:r>
              <a:rPr lang="pl-PL" sz="2800" dirty="0"/>
              <a:t>Zaloguj się na swoje konto Google</a:t>
            </a:r>
          </a:p>
          <a:p>
            <a:pPr>
              <a:buFont typeface="+mj-lt"/>
              <a:buAutoNum type="arabicPeriod"/>
            </a:pPr>
            <a:endParaRPr lang="pl-PL" sz="2800" dirty="0"/>
          </a:p>
          <a:p>
            <a:pPr>
              <a:buFont typeface="+mj-lt"/>
              <a:buAutoNum type="arabicPeriod"/>
            </a:pPr>
            <a:r>
              <a:rPr lang="pl-PL" sz="2800" dirty="0"/>
              <a:t>Kliknij przycisk </a:t>
            </a:r>
            <a:r>
              <a:rPr lang="pl-PL" sz="2800" b="1" dirty="0"/>
              <a:t>„Nowe spotkanie”</a:t>
            </a:r>
          </a:p>
          <a:p>
            <a:pPr>
              <a:buFont typeface="+mj-lt"/>
              <a:buAutoNum type="arabicPeriod"/>
            </a:pPr>
            <a:endParaRPr lang="pl-PL" sz="2800" dirty="0"/>
          </a:p>
          <a:p>
            <a:pPr>
              <a:buFont typeface="+mj-lt"/>
              <a:buAutoNum type="arabicPeriod"/>
            </a:pPr>
            <a:r>
              <a:rPr lang="pl-PL" sz="2800" dirty="0"/>
              <a:t>Wybierz:</a:t>
            </a:r>
            <a:br>
              <a:rPr lang="pl-PL" sz="2800" dirty="0"/>
            </a:br>
            <a:r>
              <a:rPr lang="pl-PL" sz="2800" dirty="0"/>
              <a:t>🔘 „Rozpocznij teraz” – rozmowa natychmiastowa</a:t>
            </a:r>
            <a:br>
              <a:rPr lang="pl-PL" sz="2800" dirty="0"/>
            </a:br>
            <a:r>
              <a:rPr lang="pl-PL" sz="2800" dirty="0"/>
              <a:t>🔘 „Utwórz link do spotkania” – można wysłać go znajomemu</a:t>
            </a:r>
          </a:p>
          <a:p>
            <a:pPr>
              <a:buFont typeface="+mj-lt"/>
              <a:buAutoNum type="arabicPeriod"/>
            </a:pPr>
            <a:endParaRPr lang="pl-PL" sz="2800" dirty="0"/>
          </a:p>
          <a:p>
            <a:pPr>
              <a:buFont typeface="+mj-lt"/>
              <a:buAutoNum type="arabicPeriod"/>
            </a:pPr>
            <a:r>
              <a:rPr lang="pl-PL" sz="2800" dirty="0"/>
              <a:t>Włącz </a:t>
            </a:r>
            <a:r>
              <a:rPr lang="pl-PL" sz="2800" b="1" dirty="0"/>
              <a:t>kamera</a:t>
            </a:r>
            <a:r>
              <a:rPr lang="pl-PL" sz="2800" dirty="0"/>
              <a:t> 🎥 i </a:t>
            </a:r>
            <a:r>
              <a:rPr lang="pl-PL" sz="2800" b="1" dirty="0"/>
              <a:t>mikrofon</a:t>
            </a:r>
            <a:r>
              <a:rPr lang="pl-PL" sz="2800" dirty="0"/>
              <a:t> 🎤</a:t>
            </a:r>
          </a:p>
          <a:p>
            <a:pPr>
              <a:buFont typeface="+mj-lt"/>
              <a:buAutoNum type="arabicPeriod"/>
            </a:pPr>
            <a:endParaRPr lang="pl-PL" sz="2800" dirty="0"/>
          </a:p>
          <a:p>
            <a:pPr>
              <a:buFont typeface="+mj-lt"/>
              <a:buAutoNum type="arabicPeriod"/>
            </a:pPr>
            <a:r>
              <a:rPr lang="pl-PL" sz="2800" dirty="0"/>
              <a:t>Kliknij </a:t>
            </a:r>
            <a:r>
              <a:rPr lang="pl-PL" sz="2800" b="1" dirty="0"/>
              <a:t>„Dołącz”</a:t>
            </a:r>
            <a:r>
              <a:rPr lang="pl-PL" sz="2800" dirty="0"/>
              <a:t> – jesteś już na </a:t>
            </a:r>
            <a:r>
              <a:rPr lang="pl-PL" sz="2800" dirty="0" err="1"/>
              <a:t>wideorozmowie</a:t>
            </a:r>
            <a:r>
              <a:rPr lang="pl-PL" sz="2800" dirty="0"/>
              <a:t>!</a:t>
            </a:r>
          </a:p>
          <a:p>
            <a:pPr>
              <a:buFont typeface="+mj-lt"/>
              <a:buAutoNum type="arabicPeriod"/>
            </a:pPr>
            <a:endParaRPr lang="pl-PL" sz="2800" dirty="0"/>
          </a:p>
          <a:p>
            <a:r>
              <a:rPr lang="pl-PL" sz="3600" b="1" dirty="0">
                <a:solidFill>
                  <a:srgbClr val="C00000"/>
                </a:solidFill>
              </a:rPr>
              <a:t>💡 </a:t>
            </a:r>
            <a:r>
              <a:rPr lang="pl-PL" sz="3600" b="1" i="1" dirty="0">
                <a:solidFill>
                  <a:srgbClr val="C00000"/>
                </a:solidFill>
              </a:rPr>
              <a:t>Jeśli ktoś wysłał Ci zaproszenie (link) – kliknij w link i wybierz „Dołącz”</a:t>
            </a:r>
            <a:endParaRPr lang="pl-PL" sz="3600" b="1" dirty="0">
              <a:solidFill>
                <a:srgbClr val="C00000"/>
              </a:solidFill>
            </a:endParaRPr>
          </a:p>
        </p:txBody>
      </p:sp>
      <p:sp>
        <p:nvSpPr>
          <p:cNvPr id="4" name="Text 0">
            <a:extLst>
              <a:ext uri="{FF2B5EF4-FFF2-40B4-BE49-F238E27FC236}">
                <a16:creationId xmlns:a16="http://schemas.microsoft.com/office/drawing/2014/main" id="{8D8E99AD-B937-888F-1D31-EB90FF3F11A7}"/>
              </a:ext>
            </a:extLst>
          </p:cNvPr>
          <p:cNvSpPr/>
          <p:nvPr/>
        </p:nvSpPr>
        <p:spPr>
          <a:xfrm>
            <a:off x="612456" y="74080"/>
            <a:ext cx="6502324" cy="960866"/>
          </a:xfrm>
          <a:prstGeom prst="rect">
            <a:avLst/>
          </a:prstGeom>
          <a:noFill/>
          <a:ln/>
        </p:spPr>
        <p:txBody>
          <a:bodyPr wrap="none" lIns="0" tIns="0" rIns="0" bIns="0" rtlCol="0" anchor="t"/>
          <a:lstStyle/>
          <a:p>
            <a:r>
              <a:rPr lang="pl-PL" sz="4000" b="1">
                <a:solidFill>
                  <a:srgbClr val="00B050"/>
                </a:solidFill>
              </a:rPr>
              <a:t>Wideorozmowa – krok po kroku (na przykładzie Google Meet):</a:t>
            </a:r>
          </a:p>
          <a:p>
            <a:pPr>
              <a:buNone/>
            </a:pPr>
            <a:endParaRPr lang="pl-PL" sz="4000" b="1">
              <a:solidFill>
                <a:srgbClr val="00B050"/>
              </a:solidFill>
            </a:endParaRPr>
          </a:p>
        </p:txBody>
      </p:sp>
      <p:pic>
        <p:nvPicPr>
          <p:cNvPr id="20482" name="Picture 2" descr="AI feature will now take notes ...">
            <a:extLst>
              <a:ext uri="{FF2B5EF4-FFF2-40B4-BE49-F238E27FC236}">
                <a16:creationId xmlns:a16="http://schemas.microsoft.com/office/drawing/2014/main" id="{7DF6A49B-8C4D-A1A2-63FF-24BAC80EF4F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144" r="11270"/>
          <a:stretch/>
        </p:blipFill>
        <p:spPr bwMode="auto">
          <a:xfrm>
            <a:off x="9982200" y="1190058"/>
            <a:ext cx="3492500" cy="3157743"/>
          </a:xfrm>
          <a:custGeom>
            <a:avLst/>
            <a:gdLst>
              <a:gd name="csX0" fmla="*/ 0 w 3492500"/>
              <a:gd name="csY0" fmla="*/ 0 h 3157743"/>
              <a:gd name="csX1" fmla="*/ 582083 w 3492500"/>
              <a:gd name="csY1" fmla="*/ 0 h 3157743"/>
              <a:gd name="csX2" fmla="*/ 1094317 w 3492500"/>
              <a:gd name="csY2" fmla="*/ 0 h 3157743"/>
              <a:gd name="csX3" fmla="*/ 1641475 w 3492500"/>
              <a:gd name="csY3" fmla="*/ 0 h 3157743"/>
              <a:gd name="csX4" fmla="*/ 2223558 w 3492500"/>
              <a:gd name="csY4" fmla="*/ 0 h 3157743"/>
              <a:gd name="csX5" fmla="*/ 2770717 w 3492500"/>
              <a:gd name="csY5" fmla="*/ 0 h 3157743"/>
              <a:gd name="csX6" fmla="*/ 3492500 w 3492500"/>
              <a:gd name="csY6" fmla="*/ 0 h 3157743"/>
              <a:gd name="csX7" fmla="*/ 3492500 w 3492500"/>
              <a:gd name="csY7" fmla="*/ 589445 h 3157743"/>
              <a:gd name="csX8" fmla="*/ 3492500 w 3492500"/>
              <a:gd name="csY8" fmla="*/ 1052581 h 3157743"/>
              <a:gd name="csX9" fmla="*/ 3492500 w 3492500"/>
              <a:gd name="csY9" fmla="*/ 1578872 h 3157743"/>
              <a:gd name="csX10" fmla="*/ 3492500 w 3492500"/>
              <a:gd name="csY10" fmla="*/ 2168317 h 3157743"/>
              <a:gd name="csX11" fmla="*/ 3492500 w 3492500"/>
              <a:gd name="csY11" fmla="*/ 2663030 h 3157743"/>
              <a:gd name="csX12" fmla="*/ 3492500 w 3492500"/>
              <a:gd name="csY12" fmla="*/ 3157743 h 3157743"/>
              <a:gd name="csX13" fmla="*/ 2840567 w 3492500"/>
              <a:gd name="csY13" fmla="*/ 3157743 h 3157743"/>
              <a:gd name="csX14" fmla="*/ 2258483 w 3492500"/>
              <a:gd name="csY14" fmla="*/ 3157743 h 3157743"/>
              <a:gd name="csX15" fmla="*/ 1711325 w 3492500"/>
              <a:gd name="csY15" fmla="*/ 3157743 h 3157743"/>
              <a:gd name="csX16" fmla="*/ 1199092 w 3492500"/>
              <a:gd name="csY16" fmla="*/ 3157743 h 3157743"/>
              <a:gd name="csX17" fmla="*/ 547158 w 3492500"/>
              <a:gd name="csY17" fmla="*/ 3157743 h 3157743"/>
              <a:gd name="csX18" fmla="*/ 0 w 3492500"/>
              <a:gd name="csY18" fmla="*/ 3157743 h 3157743"/>
              <a:gd name="csX19" fmla="*/ 0 w 3492500"/>
              <a:gd name="csY19" fmla="*/ 2694607 h 3157743"/>
              <a:gd name="csX20" fmla="*/ 0 w 3492500"/>
              <a:gd name="csY20" fmla="*/ 2105162 h 3157743"/>
              <a:gd name="csX21" fmla="*/ 0 w 3492500"/>
              <a:gd name="csY21" fmla="*/ 1673604 h 3157743"/>
              <a:gd name="csX22" fmla="*/ 0 w 3492500"/>
              <a:gd name="csY22" fmla="*/ 1210468 h 3157743"/>
              <a:gd name="csX23" fmla="*/ 0 w 3492500"/>
              <a:gd name="csY23" fmla="*/ 715755 h 3157743"/>
              <a:gd name="csX24" fmla="*/ 0 w 3492500"/>
              <a:gd name="csY24" fmla="*/ 0 h 31577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3492500" h="3157743" extrusionOk="0">
                <a:moveTo>
                  <a:pt x="0" y="0"/>
                </a:moveTo>
                <a:cubicBezTo>
                  <a:pt x="123633" y="-24296"/>
                  <a:pt x="326445" y="49561"/>
                  <a:pt x="582083" y="0"/>
                </a:cubicBezTo>
                <a:cubicBezTo>
                  <a:pt x="837721" y="-49561"/>
                  <a:pt x="904956" y="51982"/>
                  <a:pt x="1094317" y="0"/>
                </a:cubicBezTo>
                <a:cubicBezTo>
                  <a:pt x="1283678" y="-51982"/>
                  <a:pt x="1367952" y="55938"/>
                  <a:pt x="1641475" y="0"/>
                </a:cubicBezTo>
                <a:cubicBezTo>
                  <a:pt x="1914998" y="-55938"/>
                  <a:pt x="2007321" y="27099"/>
                  <a:pt x="2223558" y="0"/>
                </a:cubicBezTo>
                <a:cubicBezTo>
                  <a:pt x="2439795" y="-27099"/>
                  <a:pt x="2574492" y="41561"/>
                  <a:pt x="2770717" y="0"/>
                </a:cubicBezTo>
                <a:cubicBezTo>
                  <a:pt x="2966942" y="-41561"/>
                  <a:pt x="3156649" y="85096"/>
                  <a:pt x="3492500" y="0"/>
                </a:cubicBezTo>
                <a:cubicBezTo>
                  <a:pt x="3530787" y="287668"/>
                  <a:pt x="3470455" y="465561"/>
                  <a:pt x="3492500" y="589445"/>
                </a:cubicBezTo>
                <a:cubicBezTo>
                  <a:pt x="3514545" y="713330"/>
                  <a:pt x="3467420" y="945472"/>
                  <a:pt x="3492500" y="1052581"/>
                </a:cubicBezTo>
                <a:cubicBezTo>
                  <a:pt x="3517580" y="1159690"/>
                  <a:pt x="3448190" y="1458129"/>
                  <a:pt x="3492500" y="1578872"/>
                </a:cubicBezTo>
                <a:cubicBezTo>
                  <a:pt x="3536810" y="1699615"/>
                  <a:pt x="3490904" y="1988958"/>
                  <a:pt x="3492500" y="2168317"/>
                </a:cubicBezTo>
                <a:cubicBezTo>
                  <a:pt x="3494096" y="2347677"/>
                  <a:pt x="3455531" y="2435413"/>
                  <a:pt x="3492500" y="2663030"/>
                </a:cubicBezTo>
                <a:cubicBezTo>
                  <a:pt x="3529469" y="2890647"/>
                  <a:pt x="3459052" y="2992948"/>
                  <a:pt x="3492500" y="3157743"/>
                </a:cubicBezTo>
                <a:cubicBezTo>
                  <a:pt x="3278719" y="3206127"/>
                  <a:pt x="3113358" y="3084654"/>
                  <a:pt x="2840567" y="3157743"/>
                </a:cubicBezTo>
                <a:cubicBezTo>
                  <a:pt x="2567776" y="3230832"/>
                  <a:pt x="2488965" y="3097062"/>
                  <a:pt x="2258483" y="3157743"/>
                </a:cubicBezTo>
                <a:cubicBezTo>
                  <a:pt x="2028001" y="3218424"/>
                  <a:pt x="1893948" y="3135327"/>
                  <a:pt x="1711325" y="3157743"/>
                </a:cubicBezTo>
                <a:cubicBezTo>
                  <a:pt x="1528702" y="3180159"/>
                  <a:pt x="1339594" y="3096978"/>
                  <a:pt x="1199092" y="3157743"/>
                </a:cubicBezTo>
                <a:cubicBezTo>
                  <a:pt x="1058590" y="3218508"/>
                  <a:pt x="695012" y="3084144"/>
                  <a:pt x="547158" y="3157743"/>
                </a:cubicBezTo>
                <a:cubicBezTo>
                  <a:pt x="399304" y="3231342"/>
                  <a:pt x="193837" y="3103751"/>
                  <a:pt x="0" y="3157743"/>
                </a:cubicBezTo>
                <a:cubicBezTo>
                  <a:pt x="-17931" y="2942516"/>
                  <a:pt x="53774" y="2923550"/>
                  <a:pt x="0" y="2694607"/>
                </a:cubicBezTo>
                <a:cubicBezTo>
                  <a:pt x="-53774" y="2465664"/>
                  <a:pt x="16985" y="2351183"/>
                  <a:pt x="0" y="2105162"/>
                </a:cubicBezTo>
                <a:cubicBezTo>
                  <a:pt x="-16985" y="1859142"/>
                  <a:pt x="27665" y="1762750"/>
                  <a:pt x="0" y="1673604"/>
                </a:cubicBezTo>
                <a:cubicBezTo>
                  <a:pt x="-27665" y="1584458"/>
                  <a:pt x="15561" y="1377360"/>
                  <a:pt x="0" y="1210468"/>
                </a:cubicBezTo>
                <a:cubicBezTo>
                  <a:pt x="-15561" y="1043576"/>
                  <a:pt x="13621" y="933835"/>
                  <a:pt x="0" y="715755"/>
                </a:cubicBezTo>
                <a:cubicBezTo>
                  <a:pt x="-13621" y="497675"/>
                  <a:pt x="21430" y="245045"/>
                  <a:pt x="0" y="0"/>
                </a:cubicBezTo>
                <a:close/>
              </a:path>
            </a:pathLst>
          </a:custGeom>
          <a:noFill/>
          <a:ln>
            <a:solidFill>
              <a:schemeClr val="tx1"/>
            </a:solidFill>
            <a:extLst>
              <a:ext uri="{C807C97D-BFC1-408E-A445-0C87EB9F89A2}">
                <ask:lineSketchStyleProps xmlns:ask="http://schemas.microsoft.com/office/drawing/2018/sketchyshapes" sd="3724556438">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Obraz 1">
            <a:extLst>
              <a:ext uri="{FF2B5EF4-FFF2-40B4-BE49-F238E27FC236}">
                <a16:creationId xmlns:a16="http://schemas.microsoft.com/office/drawing/2014/main" id="{0D77AF5A-4FEB-D22E-4D3C-1A812BDA2D2A}"/>
              </a:ext>
            </a:extLst>
          </p:cNvPr>
          <p:cNvPicPr>
            <a:picLocks noChangeAspect="1"/>
          </p:cNvPicPr>
          <p:nvPr/>
        </p:nvPicPr>
        <p:blipFill>
          <a:blip r:embed="rId3"/>
          <a:stretch>
            <a:fillRect/>
          </a:stretch>
        </p:blipFill>
        <p:spPr>
          <a:xfrm>
            <a:off x="12931638" y="4470979"/>
            <a:ext cx="1402202" cy="804742"/>
          </a:xfrm>
          <a:prstGeom prst="rect">
            <a:avLst/>
          </a:prstGeom>
        </p:spPr>
      </p:pic>
      <p:pic>
        <p:nvPicPr>
          <p:cNvPr id="5" name="Picture 12" descr="A blue flag with yellow stars&#10;&#10;Description automatically generated">
            <a:extLst>
              <a:ext uri="{FF2B5EF4-FFF2-40B4-BE49-F238E27FC236}">
                <a16:creationId xmlns:a16="http://schemas.microsoft.com/office/drawing/2014/main" id="{00292B2D-15FF-24E0-34EF-3D330CC1B412}"/>
              </a:ext>
            </a:extLst>
          </p:cNvPr>
          <p:cNvPicPr>
            <a:picLocks noChangeAspect="1"/>
          </p:cNvPicPr>
          <p:nvPr/>
        </p:nvPicPr>
        <p:blipFill>
          <a:blip r:embed="rId4"/>
          <a:stretch>
            <a:fillRect/>
          </a:stretch>
        </p:blipFill>
        <p:spPr>
          <a:xfrm>
            <a:off x="11167620" y="4321025"/>
            <a:ext cx="1764018" cy="1787280"/>
          </a:xfrm>
          <a:prstGeom prst="rect">
            <a:avLst/>
          </a:prstGeom>
        </p:spPr>
      </p:pic>
    </p:spTree>
    <p:extLst>
      <p:ext uri="{BB962C8B-B14F-4D97-AF65-F5344CB8AC3E}">
        <p14:creationId xmlns:p14="http://schemas.microsoft.com/office/powerpoint/2010/main" val="1077422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62921E4-7A79-7285-F21E-ADAEFC1F8A87}"/>
              </a:ext>
            </a:extLst>
          </p:cNvPr>
          <p:cNvSpPr txBox="1"/>
          <p:nvPr/>
        </p:nvSpPr>
        <p:spPr>
          <a:xfrm>
            <a:off x="395416" y="2014152"/>
            <a:ext cx="13839567" cy="5632311"/>
          </a:xfrm>
          <a:prstGeom prst="rect">
            <a:avLst/>
          </a:prstGeom>
          <a:noFill/>
        </p:spPr>
        <p:txBody>
          <a:bodyPr wrap="square">
            <a:spAutoFit/>
          </a:bodyPr>
          <a:lstStyle/>
          <a:p>
            <a:pPr>
              <a:buNone/>
            </a:pPr>
            <a:r>
              <a:rPr lang="pl-PL" sz="3600" b="1" dirty="0">
                <a:solidFill>
                  <a:srgbClr val="00B050"/>
                </a:solidFill>
              </a:rPr>
              <a:t>🎥 Google </a:t>
            </a:r>
            <a:r>
              <a:rPr lang="pl-PL" sz="3600" b="1" dirty="0" err="1">
                <a:solidFill>
                  <a:srgbClr val="00B050"/>
                </a:solidFill>
              </a:rPr>
              <a:t>Meet</a:t>
            </a:r>
            <a:r>
              <a:rPr lang="pl-PL" sz="3600" b="1" dirty="0">
                <a:solidFill>
                  <a:srgbClr val="00B050"/>
                </a:solidFill>
              </a:rPr>
              <a:t> – nie tylko rozmowy!</a:t>
            </a:r>
          </a:p>
          <a:p>
            <a:pPr>
              <a:buNone/>
            </a:pPr>
            <a:endParaRPr lang="pl-PL" sz="3600" b="1" dirty="0"/>
          </a:p>
          <a:p>
            <a:pPr>
              <a:buNone/>
            </a:pPr>
            <a:endParaRPr lang="pl-PL" sz="3600" dirty="0"/>
          </a:p>
          <a:p>
            <a:r>
              <a:rPr lang="pl-PL" sz="3600" dirty="0"/>
              <a:t>🖥️ </a:t>
            </a:r>
            <a:r>
              <a:rPr lang="pl-PL" sz="3600" b="1" dirty="0"/>
              <a:t>Udostępnianie ekranu</a:t>
            </a:r>
            <a:r>
              <a:rPr lang="pl-PL" sz="3600" dirty="0"/>
              <a:t> – pokaż zdjęcia, dokumenty, </a:t>
            </a:r>
          </a:p>
          <a:p>
            <a:r>
              <a:rPr lang="pl-PL" sz="3600" dirty="0"/>
              <a:t>       a nawet jak coś zrobić na telefonie</a:t>
            </a:r>
          </a:p>
          <a:p>
            <a:endParaRPr lang="pl-PL" sz="3600" dirty="0"/>
          </a:p>
          <a:p>
            <a:r>
              <a:rPr lang="pl-PL" sz="3600" dirty="0"/>
              <a:t>🎨 </a:t>
            </a:r>
            <a:r>
              <a:rPr lang="pl-PL" sz="3600" b="1" dirty="0"/>
              <a:t>Tła wideo</a:t>
            </a:r>
            <a:r>
              <a:rPr lang="pl-PL" sz="3600" dirty="0"/>
              <a:t> – możesz ukryć bałagan w tle i wybrać wirtualne tło   </a:t>
            </a:r>
          </a:p>
          <a:p>
            <a:r>
              <a:rPr lang="pl-PL" sz="3600" dirty="0"/>
              <a:t>       (np. plaża!)</a:t>
            </a:r>
          </a:p>
          <a:p>
            <a:endParaRPr lang="pl-PL" sz="3600" dirty="0"/>
          </a:p>
          <a:p>
            <a:r>
              <a:rPr lang="pl-PL" sz="3600" dirty="0"/>
              <a:t>📝 </a:t>
            </a:r>
            <a:r>
              <a:rPr lang="pl-PL" sz="3600" b="1" dirty="0"/>
              <a:t>Czat</a:t>
            </a:r>
            <a:r>
              <a:rPr lang="pl-PL" sz="3600" dirty="0"/>
              <a:t> – możesz pisać wiadomości w trakcie spotkania</a:t>
            </a:r>
          </a:p>
        </p:txBody>
      </p:sp>
      <p:pic>
        <p:nvPicPr>
          <p:cNvPr id="5" name="Picture 4" descr="Surprised Mr. Feels">
            <a:extLst>
              <a:ext uri="{FF2B5EF4-FFF2-40B4-BE49-F238E27FC236}">
                <a16:creationId xmlns:a16="http://schemas.microsoft.com/office/drawing/2014/main" id="{F211E2B2-52B0-AA24-0EAA-2AE7E4EC0B80}"/>
              </a:ext>
            </a:extLst>
          </p:cNvPr>
          <p:cNvPicPr>
            <a:picLocks noChangeAspect="1"/>
          </p:cNvPicPr>
          <p:nvPr/>
        </p:nvPicPr>
        <p:blipFill>
          <a:blip r:embed="rId2"/>
          <a:stretch>
            <a:fillRect/>
          </a:stretch>
        </p:blipFill>
        <p:spPr>
          <a:xfrm>
            <a:off x="10424983" y="109152"/>
            <a:ext cx="3810000" cy="3647302"/>
          </a:xfrm>
          <a:prstGeom prst="rect">
            <a:avLst/>
          </a:prstGeom>
        </p:spPr>
      </p:pic>
      <p:pic>
        <p:nvPicPr>
          <p:cNvPr id="2" name="Obraz 1">
            <a:extLst>
              <a:ext uri="{FF2B5EF4-FFF2-40B4-BE49-F238E27FC236}">
                <a16:creationId xmlns:a16="http://schemas.microsoft.com/office/drawing/2014/main" id="{A5153C87-8E62-47D7-EB6B-6DBE53447077}"/>
              </a:ext>
            </a:extLst>
          </p:cNvPr>
          <p:cNvPicPr>
            <a:picLocks noChangeAspect="1"/>
          </p:cNvPicPr>
          <p:nvPr/>
        </p:nvPicPr>
        <p:blipFill>
          <a:blip r:embed="rId3"/>
          <a:stretch>
            <a:fillRect/>
          </a:stretch>
        </p:blipFill>
        <p:spPr>
          <a:xfrm>
            <a:off x="12583489" y="7160614"/>
            <a:ext cx="1402202" cy="804742"/>
          </a:xfrm>
          <a:prstGeom prst="rect">
            <a:avLst/>
          </a:prstGeom>
        </p:spPr>
      </p:pic>
      <p:pic>
        <p:nvPicPr>
          <p:cNvPr id="4" name="Picture 12" descr="A blue flag with yellow stars&#10;&#10;Description automatically generated">
            <a:extLst>
              <a:ext uri="{FF2B5EF4-FFF2-40B4-BE49-F238E27FC236}">
                <a16:creationId xmlns:a16="http://schemas.microsoft.com/office/drawing/2014/main" id="{8C754474-EF63-0F44-1481-86949A8CDF01}"/>
              </a:ext>
            </a:extLst>
          </p:cNvPr>
          <p:cNvPicPr>
            <a:picLocks noChangeAspect="1"/>
          </p:cNvPicPr>
          <p:nvPr/>
        </p:nvPicPr>
        <p:blipFill>
          <a:blip r:embed="rId4"/>
          <a:stretch>
            <a:fillRect/>
          </a:stretch>
        </p:blipFill>
        <p:spPr>
          <a:xfrm>
            <a:off x="85118" y="103422"/>
            <a:ext cx="1764018" cy="1787280"/>
          </a:xfrm>
          <a:prstGeom prst="rect">
            <a:avLst/>
          </a:prstGeom>
        </p:spPr>
      </p:pic>
    </p:spTree>
    <p:extLst>
      <p:ext uri="{BB962C8B-B14F-4D97-AF65-F5344CB8AC3E}">
        <p14:creationId xmlns:p14="http://schemas.microsoft.com/office/powerpoint/2010/main" val="2419294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9C48BE4-11B4-B776-8816-875B5578E6FD}"/>
              </a:ext>
            </a:extLst>
          </p:cNvPr>
          <p:cNvSpPr txBox="1"/>
          <p:nvPr/>
        </p:nvSpPr>
        <p:spPr>
          <a:xfrm>
            <a:off x="1729945" y="1287843"/>
            <a:ext cx="11850129" cy="523220"/>
          </a:xfrm>
          <a:prstGeom prst="rect">
            <a:avLst/>
          </a:prstGeom>
          <a:noFill/>
        </p:spPr>
        <p:txBody>
          <a:bodyPr wrap="square">
            <a:spAutoFit/>
          </a:bodyPr>
          <a:lstStyle/>
          <a:p>
            <a:r>
              <a:rPr lang="pl-PL" sz="2800"/>
              <a:t>📌 </a:t>
            </a:r>
            <a:r>
              <a:rPr lang="pl-PL" sz="2800" i="1"/>
              <a:t>Zoom jest bardzo popularny i darmowy – idealny do rozmów rodzinnych</a:t>
            </a:r>
            <a:endParaRPr lang="uk-UA" sz="2800"/>
          </a:p>
        </p:txBody>
      </p:sp>
      <p:sp>
        <p:nvSpPr>
          <p:cNvPr id="5" name="TextBox 4">
            <a:extLst>
              <a:ext uri="{FF2B5EF4-FFF2-40B4-BE49-F238E27FC236}">
                <a16:creationId xmlns:a16="http://schemas.microsoft.com/office/drawing/2014/main" id="{E6268AE9-9522-940E-E19B-61028BC405E9}"/>
              </a:ext>
            </a:extLst>
          </p:cNvPr>
          <p:cNvSpPr txBox="1"/>
          <p:nvPr/>
        </p:nvSpPr>
        <p:spPr>
          <a:xfrm>
            <a:off x="2014151" y="420815"/>
            <a:ext cx="11281719" cy="707886"/>
          </a:xfrm>
          <a:prstGeom prst="rect">
            <a:avLst/>
          </a:prstGeom>
          <a:noFill/>
        </p:spPr>
        <p:txBody>
          <a:bodyPr wrap="square">
            <a:spAutoFit/>
          </a:bodyPr>
          <a:lstStyle/>
          <a:p>
            <a:r>
              <a:rPr lang="pl-PL" sz="4000" b="1">
                <a:solidFill>
                  <a:srgbClr val="C00000"/>
                </a:solidFill>
              </a:rPr>
              <a:t>🎥 Jak wykonać połączenie wideo przez Zoom?</a:t>
            </a:r>
            <a:endParaRPr lang="uk-UA" sz="4000" b="1">
              <a:solidFill>
                <a:srgbClr val="C00000"/>
              </a:solidFill>
            </a:endParaRPr>
          </a:p>
        </p:txBody>
      </p:sp>
      <p:sp>
        <p:nvSpPr>
          <p:cNvPr id="7" name="TextBox 6">
            <a:extLst>
              <a:ext uri="{FF2B5EF4-FFF2-40B4-BE49-F238E27FC236}">
                <a16:creationId xmlns:a16="http://schemas.microsoft.com/office/drawing/2014/main" id="{B740929C-F17C-68AB-C9D6-D4F6AD6FC010}"/>
              </a:ext>
            </a:extLst>
          </p:cNvPr>
          <p:cNvSpPr txBox="1"/>
          <p:nvPr/>
        </p:nvSpPr>
        <p:spPr>
          <a:xfrm>
            <a:off x="642551" y="2651719"/>
            <a:ext cx="7315200" cy="2677656"/>
          </a:xfrm>
          <a:prstGeom prst="rect">
            <a:avLst/>
          </a:prstGeom>
          <a:noFill/>
        </p:spPr>
        <p:txBody>
          <a:bodyPr wrap="square">
            <a:spAutoFit/>
          </a:bodyPr>
          <a:lstStyle/>
          <a:p>
            <a:pPr>
              <a:buNone/>
            </a:pPr>
            <a:r>
              <a:rPr lang="pl-PL" sz="2800" b="1"/>
              <a:t>1️⃣ Co musisz mieć?</a:t>
            </a:r>
          </a:p>
          <a:p>
            <a:pPr>
              <a:buNone/>
            </a:pPr>
            <a:endParaRPr lang="pl-PL" sz="2800" b="1"/>
          </a:p>
          <a:p>
            <a:r>
              <a:rPr lang="pl-PL" sz="2800"/>
              <a:t>✅ Telefon, tablet lub komputer</a:t>
            </a:r>
            <a:br>
              <a:rPr lang="pl-PL" sz="2800"/>
            </a:br>
            <a:r>
              <a:rPr lang="pl-PL" sz="2800"/>
              <a:t>✅ Połączenie z Internetem</a:t>
            </a:r>
            <a:br>
              <a:rPr lang="pl-PL" sz="2800"/>
            </a:br>
            <a:r>
              <a:rPr lang="pl-PL" sz="2800"/>
              <a:t>✅ Zainstalowaną aplikację </a:t>
            </a:r>
            <a:r>
              <a:rPr lang="pl-PL" sz="2800" b="1"/>
              <a:t>Zoom</a:t>
            </a:r>
            <a:br>
              <a:rPr lang="pl-PL" sz="2800"/>
            </a:br>
            <a:r>
              <a:rPr lang="pl-PL" sz="2800"/>
              <a:t>✅ Link do spotkania lub konto</a:t>
            </a:r>
          </a:p>
        </p:txBody>
      </p:sp>
      <p:sp>
        <p:nvSpPr>
          <p:cNvPr id="9" name="TextBox 8">
            <a:extLst>
              <a:ext uri="{FF2B5EF4-FFF2-40B4-BE49-F238E27FC236}">
                <a16:creationId xmlns:a16="http://schemas.microsoft.com/office/drawing/2014/main" id="{A8353050-230E-6C0E-9950-71DB8D23E6B5}"/>
              </a:ext>
            </a:extLst>
          </p:cNvPr>
          <p:cNvSpPr txBox="1"/>
          <p:nvPr/>
        </p:nvSpPr>
        <p:spPr>
          <a:xfrm>
            <a:off x="7315200" y="2651719"/>
            <a:ext cx="7080422" cy="4832092"/>
          </a:xfrm>
          <a:prstGeom prst="rect">
            <a:avLst/>
          </a:prstGeom>
          <a:noFill/>
        </p:spPr>
        <p:txBody>
          <a:bodyPr wrap="square">
            <a:spAutoFit/>
          </a:bodyPr>
          <a:lstStyle/>
          <a:p>
            <a:pPr>
              <a:buNone/>
            </a:pPr>
            <a:r>
              <a:rPr lang="en-US" sz="2800" b="1"/>
              <a:t>2️⃣ Instalacja Zoom:</a:t>
            </a:r>
            <a:endParaRPr lang="pl-PL" sz="2800" b="1"/>
          </a:p>
          <a:p>
            <a:pPr>
              <a:buNone/>
            </a:pPr>
            <a:endParaRPr lang="en-US" sz="2800" b="1"/>
          </a:p>
          <a:p>
            <a:pPr>
              <a:buNone/>
            </a:pPr>
            <a:r>
              <a:rPr lang="uk-UA" sz="2800"/>
              <a:t>📲 </a:t>
            </a:r>
            <a:r>
              <a:rPr lang="en-US" sz="2800" b="1"/>
              <a:t>Na telefonie lub tablecie</a:t>
            </a:r>
            <a:r>
              <a:rPr lang="en-US" sz="2800"/>
              <a:t>:</a:t>
            </a:r>
          </a:p>
          <a:p>
            <a:pPr>
              <a:buFont typeface="Arial" panose="020B0604020202020204" pitchFamily="34" charset="0"/>
              <a:buChar char="•"/>
            </a:pPr>
            <a:r>
              <a:rPr lang="pl-PL" sz="2800"/>
              <a:t> </a:t>
            </a:r>
            <a:r>
              <a:rPr lang="en-US" sz="2800"/>
              <a:t>Otwórz </a:t>
            </a:r>
            <a:r>
              <a:rPr lang="en-US" sz="2800" b="1"/>
              <a:t>Sklep Play</a:t>
            </a:r>
            <a:r>
              <a:rPr lang="en-US" sz="2800"/>
              <a:t> (Android) </a:t>
            </a:r>
            <a:endParaRPr lang="pl-PL" sz="2800"/>
          </a:p>
          <a:p>
            <a:r>
              <a:rPr lang="pl-PL" sz="2800"/>
              <a:t>  </a:t>
            </a:r>
            <a:r>
              <a:rPr lang="en-US" sz="2800"/>
              <a:t>lub </a:t>
            </a:r>
            <a:r>
              <a:rPr lang="en-US" sz="2800" b="1"/>
              <a:t>App Store</a:t>
            </a:r>
            <a:r>
              <a:rPr lang="en-US" sz="2800"/>
              <a:t> (iPhone)</a:t>
            </a:r>
          </a:p>
          <a:p>
            <a:pPr>
              <a:buFont typeface="Arial" panose="020B0604020202020204" pitchFamily="34" charset="0"/>
              <a:buChar char="•"/>
            </a:pPr>
            <a:r>
              <a:rPr lang="pl-PL" sz="2800"/>
              <a:t> </a:t>
            </a:r>
            <a:r>
              <a:rPr lang="en-US" sz="2800"/>
              <a:t>Wyszukaj „</a:t>
            </a:r>
            <a:r>
              <a:rPr lang="en-US" sz="2800" b="1"/>
              <a:t>Zoom</a:t>
            </a:r>
            <a:r>
              <a:rPr lang="en-US" sz="2800"/>
              <a:t>”</a:t>
            </a:r>
          </a:p>
          <a:p>
            <a:pPr>
              <a:buFont typeface="Arial" panose="020B0604020202020204" pitchFamily="34" charset="0"/>
              <a:buChar char="•"/>
            </a:pPr>
            <a:r>
              <a:rPr lang="pl-PL" sz="2800"/>
              <a:t> </a:t>
            </a:r>
            <a:r>
              <a:rPr lang="en-US" sz="2800"/>
              <a:t>Kliknij „</a:t>
            </a:r>
            <a:r>
              <a:rPr lang="en-US" sz="2800" b="1"/>
              <a:t>Zainstaluj</a:t>
            </a:r>
            <a:r>
              <a:rPr lang="en-US" sz="2800"/>
              <a:t>”</a:t>
            </a:r>
          </a:p>
          <a:p>
            <a:pPr>
              <a:buNone/>
            </a:pPr>
            <a:endParaRPr lang="pl-PL" sz="2800"/>
          </a:p>
          <a:p>
            <a:pPr>
              <a:buNone/>
            </a:pPr>
            <a:r>
              <a:rPr lang="uk-UA" sz="2800"/>
              <a:t>💻 </a:t>
            </a:r>
            <a:r>
              <a:rPr lang="en-US" sz="2800" b="1"/>
              <a:t>Na komputerze</a:t>
            </a:r>
            <a:r>
              <a:rPr lang="en-US" sz="2800"/>
              <a:t>:</a:t>
            </a:r>
          </a:p>
          <a:p>
            <a:pPr>
              <a:buFont typeface="Arial" panose="020B0604020202020204" pitchFamily="34" charset="0"/>
              <a:buChar char="•"/>
            </a:pPr>
            <a:r>
              <a:rPr lang="pl-PL" sz="2800"/>
              <a:t> </a:t>
            </a:r>
            <a:r>
              <a:rPr lang="en-US" sz="2800"/>
              <a:t>Wejdź na stronę: </a:t>
            </a:r>
            <a:r>
              <a:rPr lang="en-US" sz="2800">
                <a:hlinkClick r:id="rId2"/>
              </a:rPr>
              <a:t>https://zoom.us</a:t>
            </a:r>
            <a:endParaRPr lang="en-US" sz="2800"/>
          </a:p>
          <a:p>
            <a:pPr>
              <a:buFont typeface="Arial" panose="020B0604020202020204" pitchFamily="34" charset="0"/>
              <a:buChar char="•"/>
            </a:pPr>
            <a:r>
              <a:rPr lang="pl-PL" sz="2800"/>
              <a:t> </a:t>
            </a:r>
            <a:r>
              <a:rPr lang="en-US" sz="2800"/>
              <a:t>Kliknij „</a:t>
            </a:r>
            <a:r>
              <a:rPr lang="en-US" sz="2800" b="1"/>
              <a:t>Pobierz Zoom</a:t>
            </a:r>
            <a:r>
              <a:rPr lang="en-US" sz="2800"/>
              <a:t>” i zainstaluj program</a:t>
            </a:r>
          </a:p>
        </p:txBody>
      </p:sp>
      <p:pic>
        <p:nvPicPr>
          <p:cNvPr id="2" name="Obraz 1">
            <a:extLst>
              <a:ext uri="{FF2B5EF4-FFF2-40B4-BE49-F238E27FC236}">
                <a16:creationId xmlns:a16="http://schemas.microsoft.com/office/drawing/2014/main" id="{6CA8E588-9FEE-5296-CC81-B6DAB71D8E32}"/>
              </a:ext>
            </a:extLst>
          </p:cNvPr>
          <p:cNvPicPr>
            <a:picLocks noChangeAspect="1"/>
          </p:cNvPicPr>
          <p:nvPr/>
        </p:nvPicPr>
        <p:blipFill>
          <a:blip r:embed="rId3"/>
          <a:stretch>
            <a:fillRect/>
          </a:stretch>
        </p:blipFill>
        <p:spPr>
          <a:xfrm>
            <a:off x="430474" y="7181880"/>
            <a:ext cx="1402202" cy="804742"/>
          </a:xfrm>
          <a:prstGeom prst="rect">
            <a:avLst/>
          </a:prstGeom>
        </p:spPr>
      </p:pic>
      <p:pic>
        <p:nvPicPr>
          <p:cNvPr id="4" name="Picture 12" descr="A blue flag with yellow stars&#10;&#10;Description automatically generated">
            <a:extLst>
              <a:ext uri="{FF2B5EF4-FFF2-40B4-BE49-F238E27FC236}">
                <a16:creationId xmlns:a16="http://schemas.microsoft.com/office/drawing/2014/main" id="{A4CD847F-12AE-433C-EB88-617834A72218}"/>
              </a:ext>
            </a:extLst>
          </p:cNvPr>
          <p:cNvPicPr>
            <a:picLocks noChangeAspect="1"/>
          </p:cNvPicPr>
          <p:nvPr/>
        </p:nvPicPr>
        <p:blipFill>
          <a:blip r:embed="rId4"/>
          <a:stretch>
            <a:fillRect/>
          </a:stretch>
        </p:blipFill>
        <p:spPr>
          <a:xfrm>
            <a:off x="168317" y="420815"/>
            <a:ext cx="1764018" cy="1787280"/>
          </a:xfrm>
          <a:prstGeom prst="rect">
            <a:avLst/>
          </a:prstGeom>
        </p:spPr>
      </p:pic>
    </p:spTree>
    <p:extLst>
      <p:ext uri="{BB962C8B-B14F-4D97-AF65-F5344CB8AC3E}">
        <p14:creationId xmlns:p14="http://schemas.microsoft.com/office/powerpoint/2010/main" val="12353717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6176621-F86E-2CFC-DFA0-CE5B76DA2A2E}"/>
              </a:ext>
            </a:extLst>
          </p:cNvPr>
          <p:cNvSpPr txBox="1"/>
          <p:nvPr/>
        </p:nvSpPr>
        <p:spPr>
          <a:xfrm>
            <a:off x="716693" y="658069"/>
            <a:ext cx="5906530" cy="3539430"/>
          </a:xfrm>
          <a:prstGeom prst="rect">
            <a:avLst/>
          </a:prstGeom>
          <a:noFill/>
        </p:spPr>
        <p:txBody>
          <a:bodyPr wrap="square">
            <a:spAutoFit/>
          </a:bodyPr>
          <a:lstStyle/>
          <a:p>
            <a:pPr>
              <a:buNone/>
            </a:pPr>
            <a:r>
              <a:rPr lang="pl-PL" sz="2800" b="1"/>
              <a:t>3️⃣ Jak dołączyć do spotkania?</a:t>
            </a:r>
          </a:p>
          <a:p>
            <a:pPr>
              <a:buNone/>
            </a:pPr>
            <a:endParaRPr lang="pl-PL" sz="2800" b="1"/>
          </a:p>
          <a:p>
            <a:pPr>
              <a:buNone/>
            </a:pPr>
            <a:r>
              <a:rPr lang="pl-PL" sz="2800"/>
              <a:t>🔗 Jeśli masz link od znajomego:</a:t>
            </a:r>
          </a:p>
          <a:p>
            <a:pPr>
              <a:buFont typeface="+mj-lt"/>
              <a:buAutoNum type="arabicPeriod"/>
            </a:pPr>
            <a:r>
              <a:rPr lang="pl-PL" sz="2800"/>
              <a:t> Kliknij </a:t>
            </a:r>
            <a:r>
              <a:rPr lang="pl-PL" sz="2800" b="1"/>
              <a:t>link Zoom</a:t>
            </a:r>
            <a:endParaRPr lang="pl-PL" sz="2800"/>
          </a:p>
          <a:p>
            <a:pPr>
              <a:buFont typeface="+mj-lt"/>
              <a:buAutoNum type="arabicPeriod"/>
            </a:pPr>
            <a:r>
              <a:rPr lang="pl-PL" sz="2800"/>
              <a:t> Wpisz swoje </a:t>
            </a:r>
            <a:r>
              <a:rPr lang="pl-PL" sz="2800" b="1"/>
              <a:t>imię</a:t>
            </a:r>
            <a:endParaRPr lang="pl-PL" sz="2800"/>
          </a:p>
          <a:p>
            <a:pPr>
              <a:buFont typeface="+mj-lt"/>
              <a:buAutoNum type="arabicPeriod"/>
            </a:pPr>
            <a:r>
              <a:rPr lang="pl-PL" sz="2800"/>
              <a:t> Kliknij </a:t>
            </a:r>
            <a:r>
              <a:rPr lang="pl-PL" sz="2800" b="1"/>
              <a:t>„Dołącz”</a:t>
            </a:r>
            <a:endParaRPr lang="pl-PL" sz="2800"/>
          </a:p>
          <a:p>
            <a:pPr>
              <a:buFont typeface="+mj-lt"/>
              <a:buAutoNum type="arabicPeriod"/>
            </a:pPr>
            <a:r>
              <a:rPr lang="pl-PL" sz="2800"/>
              <a:t> Pozwól na dostęp do </a:t>
            </a:r>
          </a:p>
          <a:p>
            <a:r>
              <a:rPr lang="pl-PL" sz="2800" b="1"/>
              <a:t>    kamery i mikrofonu </a:t>
            </a:r>
            <a:endParaRPr lang="pl-PL" sz="2800"/>
          </a:p>
        </p:txBody>
      </p:sp>
      <p:sp>
        <p:nvSpPr>
          <p:cNvPr id="5" name="TextBox 4">
            <a:extLst>
              <a:ext uri="{FF2B5EF4-FFF2-40B4-BE49-F238E27FC236}">
                <a16:creationId xmlns:a16="http://schemas.microsoft.com/office/drawing/2014/main" id="{26C1EF80-7532-1C79-6D28-E1D5C029D1A8}"/>
              </a:ext>
            </a:extLst>
          </p:cNvPr>
          <p:cNvSpPr txBox="1"/>
          <p:nvPr/>
        </p:nvSpPr>
        <p:spPr>
          <a:xfrm>
            <a:off x="7142205" y="658069"/>
            <a:ext cx="7315200" cy="3539430"/>
          </a:xfrm>
          <a:prstGeom prst="rect">
            <a:avLst/>
          </a:prstGeom>
          <a:noFill/>
        </p:spPr>
        <p:txBody>
          <a:bodyPr wrap="square">
            <a:spAutoFit/>
          </a:bodyPr>
          <a:lstStyle/>
          <a:p>
            <a:pPr>
              <a:buNone/>
            </a:pPr>
            <a:r>
              <a:rPr lang="pl-PL" sz="2800" b="1"/>
              <a:t>4️⃣ Jak rozpocząć własną rozmowę?</a:t>
            </a:r>
          </a:p>
          <a:p>
            <a:pPr>
              <a:buNone/>
            </a:pPr>
            <a:endParaRPr lang="pl-PL" sz="2800" b="1"/>
          </a:p>
          <a:p>
            <a:pPr>
              <a:buFont typeface="+mj-lt"/>
              <a:buAutoNum type="arabicPeriod"/>
            </a:pPr>
            <a:r>
              <a:rPr lang="pl-PL" sz="2800"/>
              <a:t> Zaloguj się (można utworzyć konto lub zalogować się przez Gmail)</a:t>
            </a:r>
          </a:p>
          <a:p>
            <a:pPr>
              <a:buFont typeface="+mj-lt"/>
              <a:buAutoNum type="arabicPeriod"/>
            </a:pPr>
            <a:r>
              <a:rPr lang="pl-PL" sz="2800"/>
              <a:t> Kliknij </a:t>
            </a:r>
            <a:r>
              <a:rPr lang="pl-PL" sz="2800" b="1"/>
              <a:t>„Nowe spotkanie”</a:t>
            </a:r>
            <a:endParaRPr lang="pl-PL" sz="2800"/>
          </a:p>
          <a:p>
            <a:pPr>
              <a:buFont typeface="+mj-lt"/>
              <a:buAutoNum type="arabicPeriod"/>
            </a:pPr>
            <a:r>
              <a:rPr lang="pl-PL" sz="2800"/>
              <a:t> Wyślij link do znajomych przez e-mail lub SMS</a:t>
            </a:r>
          </a:p>
          <a:p>
            <a:pPr>
              <a:buFont typeface="+mj-lt"/>
              <a:buAutoNum type="arabicPeriod"/>
            </a:pPr>
            <a:r>
              <a:rPr lang="pl-PL" sz="2800"/>
              <a:t> Gdy dołączą – kliknij „Zezwól” </a:t>
            </a:r>
          </a:p>
          <a:p>
            <a:r>
              <a:rPr lang="pl-PL" sz="2800"/>
              <a:t>    na kamerę i mikrofon</a:t>
            </a:r>
          </a:p>
        </p:txBody>
      </p:sp>
      <p:pic>
        <p:nvPicPr>
          <p:cNvPr id="21506" name="Picture 2" descr="Zoom Launches Zoom Phone Appliances with Poly and Yealink - VideoCentric">
            <a:extLst>
              <a:ext uri="{FF2B5EF4-FFF2-40B4-BE49-F238E27FC236}">
                <a16:creationId xmlns:a16="http://schemas.microsoft.com/office/drawing/2014/main" id="{329E3C42-EAD3-D007-EE13-CACB8A5845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6492" y="4967416"/>
            <a:ext cx="4991426" cy="2807677"/>
          </a:xfrm>
          <a:prstGeom prst="rect">
            <a:avLst/>
          </a:prstGeom>
          <a:noFill/>
          <a:extLst>
            <a:ext uri="{909E8E84-426E-40DD-AFC4-6F175D3DCCD1}">
              <a14:hiddenFill xmlns:a14="http://schemas.microsoft.com/office/drawing/2010/main">
                <a:solidFill>
                  <a:srgbClr val="FFFFFF"/>
                </a:solidFill>
              </a14:hiddenFill>
            </a:ext>
          </a:extLst>
        </p:spPr>
      </p:pic>
      <p:pic>
        <p:nvPicPr>
          <p:cNvPr id="2" name="Obraz 1">
            <a:extLst>
              <a:ext uri="{FF2B5EF4-FFF2-40B4-BE49-F238E27FC236}">
                <a16:creationId xmlns:a16="http://schemas.microsoft.com/office/drawing/2014/main" id="{2CF4F32B-4EF0-0EE4-D24D-F7A7526D36E4}"/>
              </a:ext>
            </a:extLst>
          </p:cNvPr>
          <p:cNvPicPr>
            <a:picLocks noChangeAspect="1"/>
          </p:cNvPicPr>
          <p:nvPr/>
        </p:nvPicPr>
        <p:blipFill>
          <a:blip r:embed="rId3"/>
          <a:stretch>
            <a:fillRect/>
          </a:stretch>
        </p:blipFill>
        <p:spPr>
          <a:xfrm>
            <a:off x="12636652" y="6947936"/>
            <a:ext cx="1402202" cy="804742"/>
          </a:xfrm>
          <a:prstGeom prst="rect">
            <a:avLst/>
          </a:prstGeom>
        </p:spPr>
      </p:pic>
      <p:pic>
        <p:nvPicPr>
          <p:cNvPr id="4" name="Picture 12" descr="A blue flag with yellow stars&#10;&#10;Description automatically generated">
            <a:extLst>
              <a:ext uri="{FF2B5EF4-FFF2-40B4-BE49-F238E27FC236}">
                <a16:creationId xmlns:a16="http://schemas.microsoft.com/office/drawing/2014/main" id="{CCFA9934-DD04-B81C-AFA3-BA7F3E105C21}"/>
              </a:ext>
            </a:extLst>
          </p:cNvPr>
          <p:cNvPicPr>
            <a:picLocks noChangeAspect="1"/>
          </p:cNvPicPr>
          <p:nvPr/>
        </p:nvPicPr>
        <p:blipFill>
          <a:blip r:embed="rId4"/>
          <a:stretch>
            <a:fillRect/>
          </a:stretch>
        </p:blipFill>
        <p:spPr>
          <a:xfrm>
            <a:off x="202076" y="6257180"/>
            <a:ext cx="1764018" cy="1787280"/>
          </a:xfrm>
          <a:prstGeom prst="rect">
            <a:avLst/>
          </a:prstGeom>
        </p:spPr>
      </p:pic>
    </p:spTree>
    <p:extLst>
      <p:ext uri="{BB962C8B-B14F-4D97-AF65-F5344CB8AC3E}">
        <p14:creationId xmlns:p14="http://schemas.microsoft.com/office/powerpoint/2010/main" val="18565001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11F2E11-8B96-C608-BE63-328EB43E6B55}"/>
              </a:ext>
            </a:extLst>
          </p:cNvPr>
          <p:cNvSpPr txBox="1"/>
          <p:nvPr/>
        </p:nvSpPr>
        <p:spPr>
          <a:xfrm>
            <a:off x="5743692" y="1914197"/>
            <a:ext cx="8433487" cy="5016758"/>
          </a:xfrm>
          <a:prstGeom prst="rect">
            <a:avLst/>
          </a:prstGeom>
          <a:noFill/>
        </p:spPr>
        <p:txBody>
          <a:bodyPr wrap="square">
            <a:spAutoFit/>
          </a:bodyPr>
          <a:lstStyle/>
          <a:p>
            <a:pPr>
              <a:buNone/>
            </a:pPr>
            <a:r>
              <a:rPr lang="pl-PL" sz="4000" b="1"/>
              <a:t>🧠 </a:t>
            </a:r>
            <a:r>
              <a:rPr lang="pl-PL" sz="4000" b="1">
                <a:solidFill>
                  <a:srgbClr val="00B050"/>
                </a:solidFill>
              </a:rPr>
              <a:t>Ciekawostka:</a:t>
            </a:r>
          </a:p>
          <a:p>
            <a:pPr>
              <a:buNone/>
            </a:pPr>
            <a:endParaRPr lang="pl-PL" sz="4000" b="1"/>
          </a:p>
          <a:p>
            <a:r>
              <a:rPr lang="pl-PL" sz="4000"/>
              <a:t>W czasie pandemii </a:t>
            </a:r>
            <a:r>
              <a:rPr lang="pl-PL" sz="4000" b="1"/>
              <a:t>Zoom uratował wiele relacji rodzinnych</a:t>
            </a:r>
            <a:r>
              <a:rPr lang="pl-PL" sz="4000"/>
              <a:t>. </a:t>
            </a:r>
          </a:p>
          <a:p>
            <a:endParaRPr lang="pl-PL" sz="4000"/>
          </a:p>
          <a:p>
            <a:r>
              <a:rPr lang="pl-PL" sz="4000"/>
              <a:t>Dzięki niemu babcie mogły śpiewać „Sto lat” wnukom, a dziadkowie mogli oglądać przedstawienia online!</a:t>
            </a:r>
          </a:p>
        </p:txBody>
      </p:sp>
      <p:pic>
        <p:nvPicPr>
          <p:cNvPr id="22530" name="Picture 2" descr="Bezpłatne Darmowe zdjęcie z galerii z #wnętrz, aktywność w pomieszczeniach, ciepło Zdjęcie z galerii">
            <a:extLst>
              <a:ext uri="{FF2B5EF4-FFF2-40B4-BE49-F238E27FC236}">
                <a16:creationId xmlns:a16="http://schemas.microsoft.com/office/drawing/2014/main" id="{70F20207-29BF-DA34-F038-B804FFD299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108" y="1117900"/>
            <a:ext cx="4003858" cy="5993800"/>
          </a:xfrm>
          <a:custGeom>
            <a:avLst/>
            <a:gdLst>
              <a:gd name="csX0" fmla="*/ 0 w 4003858"/>
              <a:gd name="csY0" fmla="*/ 0 h 5993800"/>
              <a:gd name="csX1" fmla="*/ 491903 w 4003858"/>
              <a:gd name="csY1" fmla="*/ 0 h 5993800"/>
              <a:gd name="csX2" fmla="*/ 1103921 w 4003858"/>
              <a:gd name="csY2" fmla="*/ 0 h 5993800"/>
              <a:gd name="csX3" fmla="*/ 1675901 w 4003858"/>
              <a:gd name="csY3" fmla="*/ 0 h 5993800"/>
              <a:gd name="csX4" fmla="*/ 2127765 w 4003858"/>
              <a:gd name="csY4" fmla="*/ 0 h 5993800"/>
              <a:gd name="csX5" fmla="*/ 2739783 w 4003858"/>
              <a:gd name="csY5" fmla="*/ 0 h 5993800"/>
              <a:gd name="csX6" fmla="*/ 3351801 w 4003858"/>
              <a:gd name="csY6" fmla="*/ 0 h 5993800"/>
              <a:gd name="csX7" fmla="*/ 4003858 w 4003858"/>
              <a:gd name="csY7" fmla="*/ 0 h 5993800"/>
              <a:gd name="csX8" fmla="*/ 4003858 w 4003858"/>
              <a:gd name="csY8" fmla="*/ 479504 h 5993800"/>
              <a:gd name="csX9" fmla="*/ 4003858 w 4003858"/>
              <a:gd name="csY9" fmla="*/ 1198760 h 5993800"/>
              <a:gd name="csX10" fmla="*/ 4003858 w 4003858"/>
              <a:gd name="csY10" fmla="*/ 1798140 h 5993800"/>
              <a:gd name="csX11" fmla="*/ 4003858 w 4003858"/>
              <a:gd name="csY11" fmla="*/ 2517396 h 5993800"/>
              <a:gd name="csX12" fmla="*/ 4003858 w 4003858"/>
              <a:gd name="csY12" fmla="*/ 3236652 h 5993800"/>
              <a:gd name="csX13" fmla="*/ 4003858 w 4003858"/>
              <a:gd name="csY13" fmla="*/ 3895970 h 5993800"/>
              <a:gd name="csX14" fmla="*/ 4003858 w 4003858"/>
              <a:gd name="csY14" fmla="*/ 4555288 h 5993800"/>
              <a:gd name="csX15" fmla="*/ 4003858 w 4003858"/>
              <a:gd name="csY15" fmla="*/ 5034792 h 5993800"/>
              <a:gd name="csX16" fmla="*/ 4003858 w 4003858"/>
              <a:gd name="csY16" fmla="*/ 5993800 h 5993800"/>
              <a:gd name="csX17" fmla="*/ 3551994 w 4003858"/>
              <a:gd name="csY17" fmla="*/ 5993800 h 5993800"/>
              <a:gd name="csX18" fmla="*/ 3100130 w 4003858"/>
              <a:gd name="csY18" fmla="*/ 5993800 h 5993800"/>
              <a:gd name="csX19" fmla="*/ 2648266 w 4003858"/>
              <a:gd name="csY19" fmla="*/ 5993800 h 5993800"/>
              <a:gd name="csX20" fmla="*/ 2076286 w 4003858"/>
              <a:gd name="csY20" fmla="*/ 5993800 h 5993800"/>
              <a:gd name="csX21" fmla="*/ 1424229 w 4003858"/>
              <a:gd name="csY21" fmla="*/ 5993800 h 5993800"/>
              <a:gd name="csX22" fmla="*/ 972366 w 4003858"/>
              <a:gd name="csY22" fmla="*/ 5993800 h 5993800"/>
              <a:gd name="csX23" fmla="*/ 0 w 4003858"/>
              <a:gd name="csY23" fmla="*/ 5993800 h 5993800"/>
              <a:gd name="csX24" fmla="*/ 0 w 4003858"/>
              <a:gd name="csY24" fmla="*/ 5334482 h 5993800"/>
              <a:gd name="csX25" fmla="*/ 0 w 4003858"/>
              <a:gd name="csY25" fmla="*/ 4914916 h 5993800"/>
              <a:gd name="csX26" fmla="*/ 0 w 4003858"/>
              <a:gd name="csY26" fmla="*/ 4195660 h 5993800"/>
              <a:gd name="csX27" fmla="*/ 0 w 4003858"/>
              <a:gd name="csY27" fmla="*/ 3716156 h 5993800"/>
              <a:gd name="csX28" fmla="*/ 0 w 4003858"/>
              <a:gd name="csY28" fmla="*/ 3056838 h 5993800"/>
              <a:gd name="csX29" fmla="*/ 0 w 4003858"/>
              <a:gd name="csY29" fmla="*/ 2517396 h 5993800"/>
              <a:gd name="csX30" fmla="*/ 0 w 4003858"/>
              <a:gd name="csY30" fmla="*/ 1858078 h 5993800"/>
              <a:gd name="csX31" fmla="*/ 0 w 4003858"/>
              <a:gd name="csY31" fmla="*/ 1318636 h 5993800"/>
              <a:gd name="csX32" fmla="*/ 0 w 4003858"/>
              <a:gd name="csY32" fmla="*/ 779194 h 5993800"/>
              <a:gd name="csX33" fmla="*/ 0 w 4003858"/>
              <a:gd name="csY33" fmla="*/ 0 h 59938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4003858" h="5993800" extrusionOk="0">
                <a:moveTo>
                  <a:pt x="0" y="0"/>
                </a:moveTo>
                <a:cubicBezTo>
                  <a:pt x="192404" y="-10035"/>
                  <a:pt x="323412" y="53659"/>
                  <a:pt x="491903" y="0"/>
                </a:cubicBezTo>
                <a:cubicBezTo>
                  <a:pt x="660394" y="-53659"/>
                  <a:pt x="832061" y="26511"/>
                  <a:pt x="1103921" y="0"/>
                </a:cubicBezTo>
                <a:cubicBezTo>
                  <a:pt x="1375781" y="-26511"/>
                  <a:pt x="1535108" y="24580"/>
                  <a:pt x="1675901" y="0"/>
                </a:cubicBezTo>
                <a:cubicBezTo>
                  <a:pt x="1816694" y="-24580"/>
                  <a:pt x="1997121" y="49039"/>
                  <a:pt x="2127765" y="0"/>
                </a:cubicBezTo>
                <a:cubicBezTo>
                  <a:pt x="2258409" y="-49039"/>
                  <a:pt x="2513681" y="33437"/>
                  <a:pt x="2739783" y="0"/>
                </a:cubicBezTo>
                <a:cubicBezTo>
                  <a:pt x="2965885" y="-33437"/>
                  <a:pt x="3129714" y="15554"/>
                  <a:pt x="3351801" y="0"/>
                </a:cubicBezTo>
                <a:cubicBezTo>
                  <a:pt x="3573888" y="-15554"/>
                  <a:pt x="3681930" y="44144"/>
                  <a:pt x="4003858" y="0"/>
                </a:cubicBezTo>
                <a:cubicBezTo>
                  <a:pt x="4013690" y="185484"/>
                  <a:pt x="3981927" y="280007"/>
                  <a:pt x="4003858" y="479504"/>
                </a:cubicBezTo>
                <a:cubicBezTo>
                  <a:pt x="4025789" y="679001"/>
                  <a:pt x="3973509" y="981498"/>
                  <a:pt x="4003858" y="1198760"/>
                </a:cubicBezTo>
                <a:cubicBezTo>
                  <a:pt x="4034207" y="1416022"/>
                  <a:pt x="3980744" y="1604156"/>
                  <a:pt x="4003858" y="1798140"/>
                </a:cubicBezTo>
                <a:cubicBezTo>
                  <a:pt x="4026972" y="1992124"/>
                  <a:pt x="3988232" y="2165326"/>
                  <a:pt x="4003858" y="2517396"/>
                </a:cubicBezTo>
                <a:cubicBezTo>
                  <a:pt x="4019484" y="2869466"/>
                  <a:pt x="3967709" y="3052716"/>
                  <a:pt x="4003858" y="3236652"/>
                </a:cubicBezTo>
                <a:cubicBezTo>
                  <a:pt x="4040007" y="3420588"/>
                  <a:pt x="3989967" y="3649680"/>
                  <a:pt x="4003858" y="3895970"/>
                </a:cubicBezTo>
                <a:cubicBezTo>
                  <a:pt x="4017749" y="4142260"/>
                  <a:pt x="3950538" y="4343992"/>
                  <a:pt x="4003858" y="4555288"/>
                </a:cubicBezTo>
                <a:cubicBezTo>
                  <a:pt x="4057178" y="4766584"/>
                  <a:pt x="4003646" y="4861528"/>
                  <a:pt x="4003858" y="5034792"/>
                </a:cubicBezTo>
                <a:cubicBezTo>
                  <a:pt x="4004070" y="5208056"/>
                  <a:pt x="3952006" y="5724240"/>
                  <a:pt x="4003858" y="5993800"/>
                </a:cubicBezTo>
                <a:cubicBezTo>
                  <a:pt x="3792820" y="5995866"/>
                  <a:pt x="3703893" y="5947703"/>
                  <a:pt x="3551994" y="5993800"/>
                </a:cubicBezTo>
                <a:cubicBezTo>
                  <a:pt x="3400095" y="6039897"/>
                  <a:pt x="3238869" y="5984916"/>
                  <a:pt x="3100130" y="5993800"/>
                </a:cubicBezTo>
                <a:cubicBezTo>
                  <a:pt x="2961391" y="6002684"/>
                  <a:pt x="2844844" y="5946806"/>
                  <a:pt x="2648266" y="5993800"/>
                </a:cubicBezTo>
                <a:cubicBezTo>
                  <a:pt x="2451688" y="6040794"/>
                  <a:pt x="2342154" y="5934102"/>
                  <a:pt x="2076286" y="5993800"/>
                </a:cubicBezTo>
                <a:cubicBezTo>
                  <a:pt x="1810418" y="6053498"/>
                  <a:pt x="1612288" y="5917257"/>
                  <a:pt x="1424229" y="5993800"/>
                </a:cubicBezTo>
                <a:cubicBezTo>
                  <a:pt x="1236170" y="6070343"/>
                  <a:pt x="1184793" y="5951320"/>
                  <a:pt x="972366" y="5993800"/>
                </a:cubicBezTo>
                <a:cubicBezTo>
                  <a:pt x="759939" y="6036280"/>
                  <a:pt x="200955" y="5880035"/>
                  <a:pt x="0" y="5993800"/>
                </a:cubicBezTo>
                <a:cubicBezTo>
                  <a:pt x="-7693" y="5780259"/>
                  <a:pt x="40382" y="5574178"/>
                  <a:pt x="0" y="5334482"/>
                </a:cubicBezTo>
                <a:cubicBezTo>
                  <a:pt x="-40382" y="5094786"/>
                  <a:pt x="48518" y="5019171"/>
                  <a:pt x="0" y="4914916"/>
                </a:cubicBezTo>
                <a:cubicBezTo>
                  <a:pt x="-48518" y="4810661"/>
                  <a:pt x="13460" y="4472177"/>
                  <a:pt x="0" y="4195660"/>
                </a:cubicBezTo>
                <a:cubicBezTo>
                  <a:pt x="-13460" y="3919143"/>
                  <a:pt x="13261" y="3921192"/>
                  <a:pt x="0" y="3716156"/>
                </a:cubicBezTo>
                <a:cubicBezTo>
                  <a:pt x="-13261" y="3511120"/>
                  <a:pt x="25400" y="3375470"/>
                  <a:pt x="0" y="3056838"/>
                </a:cubicBezTo>
                <a:cubicBezTo>
                  <a:pt x="-25400" y="2738206"/>
                  <a:pt x="21045" y="2736552"/>
                  <a:pt x="0" y="2517396"/>
                </a:cubicBezTo>
                <a:cubicBezTo>
                  <a:pt x="-21045" y="2298240"/>
                  <a:pt x="47162" y="2061447"/>
                  <a:pt x="0" y="1858078"/>
                </a:cubicBezTo>
                <a:cubicBezTo>
                  <a:pt x="-47162" y="1654709"/>
                  <a:pt x="38986" y="1558852"/>
                  <a:pt x="0" y="1318636"/>
                </a:cubicBezTo>
                <a:cubicBezTo>
                  <a:pt x="-38986" y="1078420"/>
                  <a:pt x="4453" y="980210"/>
                  <a:pt x="0" y="779194"/>
                </a:cubicBezTo>
                <a:cubicBezTo>
                  <a:pt x="-4453" y="578178"/>
                  <a:pt x="13771" y="206268"/>
                  <a:pt x="0" y="0"/>
                </a:cubicBezTo>
                <a:close/>
              </a:path>
            </a:pathLst>
          </a:custGeom>
          <a:noFill/>
          <a:ln>
            <a:solidFill>
              <a:schemeClr val="tx1"/>
            </a:solidFill>
            <a:extLst>
              <a:ext uri="{C807C97D-BFC1-408E-A445-0C87EB9F89A2}">
                <ask:lineSketchStyleProps xmlns:ask="http://schemas.microsoft.com/office/drawing/2018/sketchyshapes" sd="746958496">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Obraz 1">
            <a:extLst>
              <a:ext uri="{FF2B5EF4-FFF2-40B4-BE49-F238E27FC236}">
                <a16:creationId xmlns:a16="http://schemas.microsoft.com/office/drawing/2014/main" id="{22F34D96-7F42-B526-FB69-0DE4ADF9187B}"/>
              </a:ext>
            </a:extLst>
          </p:cNvPr>
          <p:cNvPicPr>
            <a:picLocks noChangeAspect="1"/>
          </p:cNvPicPr>
          <p:nvPr/>
        </p:nvPicPr>
        <p:blipFill>
          <a:blip r:embed="rId3"/>
          <a:stretch>
            <a:fillRect/>
          </a:stretch>
        </p:blipFill>
        <p:spPr>
          <a:xfrm>
            <a:off x="12562090" y="6930955"/>
            <a:ext cx="1402202" cy="804742"/>
          </a:xfrm>
          <a:prstGeom prst="rect">
            <a:avLst/>
          </a:prstGeom>
        </p:spPr>
      </p:pic>
      <p:pic>
        <p:nvPicPr>
          <p:cNvPr id="4" name="Picture 12" descr="A blue flag with yellow stars&#10;&#10;Description automatically generated">
            <a:extLst>
              <a:ext uri="{FF2B5EF4-FFF2-40B4-BE49-F238E27FC236}">
                <a16:creationId xmlns:a16="http://schemas.microsoft.com/office/drawing/2014/main" id="{3C628271-459C-54E4-ECA4-688276EA371A}"/>
              </a:ext>
            </a:extLst>
          </p:cNvPr>
          <p:cNvPicPr>
            <a:picLocks noChangeAspect="1"/>
          </p:cNvPicPr>
          <p:nvPr/>
        </p:nvPicPr>
        <p:blipFill>
          <a:blip r:embed="rId4"/>
          <a:stretch>
            <a:fillRect/>
          </a:stretch>
        </p:blipFill>
        <p:spPr>
          <a:xfrm>
            <a:off x="12791025" y="126917"/>
            <a:ext cx="1764018" cy="1787280"/>
          </a:xfrm>
          <a:prstGeom prst="rect">
            <a:avLst/>
          </a:prstGeom>
        </p:spPr>
      </p:pic>
    </p:spTree>
    <p:extLst>
      <p:ext uri="{BB962C8B-B14F-4D97-AF65-F5344CB8AC3E}">
        <p14:creationId xmlns:p14="http://schemas.microsoft.com/office/powerpoint/2010/main" val="2397558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646BA1-D815-AD5D-8C1C-C929601C4F54}"/>
              </a:ext>
            </a:extLst>
          </p:cNvPr>
          <p:cNvSpPr txBox="1"/>
          <p:nvPr/>
        </p:nvSpPr>
        <p:spPr>
          <a:xfrm>
            <a:off x="494270" y="2018950"/>
            <a:ext cx="13703644" cy="5509200"/>
          </a:xfrm>
          <a:prstGeom prst="rect">
            <a:avLst/>
          </a:prstGeom>
          <a:noFill/>
        </p:spPr>
        <p:txBody>
          <a:bodyPr wrap="square">
            <a:spAutoFit/>
          </a:bodyPr>
          <a:lstStyle/>
          <a:p>
            <a:pPr>
              <a:buNone/>
            </a:pPr>
            <a:r>
              <a:rPr lang="pl-PL" sz="2800"/>
              <a:t>📬 </a:t>
            </a:r>
            <a:r>
              <a:rPr lang="pl-PL" sz="4400" b="1">
                <a:solidFill>
                  <a:srgbClr val="00B050"/>
                </a:solidFill>
              </a:rPr>
              <a:t>Krótka historia e-maila</a:t>
            </a:r>
            <a:r>
              <a:rPr lang="pl-PL" sz="4400">
                <a:solidFill>
                  <a:srgbClr val="00B050"/>
                </a:solidFill>
              </a:rPr>
              <a:t>:</a:t>
            </a:r>
            <a:endParaRPr lang="en-US" sz="4400">
              <a:solidFill>
                <a:srgbClr val="00B050"/>
              </a:solidFill>
            </a:endParaRPr>
          </a:p>
          <a:p>
            <a:pPr>
              <a:buNone/>
            </a:pPr>
            <a:endParaRPr lang="pl-PL" sz="2800"/>
          </a:p>
          <a:p>
            <a:pPr>
              <a:buNone/>
            </a:pPr>
            <a:r>
              <a:rPr lang="pl-PL" sz="2800"/>
              <a:t>E-mail</a:t>
            </a:r>
            <a:r>
              <a:rPr lang="en-US" sz="2800"/>
              <a:t> </a:t>
            </a:r>
            <a:r>
              <a:rPr lang="pl-PL" sz="2800"/>
              <a:t>powstał </a:t>
            </a:r>
            <a:r>
              <a:rPr lang="pl-PL" sz="2800" b="1"/>
              <a:t>ponad 50 lat temu</a:t>
            </a:r>
            <a:r>
              <a:rPr lang="pl-PL" sz="2800"/>
              <a:t>! </a:t>
            </a:r>
            <a:endParaRPr lang="en-US" sz="2800"/>
          </a:p>
          <a:p>
            <a:pPr>
              <a:buNone/>
            </a:pPr>
            <a:r>
              <a:rPr lang="pl-PL" sz="2800"/>
              <a:t>Pierwszą wiadomość e-mail wysłano w </a:t>
            </a:r>
            <a:r>
              <a:rPr lang="pl-PL" sz="2800" b="1"/>
              <a:t>1971 roku</a:t>
            </a:r>
            <a:r>
              <a:rPr lang="pl-PL" sz="2800"/>
              <a:t>. </a:t>
            </a:r>
            <a:endParaRPr lang="en-US" sz="2800"/>
          </a:p>
          <a:p>
            <a:pPr>
              <a:buNone/>
            </a:pPr>
            <a:r>
              <a:rPr lang="pl-PL" sz="2800"/>
              <a:t>Zrobił to amerykański inżynier </a:t>
            </a:r>
            <a:r>
              <a:rPr lang="pl-PL" sz="2800" b="1"/>
              <a:t>Ray Tomlinson</a:t>
            </a:r>
            <a:r>
              <a:rPr lang="pl-PL" sz="2800"/>
              <a:t>, </a:t>
            </a:r>
            <a:endParaRPr lang="en-US" sz="2800"/>
          </a:p>
          <a:p>
            <a:pPr>
              <a:buNone/>
            </a:pPr>
            <a:r>
              <a:rPr lang="pl-PL" sz="2800"/>
              <a:t>który jako pierwszy użył znaku </a:t>
            </a:r>
            <a:r>
              <a:rPr lang="pl-PL" sz="2800" b="1"/>
              <a:t>@ (małpa)</a:t>
            </a:r>
            <a:r>
              <a:rPr lang="pl-PL" sz="2800"/>
              <a:t>, </a:t>
            </a:r>
            <a:endParaRPr lang="en-US" sz="2800"/>
          </a:p>
          <a:p>
            <a:pPr>
              <a:buNone/>
            </a:pPr>
            <a:r>
              <a:rPr lang="pl-PL" sz="2800"/>
              <a:t>aby oddzielić nazwę użytkownika od nazwy komputera.</a:t>
            </a:r>
            <a:endParaRPr lang="en-US" sz="2800"/>
          </a:p>
          <a:p>
            <a:pPr>
              <a:buNone/>
            </a:pPr>
            <a:endParaRPr lang="pl-PL" sz="2800"/>
          </a:p>
          <a:p>
            <a:r>
              <a:rPr lang="pl-PL" sz="2800"/>
              <a:t>Na początku e-mail służył tylko naukowcom i wojsku. </a:t>
            </a:r>
            <a:endParaRPr lang="en-US" sz="2800"/>
          </a:p>
          <a:p>
            <a:r>
              <a:rPr lang="pl-PL" sz="2800"/>
              <a:t>Dopiero w latach </a:t>
            </a:r>
            <a:r>
              <a:rPr lang="pl-PL" sz="2800" b="1"/>
              <a:t>90.</a:t>
            </a:r>
            <a:r>
              <a:rPr lang="pl-PL" sz="2800"/>
              <a:t> stał się popularny na całym świecie – razem z rozwojem Internetu. </a:t>
            </a:r>
            <a:endParaRPr lang="en-US" sz="2800"/>
          </a:p>
          <a:p>
            <a:endParaRPr lang="en-US" sz="2800"/>
          </a:p>
          <a:p>
            <a:r>
              <a:rPr lang="pl-PL" sz="2800"/>
              <a:t>Dziś z e-maila korzystają </a:t>
            </a:r>
            <a:r>
              <a:rPr lang="pl-PL" sz="2800" b="1"/>
              <a:t>miliony ludzi każdego dnia</a:t>
            </a:r>
            <a:r>
              <a:rPr lang="pl-PL" sz="2800"/>
              <a:t> – do pracy, nauki i kontaktu z bliskimi.</a:t>
            </a:r>
          </a:p>
        </p:txBody>
      </p:sp>
      <p:pic>
        <p:nvPicPr>
          <p:cNvPr id="1026" name="Picture 2" descr="Raymond Tomlinson, Who Put the @ Sign in Email, Is Dead at ...">
            <a:extLst>
              <a:ext uri="{FF2B5EF4-FFF2-40B4-BE49-F238E27FC236}">
                <a16:creationId xmlns:a16="http://schemas.microsoft.com/office/drawing/2014/main" id="{7267C2AB-CB64-8505-6BD9-820AA22A94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4296" y="1025612"/>
            <a:ext cx="3115254" cy="3892378"/>
          </a:xfrm>
          <a:custGeom>
            <a:avLst/>
            <a:gdLst>
              <a:gd name="csX0" fmla="*/ 0 w 3115254"/>
              <a:gd name="csY0" fmla="*/ 0 h 3892378"/>
              <a:gd name="csX1" fmla="*/ 425751 w 3115254"/>
              <a:gd name="csY1" fmla="*/ 0 h 3892378"/>
              <a:gd name="csX2" fmla="*/ 882655 w 3115254"/>
              <a:gd name="csY2" fmla="*/ 0 h 3892378"/>
              <a:gd name="csX3" fmla="*/ 1464169 w 3115254"/>
              <a:gd name="csY3" fmla="*/ 0 h 3892378"/>
              <a:gd name="csX4" fmla="*/ 1983378 w 3115254"/>
              <a:gd name="csY4" fmla="*/ 0 h 3892378"/>
              <a:gd name="csX5" fmla="*/ 2502587 w 3115254"/>
              <a:gd name="csY5" fmla="*/ 0 h 3892378"/>
              <a:gd name="csX6" fmla="*/ 3115254 w 3115254"/>
              <a:gd name="csY6" fmla="*/ 0 h 3892378"/>
              <a:gd name="csX7" fmla="*/ 3115254 w 3115254"/>
              <a:gd name="csY7" fmla="*/ 439283 h 3892378"/>
              <a:gd name="csX8" fmla="*/ 3115254 w 3115254"/>
              <a:gd name="csY8" fmla="*/ 878565 h 3892378"/>
              <a:gd name="csX9" fmla="*/ 3115254 w 3115254"/>
              <a:gd name="csY9" fmla="*/ 1473543 h 3892378"/>
              <a:gd name="csX10" fmla="*/ 3115254 w 3115254"/>
              <a:gd name="csY10" fmla="*/ 2029597 h 3892378"/>
              <a:gd name="csX11" fmla="*/ 3115254 w 3115254"/>
              <a:gd name="csY11" fmla="*/ 2663499 h 3892378"/>
              <a:gd name="csX12" fmla="*/ 3115254 w 3115254"/>
              <a:gd name="csY12" fmla="*/ 3102781 h 3892378"/>
              <a:gd name="csX13" fmla="*/ 3115254 w 3115254"/>
              <a:gd name="csY13" fmla="*/ 3892378 h 3892378"/>
              <a:gd name="csX14" fmla="*/ 2533740 w 3115254"/>
              <a:gd name="csY14" fmla="*/ 3892378 h 3892378"/>
              <a:gd name="csX15" fmla="*/ 2045683 w 3115254"/>
              <a:gd name="csY15" fmla="*/ 3892378 h 3892378"/>
              <a:gd name="csX16" fmla="*/ 1495322 w 3115254"/>
              <a:gd name="csY16" fmla="*/ 3892378 h 3892378"/>
              <a:gd name="csX17" fmla="*/ 976113 w 3115254"/>
              <a:gd name="csY17" fmla="*/ 3892378 h 3892378"/>
              <a:gd name="csX18" fmla="*/ 488056 w 3115254"/>
              <a:gd name="csY18" fmla="*/ 3892378 h 3892378"/>
              <a:gd name="csX19" fmla="*/ 0 w 3115254"/>
              <a:gd name="csY19" fmla="*/ 3892378 h 3892378"/>
              <a:gd name="csX20" fmla="*/ 0 w 3115254"/>
              <a:gd name="csY20" fmla="*/ 3375248 h 3892378"/>
              <a:gd name="csX21" fmla="*/ 0 w 3115254"/>
              <a:gd name="csY21" fmla="*/ 2897041 h 3892378"/>
              <a:gd name="csX22" fmla="*/ 0 w 3115254"/>
              <a:gd name="csY22" fmla="*/ 2418835 h 3892378"/>
              <a:gd name="csX23" fmla="*/ 0 w 3115254"/>
              <a:gd name="csY23" fmla="*/ 1901705 h 3892378"/>
              <a:gd name="csX24" fmla="*/ 0 w 3115254"/>
              <a:gd name="csY24" fmla="*/ 1345651 h 3892378"/>
              <a:gd name="csX25" fmla="*/ 0 w 3115254"/>
              <a:gd name="csY25" fmla="*/ 711749 h 3892378"/>
              <a:gd name="csX26" fmla="*/ 0 w 3115254"/>
              <a:gd name="csY26" fmla="*/ 0 h 38923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3115254" h="3892378" extrusionOk="0">
                <a:moveTo>
                  <a:pt x="0" y="0"/>
                </a:moveTo>
                <a:cubicBezTo>
                  <a:pt x="176135" y="-20356"/>
                  <a:pt x="235899" y="28659"/>
                  <a:pt x="425751" y="0"/>
                </a:cubicBezTo>
                <a:cubicBezTo>
                  <a:pt x="615603" y="-28659"/>
                  <a:pt x="693810" y="5138"/>
                  <a:pt x="882655" y="0"/>
                </a:cubicBezTo>
                <a:cubicBezTo>
                  <a:pt x="1071500" y="-5138"/>
                  <a:pt x="1264626" y="59792"/>
                  <a:pt x="1464169" y="0"/>
                </a:cubicBezTo>
                <a:cubicBezTo>
                  <a:pt x="1663712" y="-59792"/>
                  <a:pt x="1869091" y="23980"/>
                  <a:pt x="1983378" y="0"/>
                </a:cubicBezTo>
                <a:cubicBezTo>
                  <a:pt x="2097665" y="-23980"/>
                  <a:pt x="2302563" y="34021"/>
                  <a:pt x="2502587" y="0"/>
                </a:cubicBezTo>
                <a:cubicBezTo>
                  <a:pt x="2702611" y="-34021"/>
                  <a:pt x="2909403" y="7538"/>
                  <a:pt x="3115254" y="0"/>
                </a:cubicBezTo>
                <a:cubicBezTo>
                  <a:pt x="3143965" y="129843"/>
                  <a:pt x="3096150" y="246449"/>
                  <a:pt x="3115254" y="439283"/>
                </a:cubicBezTo>
                <a:cubicBezTo>
                  <a:pt x="3134358" y="632117"/>
                  <a:pt x="3066606" y="722686"/>
                  <a:pt x="3115254" y="878565"/>
                </a:cubicBezTo>
                <a:cubicBezTo>
                  <a:pt x="3163902" y="1034444"/>
                  <a:pt x="3098161" y="1304222"/>
                  <a:pt x="3115254" y="1473543"/>
                </a:cubicBezTo>
                <a:cubicBezTo>
                  <a:pt x="3132347" y="1642864"/>
                  <a:pt x="3092100" y="1793073"/>
                  <a:pt x="3115254" y="2029597"/>
                </a:cubicBezTo>
                <a:cubicBezTo>
                  <a:pt x="3138408" y="2266121"/>
                  <a:pt x="3081645" y="2351628"/>
                  <a:pt x="3115254" y="2663499"/>
                </a:cubicBezTo>
                <a:cubicBezTo>
                  <a:pt x="3148863" y="2975370"/>
                  <a:pt x="3074876" y="2927081"/>
                  <a:pt x="3115254" y="3102781"/>
                </a:cubicBezTo>
                <a:cubicBezTo>
                  <a:pt x="3155632" y="3278481"/>
                  <a:pt x="3080043" y="3717575"/>
                  <a:pt x="3115254" y="3892378"/>
                </a:cubicBezTo>
                <a:cubicBezTo>
                  <a:pt x="2829322" y="3954253"/>
                  <a:pt x="2686995" y="3886182"/>
                  <a:pt x="2533740" y="3892378"/>
                </a:cubicBezTo>
                <a:cubicBezTo>
                  <a:pt x="2380485" y="3898574"/>
                  <a:pt x="2255396" y="3883608"/>
                  <a:pt x="2045683" y="3892378"/>
                </a:cubicBezTo>
                <a:cubicBezTo>
                  <a:pt x="1835970" y="3901148"/>
                  <a:pt x="1625549" y="3882920"/>
                  <a:pt x="1495322" y="3892378"/>
                </a:cubicBezTo>
                <a:cubicBezTo>
                  <a:pt x="1365095" y="3901836"/>
                  <a:pt x="1163150" y="3847997"/>
                  <a:pt x="976113" y="3892378"/>
                </a:cubicBezTo>
                <a:cubicBezTo>
                  <a:pt x="789076" y="3936759"/>
                  <a:pt x="659294" y="3848882"/>
                  <a:pt x="488056" y="3892378"/>
                </a:cubicBezTo>
                <a:cubicBezTo>
                  <a:pt x="316818" y="3935874"/>
                  <a:pt x="106183" y="3892287"/>
                  <a:pt x="0" y="3892378"/>
                </a:cubicBezTo>
                <a:cubicBezTo>
                  <a:pt x="-41530" y="3638105"/>
                  <a:pt x="52010" y="3530799"/>
                  <a:pt x="0" y="3375248"/>
                </a:cubicBezTo>
                <a:cubicBezTo>
                  <a:pt x="-52010" y="3219697"/>
                  <a:pt x="9125" y="3115388"/>
                  <a:pt x="0" y="2897041"/>
                </a:cubicBezTo>
                <a:cubicBezTo>
                  <a:pt x="-9125" y="2678694"/>
                  <a:pt x="48774" y="2586536"/>
                  <a:pt x="0" y="2418835"/>
                </a:cubicBezTo>
                <a:cubicBezTo>
                  <a:pt x="-48774" y="2251134"/>
                  <a:pt x="12457" y="2080042"/>
                  <a:pt x="0" y="1901705"/>
                </a:cubicBezTo>
                <a:cubicBezTo>
                  <a:pt x="-12457" y="1723368"/>
                  <a:pt x="23017" y="1478085"/>
                  <a:pt x="0" y="1345651"/>
                </a:cubicBezTo>
                <a:cubicBezTo>
                  <a:pt x="-23017" y="1213217"/>
                  <a:pt x="75515" y="863160"/>
                  <a:pt x="0" y="711749"/>
                </a:cubicBezTo>
                <a:cubicBezTo>
                  <a:pt x="-75515" y="560338"/>
                  <a:pt x="71982" y="167527"/>
                  <a:pt x="0" y="0"/>
                </a:cubicBezTo>
                <a:close/>
              </a:path>
            </a:pathLst>
          </a:custGeom>
          <a:noFill/>
          <a:ln>
            <a:solidFill>
              <a:schemeClr val="tx1"/>
            </a:solidFill>
            <a:extLst>
              <a:ext uri="{C807C97D-BFC1-408E-A445-0C87EB9F89A2}">
                <ask:lineSketchStyleProps xmlns:ask="http://schemas.microsoft.com/office/drawing/2018/sketchyshapes" sd="2650216993">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Obraz 1">
            <a:extLst>
              <a:ext uri="{FF2B5EF4-FFF2-40B4-BE49-F238E27FC236}">
                <a16:creationId xmlns:a16="http://schemas.microsoft.com/office/drawing/2014/main" id="{59BEF73D-9350-D930-DCE5-0479FEF5FFF0}"/>
              </a:ext>
            </a:extLst>
          </p:cNvPr>
          <p:cNvPicPr>
            <a:picLocks noChangeAspect="1"/>
          </p:cNvPicPr>
          <p:nvPr/>
        </p:nvPicPr>
        <p:blipFill>
          <a:blip r:embed="rId3"/>
          <a:stretch>
            <a:fillRect/>
          </a:stretch>
        </p:blipFill>
        <p:spPr>
          <a:xfrm>
            <a:off x="494270" y="395071"/>
            <a:ext cx="1402202" cy="804742"/>
          </a:xfrm>
          <a:prstGeom prst="rect">
            <a:avLst/>
          </a:prstGeom>
        </p:spPr>
      </p:pic>
      <p:pic>
        <p:nvPicPr>
          <p:cNvPr id="4" name="Picture 12" descr="A blue flag with yellow stars&#10;&#10;Description automatically generated">
            <a:extLst>
              <a:ext uri="{FF2B5EF4-FFF2-40B4-BE49-F238E27FC236}">
                <a16:creationId xmlns:a16="http://schemas.microsoft.com/office/drawing/2014/main" id="{2625EF8A-FBF3-3F86-4679-779376BCD1B2}"/>
              </a:ext>
            </a:extLst>
          </p:cNvPr>
          <p:cNvPicPr>
            <a:picLocks noChangeAspect="1"/>
          </p:cNvPicPr>
          <p:nvPr/>
        </p:nvPicPr>
        <p:blipFill>
          <a:blip r:embed="rId4"/>
          <a:stretch>
            <a:fillRect/>
          </a:stretch>
        </p:blipFill>
        <p:spPr>
          <a:xfrm>
            <a:off x="1977714" y="0"/>
            <a:ext cx="1764018" cy="1787280"/>
          </a:xfrm>
          <a:prstGeom prst="rect">
            <a:avLst/>
          </a:prstGeom>
        </p:spPr>
      </p:pic>
    </p:spTree>
    <p:extLst>
      <p:ext uri="{BB962C8B-B14F-4D97-AF65-F5344CB8AC3E}">
        <p14:creationId xmlns:p14="http://schemas.microsoft.com/office/powerpoint/2010/main" val="15121978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10302" y="626565"/>
            <a:ext cx="4596170" cy="6894255"/>
          </a:xfrm>
          <a:custGeom>
            <a:avLst/>
            <a:gdLst>
              <a:gd name="csX0" fmla="*/ 0 w 4596170"/>
              <a:gd name="csY0" fmla="*/ 0 h 6894255"/>
              <a:gd name="csX1" fmla="*/ 620483 w 4596170"/>
              <a:gd name="csY1" fmla="*/ 0 h 6894255"/>
              <a:gd name="csX2" fmla="*/ 1103081 w 4596170"/>
              <a:gd name="csY2" fmla="*/ 0 h 6894255"/>
              <a:gd name="csX3" fmla="*/ 1585679 w 4596170"/>
              <a:gd name="csY3" fmla="*/ 0 h 6894255"/>
              <a:gd name="csX4" fmla="*/ 2068276 w 4596170"/>
              <a:gd name="csY4" fmla="*/ 0 h 6894255"/>
              <a:gd name="csX5" fmla="*/ 2504913 w 4596170"/>
              <a:gd name="csY5" fmla="*/ 0 h 6894255"/>
              <a:gd name="csX6" fmla="*/ 2987510 w 4596170"/>
              <a:gd name="csY6" fmla="*/ 0 h 6894255"/>
              <a:gd name="csX7" fmla="*/ 3470108 w 4596170"/>
              <a:gd name="csY7" fmla="*/ 0 h 6894255"/>
              <a:gd name="csX8" fmla="*/ 4090591 w 4596170"/>
              <a:gd name="csY8" fmla="*/ 0 h 6894255"/>
              <a:gd name="csX9" fmla="*/ 4596170 w 4596170"/>
              <a:gd name="csY9" fmla="*/ 0 h 6894255"/>
              <a:gd name="csX10" fmla="*/ 4596170 w 4596170"/>
              <a:gd name="csY10" fmla="*/ 505579 h 6894255"/>
              <a:gd name="csX11" fmla="*/ 4596170 w 4596170"/>
              <a:gd name="csY11" fmla="*/ 1080100 h 6894255"/>
              <a:gd name="csX12" fmla="*/ 4596170 w 4596170"/>
              <a:gd name="csY12" fmla="*/ 1447794 h 6894255"/>
              <a:gd name="csX13" fmla="*/ 4596170 w 4596170"/>
              <a:gd name="csY13" fmla="*/ 2091257 h 6894255"/>
              <a:gd name="csX14" fmla="*/ 4596170 w 4596170"/>
              <a:gd name="csY14" fmla="*/ 2665779 h 6894255"/>
              <a:gd name="csX15" fmla="*/ 4596170 w 4596170"/>
              <a:gd name="csY15" fmla="*/ 3102415 h 6894255"/>
              <a:gd name="csX16" fmla="*/ 4596170 w 4596170"/>
              <a:gd name="csY16" fmla="*/ 3470108 h 6894255"/>
              <a:gd name="csX17" fmla="*/ 4596170 w 4596170"/>
              <a:gd name="csY17" fmla="*/ 4113572 h 6894255"/>
              <a:gd name="csX18" fmla="*/ 4596170 w 4596170"/>
              <a:gd name="csY18" fmla="*/ 4550208 h 6894255"/>
              <a:gd name="csX19" fmla="*/ 4596170 w 4596170"/>
              <a:gd name="csY19" fmla="*/ 4917902 h 6894255"/>
              <a:gd name="csX20" fmla="*/ 4596170 w 4596170"/>
              <a:gd name="csY20" fmla="*/ 5561366 h 6894255"/>
              <a:gd name="csX21" fmla="*/ 4596170 w 4596170"/>
              <a:gd name="csY21" fmla="*/ 5998002 h 6894255"/>
              <a:gd name="csX22" fmla="*/ 4596170 w 4596170"/>
              <a:gd name="csY22" fmla="*/ 6894255 h 6894255"/>
              <a:gd name="csX23" fmla="*/ 3929725 w 4596170"/>
              <a:gd name="csY23" fmla="*/ 6894255 h 6894255"/>
              <a:gd name="csX24" fmla="*/ 3309242 w 4596170"/>
              <a:gd name="csY24" fmla="*/ 6894255 h 6894255"/>
              <a:gd name="csX25" fmla="*/ 2734721 w 4596170"/>
              <a:gd name="csY25" fmla="*/ 6894255 h 6894255"/>
              <a:gd name="csX26" fmla="*/ 2160200 w 4596170"/>
              <a:gd name="csY26" fmla="*/ 6894255 h 6894255"/>
              <a:gd name="csX27" fmla="*/ 1723564 w 4596170"/>
              <a:gd name="csY27" fmla="*/ 6894255 h 6894255"/>
              <a:gd name="csX28" fmla="*/ 1240966 w 4596170"/>
              <a:gd name="csY28" fmla="*/ 6894255 h 6894255"/>
              <a:gd name="csX29" fmla="*/ 712406 w 4596170"/>
              <a:gd name="csY29" fmla="*/ 6894255 h 6894255"/>
              <a:gd name="csX30" fmla="*/ 0 w 4596170"/>
              <a:gd name="csY30" fmla="*/ 6894255 h 6894255"/>
              <a:gd name="csX31" fmla="*/ 0 w 4596170"/>
              <a:gd name="csY31" fmla="*/ 6388676 h 6894255"/>
              <a:gd name="csX32" fmla="*/ 0 w 4596170"/>
              <a:gd name="csY32" fmla="*/ 5952040 h 6894255"/>
              <a:gd name="csX33" fmla="*/ 0 w 4596170"/>
              <a:gd name="csY33" fmla="*/ 5584347 h 6894255"/>
              <a:gd name="csX34" fmla="*/ 0 w 4596170"/>
              <a:gd name="csY34" fmla="*/ 5216653 h 6894255"/>
              <a:gd name="csX35" fmla="*/ 0 w 4596170"/>
              <a:gd name="csY35" fmla="*/ 4711074 h 6894255"/>
              <a:gd name="csX36" fmla="*/ 0 w 4596170"/>
              <a:gd name="csY36" fmla="*/ 4343381 h 6894255"/>
              <a:gd name="csX37" fmla="*/ 0 w 4596170"/>
              <a:gd name="csY37" fmla="*/ 3699917 h 6894255"/>
              <a:gd name="csX38" fmla="*/ 0 w 4596170"/>
              <a:gd name="csY38" fmla="*/ 3056453 h 6894255"/>
              <a:gd name="csX39" fmla="*/ 0 w 4596170"/>
              <a:gd name="csY39" fmla="*/ 2688759 h 6894255"/>
              <a:gd name="csX40" fmla="*/ 0 w 4596170"/>
              <a:gd name="csY40" fmla="*/ 2321066 h 6894255"/>
              <a:gd name="csX41" fmla="*/ 0 w 4596170"/>
              <a:gd name="csY41" fmla="*/ 1677602 h 6894255"/>
              <a:gd name="csX42" fmla="*/ 0 w 4596170"/>
              <a:gd name="csY42" fmla="*/ 1240966 h 6894255"/>
              <a:gd name="csX43" fmla="*/ 0 w 4596170"/>
              <a:gd name="csY43" fmla="*/ 666445 h 6894255"/>
              <a:gd name="csX44" fmla="*/ 0 w 4596170"/>
              <a:gd name="csY44" fmla="*/ 0 h 68942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Lst>
            <a:rect l="l" t="t" r="r" b="b"/>
            <a:pathLst>
              <a:path w="4596170" h="6894255" fill="none" extrusionOk="0">
                <a:moveTo>
                  <a:pt x="0" y="0"/>
                </a:moveTo>
                <a:cubicBezTo>
                  <a:pt x="125334" y="-62185"/>
                  <a:pt x="469937" y="13464"/>
                  <a:pt x="620483" y="0"/>
                </a:cubicBezTo>
                <a:cubicBezTo>
                  <a:pt x="771029" y="-13464"/>
                  <a:pt x="911657" y="28250"/>
                  <a:pt x="1103081" y="0"/>
                </a:cubicBezTo>
                <a:cubicBezTo>
                  <a:pt x="1294505" y="-28250"/>
                  <a:pt x="1360832" y="14748"/>
                  <a:pt x="1585679" y="0"/>
                </a:cubicBezTo>
                <a:cubicBezTo>
                  <a:pt x="1810526" y="-14748"/>
                  <a:pt x="1842073" y="1601"/>
                  <a:pt x="2068276" y="0"/>
                </a:cubicBezTo>
                <a:cubicBezTo>
                  <a:pt x="2294479" y="-1601"/>
                  <a:pt x="2380494" y="24025"/>
                  <a:pt x="2504913" y="0"/>
                </a:cubicBezTo>
                <a:cubicBezTo>
                  <a:pt x="2629332" y="-24025"/>
                  <a:pt x="2829195" y="33774"/>
                  <a:pt x="2987510" y="0"/>
                </a:cubicBezTo>
                <a:cubicBezTo>
                  <a:pt x="3145825" y="-33774"/>
                  <a:pt x="3289880" y="52879"/>
                  <a:pt x="3470108" y="0"/>
                </a:cubicBezTo>
                <a:cubicBezTo>
                  <a:pt x="3650336" y="-52879"/>
                  <a:pt x="3829010" y="42988"/>
                  <a:pt x="4090591" y="0"/>
                </a:cubicBezTo>
                <a:cubicBezTo>
                  <a:pt x="4352172" y="-42988"/>
                  <a:pt x="4428550" y="56783"/>
                  <a:pt x="4596170" y="0"/>
                </a:cubicBezTo>
                <a:cubicBezTo>
                  <a:pt x="4610811" y="226034"/>
                  <a:pt x="4562626" y="361827"/>
                  <a:pt x="4596170" y="505579"/>
                </a:cubicBezTo>
                <a:cubicBezTo>
                  <a:pt x="4629714" y="649331"/>
                  <a:pt x="4588631" y="874576"/>
                  <a:pt x="4596170" y="1080100"/>
                </a:cubicBezTo>
                <a:cubicBezTo>
                  <a:pt x="4603709" y="1285624"/>
                  <a:pt x="4574291" y="1322479"/>
                  <a:pt x="4596170" y="1447794"/>
                </a:cubicBezTo>
                <a:cubicBezTo>
                  <a:pt x="4618049" y="1573109"/>
                  <a:pt x="4553903" y="1851440"/>
                  <a:pt x="4596170" y="2091257"/>
                </a:cubicBezTo>
                <a:cubicBezTo>
                  <a:pt x="4638437" y="2331074"/>
                  <a:pt x="4540264" y="2491623"/>
                  <a:pt x="4596170" y="2665779"/>
                </a:cubicBezTo>
                <a:cubicBezTo>
                  <a:pt x="4652076" y="2839935"/>
                  <a:pt x="4572318" y="2891953"/>
                  <a:pt x="4596170" y="3102415"/>
                </a:cubicBezTo>
                <a:cubicBezTo>
                  <a:pt x="4620022" y="3312877"/>
                  <a:pt x="4569686" y="3330179"/>
                  <a:pt x="4596170" y="3470108"/>
                </a:cubicBezTo>
                <a:cubicBezTo>
                  <a:pt x="4622654" y="3610037"/>
                  <a:pt x="4543528" y="3879189"/>
                  <a:pt x="4596170" y="4113572"/>
                </a:cubicBezTo>
                <a:cubicBezTo>
                  <a:pt x="4648812" y="4347955"/>
                  <a:pt x="4574906" y="4411842"/>
                  <a:pt x="4596170" y="4550208"/>
                </a:cubicBezTo>
                <a:cubicBezTo>
                  <a:pt x="4617434" y="4688574"/>
                  <a:pt x="4564630" y="4819903"/>
                  <a:pt x="4596170" y="4917902"/>
                </a:cubicBezTo>
                <a:cubicBezTo>
                  <a:pt x="4627710" y="5015901"/>
                  <a:pt x="4528440" y="5383153"/>
                  <a:pt x="4596170" y="5561366"/>
                </a:cubicBezTo>
                <a:cubicBezTo>
                  <a:pt x="4663900" y="5739579"/>
                  <a:pt x="4553737" y="5814724"/>
                  <a:pt x="4596170" y="5998002"/>
                </a:cubicBezTo>
                <a:cubicBezTo>
                  <a:pt x="4638603" y="6181280"/>
                  <a:pt x="4552760" y="6489241"/>
                  <a:pt x="4596170" y="6894255"/>
                </a:cubicBezTo>
                <a:cubicBezTo>
                  <a:pt x="4432388" y="6931937"/>
                  <a:pt x="4118298" y="6834978"/>
                  <a:pt x="3929725" y="6894255"/>
                </a:cubicBezTo>
                <a:cubicBezTo>
                  <a:pt x="3741153" y="6953532"/>
                  <a:pt x="3512271" y="6838952"/>
                  <a:pt x="3309242" y="6894255"/>
                </a:cubicBezTo>
                <a:cubicBezTo>
                  <a:pt x="3106213" y="6949558"/>
                  <a:pt x="2867046" y="6879628"/>
                  <a:pt x="2734721" y="6894255"/>
                </a:cubicBezTo>
                <a:cubicBezTo>
                  <a:pt x="2602396" y="6908882"/>
                  <a:pt x="2336076" y="6883637"/>
                  <a:pt x="2160200" y="6894255"/>
                </a:cubicBezTo>
                <a:cubicBezTo>
                  <a:pt x="1984324" y="6904873"/>
                  <a:pt x="1813324" y="6856815"/>
                  <a:pt x="1723564" y="6894255"/>
                </a:cubicBezTo>
                <a:cubicBezTo>
                  <a:pt x="1633804" y="6931695"/>
                  <a:pt x="1381637" y="6841015"/>
                  <a:pt x="1240966" y="6894255"/>
                </a:cubicBezTo>
                <a:cubicBezTo>
                  <a:pt x="1100295" y="6947495"/>
                  <a:pt x="835280" y="6875479"/>
                  <a:pt x="712406" y="6894255"/>
                </a:cubicBezTo>
                <a:cubicBezTo>
                  <a:pt x="589532" y="6913031"/>
                  <a:pt x="230961" y="6862173"/>
                  <a:pt x="0" y="6894255"/>
                </a:cubicBezTo>
                <a:cubicBezTo>
                  <a:pt x="-54097" y="6774683"/>
                  <a:pt x="54128" y="6538090"/>
                  <a:pt x="0" y="6388676"/>
                </a:cubicBezTo>
                <a:cubicBezTo>
                  <a:pt x="-54128" y="6239262"/>
                  <a:pt x="25916" y="6168848"/>
                  <a:pt x="0" y="5952040"/>
                </a:cubicBezTo>
                <a:cubicBezTo>
                  <a:pt x="-25916" y="5735232"/>
                  <a:pt x="4087" y="5734952"/>
                  <a:pt x="0" y="5584347"/>
                </a:cubicBezTo>
                <a:cubicBezTo>
                  <a:pt x="-4087" y="5433742"/>
                  <a:pt x="17885" y="5308825"/>
                  <a:pt x="0" y="5216653"/>
                </a:cubicBezTo>
                <a:cubicBezTo>
                  <a:pt x="-17885" y="5124481"/>
                  <a:pt x="19430" y="4840998"/>
                  <a:pt x="0" y="4711074"/>
                </a:cubicBezTo>
                <a:cubicBezTo>
                  <a:pt x="-19430" y="4581150"/>
                  <a:pt x="21742" y="4452520"/>
                  <a:pt x="0" y="4343381"/>
                </a:cubicBezTo>
                <a:cubicBezTo>
                  <a:pt x="-21742" y="4234242"/>
                  <a:pt x="11673" y="3880610"/>
                  <a:pt x="0" y="3699917"/>
                </a:cubicBezTo>
                <a:cubicBezTo>
                  <a:pt x="-11673" y="3519224"/>
                  <a:pt x="75579" y="3191200"/>
                  <a:pt x="0" y="3056453"/>
                </a:cubicBezTo>
                <a:cubicBezTo>
                  <a:pt x="-75579" y="2921706"/>
                  <a:pt x="9672" y="2801859"/>
                  <a:pt x="0" y="2688759"/>
                </a:cubicBezTo>
                <a:cubicBezTo>
                  <a:pt x="-9672" y="2575659"/>
                  <a:pt x="25016" y="2451622"/>
                  <a:pt x="0" y="2321066"/>
                </a:cubicBezTo>
                <a:cubicBezTo>
                  <a:pt x="-25016" y="2190510"/>
                  <a:pt x="12830" y="1953274"/>
                  <a:pt x="0" y="1677602"/>
                </a:cubicBezTo>
                <a:cubicBezTo>
                  <a:pt x="-12830" y="1401930"/>
                  <a:pt x="5430" y="1407062"/>
                  <a:pt x="0" y="1240966"/>
                </a:cubicBezTo>
                <a:cubicBezTo>
                  <a:pt x="-5430" y="1074870"/>
                  <a:pt x="36699" y="916385"/>
                  <a:pt x="0" y="666445"/>
                </a:cubicBezTo>
                <a:cubicBezTo>
                  <a:pt x="-36699" y="416505"/>
                  <a:pt x="1846" y="242092"/>
                  <a:pt x="0" y="0"/>
                </a:cubicBezTo>
                <a:close/>
              </a:path>
              <a:path w="4596170" h="6894255" stroke="0" extrusionOk="0">
                <a:moveTo>
                  <a:pt x="0" y="0"/>
                </a:moveTo>
                <a:cubicBezTo>
                  <a:pt x="207781" y="-58648"/>
                  <a:pt x="294879" y="54352"/>
                  <a:pt x="528560" y="0"/>
                </a:cubicBezTo>
                <a:cubicBezTo>
                  <a:pt x="762241" y="-54352"/>
                  <a:pt x="782604" y="27173"/>
                  <a:pt x="1011157" y="0"/>
                </a:cubicBezTo>
                <a:cubicBezTo>
                  <a:pt x="1239710" y="-27173"/>
                  <a:pt x="1340970" y="22874"/>
                  <a:pt x="1493755" y="0"/>
                </a:cubicBezTo>
                <a:cubicBezTo>
                  <a:pt x="1646540" y="-22874"/>
                  <a:pt x="1891422" y="11294"/>
                  <a:pt x="2022315" y="0"/>
                </a:cubicBezTo>
                <a:cubicBezTo>
                  <a:pt x="2153208" y="-11294"/>
                  <a:pt x="2313947" y="8411"/>
                  <a:pt x="2504913" y="0"/>
                </a:cubicBezTo>
                <a:cubicBezTo>
                  <a:pt x="2695879" y="-8411"/>
                  <a:pt x="2749812" y="40879"/>
                  <a:pt x="2941549" y="0"/>
                </a:cubicBezTo>
                <a:cubicBezTo>
                  <a:pt x="3133286" y="-40879"/>
                  <a:pt x="3335092" y="30778"/>
                  <a:pt x="3516070" y="0"/>
                </a:cubicBezTo>
                <a:cubicBezTo>
                  <a:pt x="3697048" y="-30778"/>
                  <a:pt x="4239850" y="118954"/>
                  <a:pt x="4596170" y="0"/>
                </a:cubicBezTo>
                <a:cubicBezTo>
                  <a:pt x="4650847" y="316119"/>
                  <a:pt x="4528151" y="482374"/>
                  <a:pt x="4596170" y="643464"/>
                </a:cubicBezTo>
                <a:cubicBezTo>
                  <a:pt x="4664189" y="804554"/>
                  <a:pt x="4567732" y="829125"/>
                  <a:pt x="4596170" y="1011157"/>
                </a:cubicBezTo>
                <a:cubicBezTo>
                  <a:pt x="4624608" y="1193189"/>
                  <a:pt x="4545240" y="1418471"/>
                  <a:pt x="4596170" y="1654621"/>
                </a:cubicBezTo>
                <a:cubicBezTo>
                  <a:pt x="4647100" y="1890771"/>
                  <a:pt x="4552916" y="1997316"/>
                  <a:pt x="4596170" y="2298085"/>
                </a:cubicBezTo>
                <a:cubicBezTo>
                  <a:pt x="4639424" y="2598854"/>
                  <a:pt x="4567093" y="2769213"/>
                  <a:pt x="4596170" y="2941549"/>
                </a:cubicBezTo>
                <a:cubicBezTo>
                  <a:pt x="4625247" y="3113885"/>
                  <a:pt x="4558836" y="3272467"/>
                  <a:pt x="4596170" y="3447128"/>
                </a:cubicBezTo>
                <a:cubicBezTo>
                  <a:pt x="4633504" y="3621789"/>
                  <a:pt x="4571385" y="3943451"/>
                  <a:pt x="4596170" y="4090591"/>
                </a:cubicBezTo>
                <a:cubicBezTo>
                  <a:pt x="4620955" y="4237731"/>
                  <a:pt x="4522244" y="4458671"/>
                  <a:pt x="4596170" y="4734055"/>
                </a:cubicBezTo>
                <a:cubicBezTo>
                  <a:pt x="4670096" y="5009439"/>
                  <a:pt x="4567866" y="5250482"/>
                  <a:pt x="4596170" y="5446461"/>
                </a:cubicBezTo>
                <a:cubicBezTo>
                  <a:pt x="4624474" y="5642440"/>
                  <a:pt x="4544592" y="5896422"/>
                  <a:pt x="4596170" y="6089925"/>
                </a:cubicBezTo>
                <a:cubicBezTo>
                  <a:pt x="4647748" y="6283428"/>
                  <a:pt x="4556840" y="6651343"/>
                  <a:pt x="4596170" y="6894255"/>
                </a:cubicBezTo>
                <a:cubicBezTo>
                  <a:pt x="4435970" y="6908149"/>
                  <a:pt x="4354335" y="6843004"/>
                  <a:pt x="4159534" y="6894255"/>
                </a:cubicBezTo>
                <a:cubicBezTo>
                  <a:pt x="3964733" y="6945506"/>
                  <a:pt x="3768206" y="6875631"/>
                  <a:pt x="3630974" y="6894255"/>
                </a:cubicBezTo>
                <a:cubicBezTo>
                  <a:pt x="3493742" y="6912879"/>
                  <a:pt x="3228537" y="6851373"/>
                  <a:pt x="3010491" y="6894255"/>
                </a:cubicBezTo>
                <a:cubicBezTo>
                  <a:pt x="2792445" y="6937137"/>
                  <a:pt x="2720955" y="6832235"/>
                  <a:pt x="2481932" y="6894255"/>
                </a:cubicBezTo>
                <a:cubicBezTo>
                  <a:pt x="2242909" y="6956275"/>
                  <a:pt x="2195005" y="6840765"/>
                  <a:pt x="1953372" y="6894255"/>
                </a:cubicBezTo>
                <a:cubicBezTo>
                  <a:pt x="1711739" y="6947745"/>
                  <a:pt x="1472469" y="6820215"/>
                  <a:pt x="1332889" y="6894255"/>
                </a:cubicBezTo>
                <a:cubicBezTo>
                  <a:pt x="1193309" y="6968295"/>
                  <a:pt x="977677" y="6870033"/>
                  <a:pt x="850291" y="6894255"/>
                </a:cubicBezTo>
                <a:cubicBezTo>
                  <a:pt x="722905" y="6918477"/>
                  <a:pt x="338295" y="6875463"/>
                  <a:pt x="0" y="6894255"/>
                </a:cubicBezTo>
                <a:cubicBezTo>
                  <a:pt x="-48348" y="6702285"/>
                  <a:pt x="33871" y="6547802"/>
                  <a:pt x="0" y="6388676"/>
                </a:cubicBezTo>
                <a:cubicBezTo>
                  <a:pt x="-33871" y="6229550"/>
                  <a:pt x="18633" y="6061065"/>
                  <a:pt x="0" y="5952040"/>
                </a:cubicBezTo>
                <a:cubicBezTo>
                  <a:pt x="-18633" y="5843015"/>
                  <a:pt x="18457" y="5426171"/>
                  <a:pt x="0" y="5239634"/>
                </a:cubicBezTo>
                <a:cubicBezTo>
                  <a:pt x="-18457" y="5053097"/>
                  <a:pt x="29330" y="4850222"/>
                  <a:pt x="0" y="4734055"/>
                </a:cubicBezTo>
                <a:cubicBezTo>
                  <a:pt x="-29330" y="4617888"/>
                  <a:pt x="9334" y="4474953"/>
                  <a:pt x="0" y="4297419"/>
                </a:cubicBezTo>
                <a:cubicBezTo>
                  <a:pt x="-9334" y="4119885"/>
                  <a:pt x="46890" y="3965460"/>
                  <a:pt x="0" y="3860783"/>
                </a:cubicBezTo>
                <a:cubicBezTo>
                  <a:pt x="-46890" y="3756106"/>
                  <a:pt x="32263" y="3505208"/>
                  <a:pt x="0" y="3355204"/>
                </a:cubicBezTo>
                <a:cubicBezTo>
                  <a:pt x="-32263" y="3205200"/>
                  <a:pt x="33934" y="2915277"/>
                  <a:pt x="0" y="2711740"/>
                </a:cubicBezTo>
                <a:cubicBezTo>
                  <a:pt x="-33934" y="2508203"/>
                  <a:pt x="20872" y="2419619"/>
                  <a:pt x="0" y="2344047"/>
                </a:cubicBezTo>
                <a:cubicBezTo>
                  <a:pt x="-20872" y="2268475"/>
                  <a:pt x="34639" y="2014048"/>
                  <a:pt x="0" y="1700583"/>
                </a:cubicBezTo>
                <a:cubicBezTo>
                  <a:pt x="-34639" y="1387118"/>
                  <a:pt x="56760" y="1376675"/>
                  <a:pt x="0" y="1195004"/>
                </a:cubicBezTo>
                <a:cubicBezTo>
                  <a:pt x="-56760" y="1013333"/>
                  <a:pt x="30571" y="963727"/>
                  <a:pt x="0" y="758368"/>
                </a:cubicBezTo>
                <a:cubicBezTo>
                  <a:pt x="-30571" y="553009"/>
                  <a:pt x="15023" y="160739"/>
                  <a:pt x="0" y="0"/>
                </a:cubicBezTo>
                <a:close/>
              </a:path>
            </a:pathLst>
          </a:custGeom>
          <a:ln>
            <a:solidFill>
              <a:schemeClr val="tx1"/>
            </a:solidFill>
            <a:extLst>
              <a:ext uri="{C807C97D-BFC1-408E-A445-0C87EB9F89A2}">
                <ask:lineSketchStyleProps xmlns:ask="http://schemas.microsoft.com/office/drawing/2018/sketchyshapes" sd="2151230501">
                  <a:prstGeom prst="rect">
                    <a:avLst/>
                  </a:prstGeom>
                  <ask:type>
                    <ask:lineSketchScribble/>
                  </ask:type>
                </ask:lineSketchStyleProps>
              </a:ext>
            </a:extLst>
          </a:ln>
        </p:spPr>
      </p:pic>
      <p:sp>
        <p:nvSpPr>
          <p:cNvPr id="3" name="Text 0"/>
          <p:cNvSpPr/>
          <p:nvPr/>
        </p:nvSpPr>
        <p:spPr>
          <a:xfrm>
            <a:off x="6453427" y="480781"/>
            <a:ext cx="6141006" cy="708779"/>
          </a:xfrm>
          <a:prstGeom prst="rect">
            <a:avLst/>
          </a:prstGeom>
          <a:noFill/>
          <a:ln/>
        </p:spPr>
        <p:txBody>
          <a:bodyPr wrap="none" lIns="0" tIns="0" rIns="0" bIns="0" rtlCol="0" anchor="t"/>
          <a:lstStyle/>
          <a:p>
            <a:pPr marL="0" indent="0">
              <a:lnSpc>
                <a:spcPts val="5550"/>
              </a:lnSpc>
              <a:buNone/>
            </a:pPr>
            <a:r>
              <a:rPr lang="en-US" sz="4450" b="1" dirty="0">
                <a:solidFill>
                  <a:srgbClr val="C00000"/>
                </a:solidFill>
                <a:ea typeface="MuseoModerno Medium" pitchFamily="34" charset="-122"/>
                <a:cs typeface="MuseoModerno Medium" pitchFamily="34" charset="-120"/>
              </a:rPr>
              <a:t>Podsumowanie i Q&amp;A</a:t>
            </a:r>
            <a:endParaRPr lang="en-US" sz="4450" b="1" dirty="0">
              <a:solidFill>
                <a:srgbClr val="C00000"/>
              </a:solidFill>
            </a:endParaRPr>
          </a:p>
        </p:txBody>
      </p:sp>
      <p:sp>
        <p:nvSpPr>
          <p:cNvPr id="4" name="Shape 1"/>
          <p:cNvSpPr/>
          <p:nvPr/>
        </p:nvSpPr>
        <p:spPr>
          <a:xfrm>
            <a:off x="6280190" y="1719011"/>
            <a:ext cx="510302" cy="510302"/>
          </a:xfrm>
          <a:prstGeom prst="roundRect">
            <a:avLst>
              <a:gd name="adj" fmla="val 6667"/>
            </a:avLst>
          </a:prstGeom>
          <a:solidFill>
            <a:srgbClr val="F3EEE3"/>
          </a:solidFill>
          <a:ln/>
        </p:spPr>
        <p:txBody>
          <a:bodyPr/>
          <a:lstStyle/>
          <a:p>
            <a:endParaRPr lang="uk-UA"/>
          </a:p>
        </p:txBody>
      </p:sp>
      <p:sp>
        <p:nvSpPr>
          <p:cNvPr id="5" name="Text 2"/>
          <p:cNvSpPr/>
          <p:nvPr/>
        </p:nvSpPr>
        <p:spPr>
          <a:xfrm>
            <a:off x="6455569" y="1804021"/>
            <a:ext cx="159544" cy="340281"/>
          </a:xfrm>
          <a:prstGeom prst="rect">
            <a:avLst/>
          </a:prstGeom>
          <a:noFill/>
          <a:ln/>
        </p:spPr>
        <p:txBody>
          <a:bodyPr wrap="none" lIns="0" tIns="0" rIns="0" bIns="0" rtlCol="0" anchor="t"/>
          <a:lstStyle/>
          <a:p>
            <a:pPr marL="0" indent="0" algn="ctr">
              <a:lnSpc>
                <a:spcPts val="2650"/>
              </a:lnSpc>
              <a:buNone/>
            </a:pPr>
            <a:r>
              <a:rPr lang="en-US" sz="2650" dirty="0">
                <a:solidFill>
                  <a:srgbClr val="2B4150"/>
                </a:solidFill>
                <a:latin typeface="MuseoModerno Medium" pitchFamily="34" charset="0"/>
                <a:ea typeface="MuseoModerno Medium" pitchFamily="34" charset="-122"/>
                <a:cs typeface="MuseoModerno Medium" pitchFamily="34" charset="-120"/>
              </a:rPr>
              <a:t>1</a:t>
            </a:r>
            <a:endParaRPr lang="en-US" sz="2650" dirty="0"/>
          </a:p>
        </p:txBody>
      </p:sp>
      <p:sp>
        <p:nvSpPr>
          <p:cNvPr id="6" name="Text 3"/>
          <p:cNvSpPr/>
          <p:nvPr/>
        </p:nvSpPr>
        <p:spPr>
          <a:xfrm>
            <a:off x="7017306" y="1719011"/>
            <a:ext cx="4289126" cy="708660"/>
          </a:xfrm>
          <a:prstGeom prst="rect">
            <a:avLst/>
          </a:prstGeom>
          <a:noFill/>
          <a:ln/>
        </p:spPr>
        <p:txBody>
          <a:bodyPr wrap="square" lIns="0" tIns="0" rIns="0" bIns="0" rtlCol="0" anchor="t"/>
          <a:lstStyle/>
          <a:p>
            <a:pPr marL="0" indent="0">
              <a:lnSpc>
                <a:spcPts val="2750"/>
              </a:lnSpc>
              <a:buNone/>
            </a:pPr>
            <a:r>
              <a:rPr lang="en-US" sz="2200" b="1">
                <a:solidFill>
                  <a:srgbClr val="C00000"/>
                </a:solidFill>
                <a:ea typeface="MuseoModerno Medium" pitchFamily="34" charset="-122"/>
                <a:cs typeface="MuseoModerno Medium" pitchFamily="34" charset="-120"/>
              </a:rPr>
              <a:t>Każdy senior</a:t>
            </a:r>
            <a:r>
              <a:rPr lang="pl-PL" sz="2200" b="1">
                <a:solidFill>
                  <a:srgbClr val="C00000"/>
                </a:solidFill>
                <a:ea typeface="MuseoModerno Medium" pitchFamily="34" charset="-122"/>
                <a:cs typeface="MuseoModerno Medium" pitchFamily="34" charset="-120"/>
              </a:rPr>
              <a:t> </a:t>
            </a:r>
            <a:r>
              <a:rPr lang="en-US" sz="2200" b="1">
                <a:solidFill>
                  <a:srgbClr val="C00000"/>
                </a:solidFill>
                <a:ea typeface="MuseoModerno Medium" pitchFamily="34" charset="-122"/>
                <a:cs typeface="MuseoModerno Medium" pitchFamily="34" charset="-120"/>
              </a:rPr>
              <a:t>teraz </a:t>
            </a:r>
            <a:r>
              <a:rPr lang="en-US" sz="2200" b="1" dirty="0">
                <a:solidFill>
                  <a:srgbClr val="C00000"/>
                </a:solidFill>
                <a:ea typeface="MuseoModerno Medium" pitchFamily="34" charset="-122"/>
                <a:cs typeface="MuseoModerno Medium" pitchFamily="34" charset="-120"/>
              </a:rPr>
              <a:t>potrafi</a:t>
            </a:r>
            <a:endParaRPr lang="en-US" sz="2200" b="1" dirty="0">
              <a:solidFill>
                <a:srgbClr val="C00000"/>
              </a:solidFill>
            </a:endParaRPr>
          </a:p>
        </p:txBody>
      </p:sp>
      <p:sp>
        <p:nvSpPr>
          <p:cNvPr id="8" name="Shape 5"/>
          <p:cNvSpPr/>
          <p:nvPr/>
        </p:nvSpPr>
        <p:spPr>
          <a:xfrm>
            <a:off x="10682169" y="3238892"/>
            <a:ext cx="510302" cy="510302"/>
          </a:xfrm>
          <a:prstGeom prst="roundRect">
            <a:avLst>
              <a:gd name="adj" fmla="val 6667"/>
            </a:avLst>
          </a:prstGeom>
          <a:solidFill>
            <a:srgbClr val="F3EEE3"/>
          </a:solidFill>
          <a:ln/>
        </p:spPr>
        <p:txBody>
          <a:bodyPr/>
          <a:lstStyle/>
          <a:p>
            <a:endParaRPr lang="uk-UA"/>
          </a:p>
        </p:txBody>
      </p:sp>
      <p:sp>
        <p:nvSpPr>
          <p:cNvPr id="9" name="Text 6"/>
          <p:cNvSpPr/>
          <p:nvPr/>
        </p:nvSpPr>
        <p:spPr>
          <a:xfrm>
            <a:off x="10842665" y="3323902"/>
            <a:ext cx="189190" cy="340281"/>
          </a:xfrm>
          <a:prstGeom prst="rect">
            <a:avLst/>
          </a:prstGeom>
          <a:noFill/>
          <a:ln/>
        </p:spPr>
        <p:txBody>
          <a:bodyPr wrap="none" lIns="0" tIns="0" rIns="0" bIns="0" rtlCol="0" anchor="t"/>
          <a:lstStyle/>
          <a:p>
            <a:pPr marL="0" indent="0" algn="ctr">
              <a:lnSpc>
                <a:spcPts val="2650"/>
              </a:lnSpc>
              <a:buNone/>
            </a:pPr>
            <a:r>
              <a:rPr lang="en-US" sz="2650" dirty="0">
                <a:solidFill>
                  <a:srgbClr val="2B4150"/>
                </a:solidFill>
                <a:latin typeface="MuseoModerno Medium" pitchFamily="34" charset="0"/>
                <a:ea typeface="MuseoModerno Medium" pitchFamily="34" charset="-122"/>
                <a:cs typeface="MuseoModerno Medium" pitchFamily="34" charset="-120"/>
              </a:rPr>
              <a:t>2</a:t>
            </a:r>
            <a:endParaRPr lang="en-US" sz="2650" dirty="0"/>
          </a:p>
        </p:txBody>
      </p:sp>
      <p:sp>
        <p:nvSpPr>
          <p:cNvPr id="10" name="Text 7"/>
          <p:cNvSpPr/>
          <p:nvPr/>
        </p:nvSpPr>
        <p:spPr>
          <a:xfrm>
            <a:off x="11419285" y="3238892"/>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C00000"/>
                </a:solidFill>
                <a:ea typeface="MuseoModerno Medium" pitchFamily="34" charset="-122"/>
                <a:cs typeface="MuseoModerno Medium" pitchFamily="34" charset="-120"/>
              </a:rPr>
              <a:t>Co dalej?</a:t>
            </a:r>
            <a:endParaRPr lang="en-US" sz="2200" b="1" dirty="0">
              <a:solidFill>
                <a:srgbClr val="C00000"/>
              </a:solidFill>
            </a:endParaRPr>
          </a:p>
        </p:txBody>
      </p:sp>
      <p:sp>
        <p:nvSpPr>
          <p:cNvPr id="11" name="Text 8"/>
          <p:cNvSpPr/>
          <p:nvPr/>
        </p:nvSpPr>
        <p:spPr>
          <a:xfrm>
            <a:off x="10682169" y="4127929"/>
            <a:ext cx="2927747" cy="1451610"/>
          </a:xfrm>
          <a:prstGeom prst="rect">
            <a:avLst/>
          </a:prstGeom>
          <a:noFill/>
          <a:ln/>
        </p:spPr>
        <p:txBody>
          <a:bodyPr wrap="square" lIns="0" tIns="0" rIns="0" bIns="0" rtlCol="0" anchor="t"/>
          <a:lstStyle/>
          <a:p>
            <a:pPr marL="0" indent="0">
              <a:lnSpc>
                <a:spcPts val="2850"/>
              </a:lnSpc>
              <a:buNone/>
            </a:pPr>
            <a:r>
              <a:rPr lang="en-US" sz="2400" dirty="0">
                <a:solidFill>
                  <a:srgbClr val="2B4150"/>
                </a:solidFill>
                <a:latin typeface="Source Sans Pro" pitchFamily="34" charset="0"/>
                <a:ea typeface="Source Sans Pro" pitchFamily="34" charset="-122"/>
                <a:cs typeface="Source Sans Pro" pitchFamily="34" charset="-120"/>
              </a:rPr>
              <a:t>Zapraszamy na kolejne warsztaty! Kontynuuj naukę i rozwijaj swoje umiejętności cyfrowe.</a:t>
            </a:r>
            <a:endParaRPr lang="en-US" sz="2400" dirty="0"/>
          </a:p>
        </p:txBody>
      </p:sp>
      <p:sp>
        <p:nvSpPr>
          <p:cNvPr id="19" name="TextBox 18">
            <a:extLst>
              <a:ext uri="{FF2B5EF4-FFF2-40B4-BE49-F238E27FC236}">
                <a16:creationId xmlns:a16="http://schemas.microsoft.com/office/drawing/2014/main" id="{DC0235F4-7240-9D4B-C845-51D8B74E94EB}"/>
              </a:ext>
            </a:extLst>
          </p:cNvPr>
          <p:cNvSpPr txBox="1"/>
          <p:nvPr/>
        </p:nvSpPr>
        <p:spPr>
          <a:xfrm>
            <a:off x="6280191" y="2512681"/>
            <a:ext cx="4401978" cy="3416320"/>
          </a:xfrm>
          <a:prstGeom prst="rect">
            <a:avLst/>
          </a:prstGeom>
          <a:noFill/>
        </p:spPr>
        <p:txBody>
          <a:bodyPr wrap="square">
            <a:spAutoFit/>
          </a:bodyPr>
          <a:lstStyle/>
          <a:p>
            <a:r>
              <a:rPr lang="pl-PL" sz="2400">
                <a:latin typeface="Source Sans Pro" panose="020B0503030403020204" pitchFamily="34" charset="0"/>
                <a:ea typeface="Source Sans Pro" panose="020B0503030403020204" pitchFamily="34" charset="0"/>
              </a:rPr>
              <a:t>✔ Wysłać i odebrać e-maila</a:t>
            </a:r>
          </a:p>
          <a:p>
            <a:r>
              <a:rPr lang="pl-PL" sz="2400">
                <a:latin typeface="Source Sans Pro" panose="020B0503030403020204" pitchFamily="34" charset="0"/>
                <a:ea typeface="Source Sans Pro" panose="020B0503030403020204" pitchFamily="34" charset="0"/>
              </a:rPr>
              <a:t>✔ Dołączyć do rozmowy wideo</a:t>
            </a:r>
          </a:p>
          <a:p>
            <a:r>
              <a:rPr lang="pl-PL" sz="2400">
                <a:latin typeface="Source Sans Pro" panose="020B0503030403020204" pitchFamily="34" charset="0"/>
                <a:ea typeface="Source Sans Pro" panose="020B0503030403020204" pitchFamily="34" charset="0"/>
              </a:rPr>
              <a:t>✔ Rozpoznać podejrzane linki</a:t>
            </a:r>
          </a:p>
          <a:p>
            <a:r>
              <a:rPr lang="pl-PL" sz="2400">
                <a:latin typeface="Source Sans Pro" panose="020B0503030403020204" pitchFamily="34" charset="0"/>
                <a:ea typeface="Source Sans Pro" panose="020B0503030403020204" pitchFamily="34" charset="0"/>
              </a:rPr>
              <a:t>✔ Bezpiecznie korzystać z aplikacji i internetu</a:t>
            </a:r>
          </a:p>
          <a:p>
            <a:r>
              <a:rPr lang="pl-PL" sz="2400">
                <a:latin typeface="Source Sans Pro" panose="020B0503030403020204" pitchFamily="34" charset="0"/>
                <a:ea typeface="Source Sans Pro" panose="020B0503030403020204" pitchFamily="34" charset="0"/>
              </a:rPr>
              <a:t>✔ Przenieść dane </a:t>
            </a:r>
          </a:p>
          <a:p>
            <a:r>
              <a:rPr lang="pl-PL" sz="2400">
                <a:latin typeface="Source Sans Pro" panose="020B0503030403020204" pitchFamily="34" charset="0"/>
                <a:ea typeface="Source Sans Pro" panose="020B0503030403020204" pitchFamily="34" charset="0"/>
              </a:rPr>
              <a:t>     na nowy telefon</a:t>
            </a:r>
          </a:p>
          <a:p>
            <a:r>
              <a:rPr lang="pl-PL" sz="2400">
                <a:latin typeface="Source Sans Pro" panose="020B0503030403020204" pitchFamily="34" charset="0"/>
                <a:ea typeface="Source Sans Pro" panose="020B0503030403020204" pitchFamily="34" charset="0"/>
              </a:rPr>
              <a:t>✔ Pamiętać hasła i zarządzać    </a:t>
            </a:r>
          </a:p>
          <a:p>
            <a:r>
              <a:rPr lang="pl-PL" sz="2400">
                <a:latin typeface="Source Sans Pro" panose="020B0503030403020204" pitchFamily="34" charset="0"/>
                <a:ea typeface="Source Sans Pro" panose="020B0503030403020204" pitchFamily="34" charset="0"/>
              </a:rPr>
              <a:t>     kontem Google</a:t>
            </a:r>
            <a:endParaRPr lang="uk-UA" sz="2400">
              <a:latin typeface="Source Sans Pro" panose="020B0503030403020204" pitchFamily="34" charset="0"/>
              <a:ea typeface="Source Sans Pro" panose="020B0503030403020204" pitchFamily="34" charset="0"/>
            </a:endParaRPr>
          </a:p>
        </p:txBody>
      </p:sp>
      <p:pic>
        <p:nvPicPr>
          <p:cNvPr id="7" name="Obraz 6">
            <a:extLst>
              <a:ext uri="{FF2B5EF4-FFF2-40B4-BE49-F238E27FC236}">
                <a16:creationId xmlns:a16="http://schemas.microsoft.com/office/drawing/2014/main" id="{563946F5-3B84-80B6-3575-F11BC270BAB0}"/>
              </a:ext>
            </a:extLst>
          </p:cNvPr>
          <p:cNvPicPr>
            <a:picLocks noChangeAspect="1"/>
          </p:cNvPicPr>
          <p:nvPr/>
        </p:nvPicPr>
        <p:blipFill>
          <a:blip r:embed="rId4"/>
          <a:stretch>
            <a:fillRect/>
          </a:stretch>
        </p:blipFill>
        <p:spPr>
          <a:xfrm>
            <a:off x="12466530" y="6964586"/>
            <a:ext cx="1402202" cy="804742"/>
          </a:xfrm>
          <a:prstGeom prst="rect">
            <a:avLst/>
          </a:prstGeom>
        </p:spPr>
      </p:pic>
      <p:pic>
        <p:nvPicPr>
          <p:cNvPr id="12" name="Picture 12" descr="A blue flag with yellow stars&#10;&#10;Description automatically generated">
            <a:extLst>
              <a:ext uri="{FF2B5EF4-FFF2-40B4-BE49-F238E27FC236}">
                <a16:creationId xmlns:a16="http://schemas.microsoft.com/office/drawing/2014/main" id="{CEEA5B1A-8002-D8DE-93E5-1E637CA86F60}"/>
              </a:ext>
            </a:extLst>
          </p:cNvPr>
          <p:cNvPicPr>
            <a:picLocks noChangeAspect="1"/>
          </p:cNvPicPr>
          <p:nvPr/>
        </p:nvPicPr>
        <p:blipFill>
          <a:blip r:embed="rId5"/>
          <a:stretch>
            <a:fillRect/>
          </a:stretch>
        </p:blipFill>
        <p:spPr>
          <a:xfrm>
            <a:off x="12702595" y="233159"/>
            <a:ext cx="1764018" cy="178728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CFFAEE6-F307-5C32-6DEE-04D62A70F31D}"/>
              </a:ext>
            </a:extLst>
          </p:cNvPr>
          <p:cNvSpPr txBox="1"/>
          <p:nvPr/>
        </p:nvSpPr>
        <p:spPr>
          <a:xfrm>
            <a:off x="988541" y="2769234"/>
            <a:ext cx="11911914" cy="4832092"/>
          </a:xfrm>
          <a:prstGeom prst="rect">
            <a:avLst/>
          </a:prstGeom>
          <a:noFill/>
        </p:spPr>
        <p:txBody>
          <a:bodyPr wrap="square">
            <a:spAutoFit/>
          </a:bodyPr>
          <a:lstStyle/>
          <a:p>
            <a:pPr>
              <a:buFont typeface="+mj-lt"/>
              <a:buAutoNum type="arabicPeriod"/>
            </a:pPr>
            <a:r>
              <a:rPr lang="en-US" sz="2800" b="1"/>
              <a:t>WP Poczta</a:t>
            </a:r>
            <a:r>
              <a:rPr lang="en-US" sz="2800"/>
              <a:t> – poczta.wp.pl</a:t>
            </a:r>
            <a:br>
              <a:rPr lang="en-US" sz="2800"/>
            </a:br>
            <a:r>
              <a:rPr lang="en-US" sz="2800"/>
              <a:t>✔️ Dużo miejsca, prosta obsługa, częsta wśród starszych użytkowników</a:t>
            </a:r>
            <a:endParaRPr lang="pl-PL" sz="2800"/>
          </a:p>
          <a:p>
            <a:pPr>
              <a:buFont typeface="+mj-lt"/>
              <a:buAutoNum type="arabicPeriod"/>
            </a:pPr>
            <a:endParaRPr lang="en-US" sz="2800"/>
          </a:p>
          <a:p>
            <a:pPr>
              <a:buFont typeface="+mj-lt"/>
              <a:buAutoNum type="arabicPeriod"/>
            </a:pPr>
            <a:r>
              <a:rPr lang="en-US" sz="2800" b="1"/>
              <a:t>Interia</a:t>
            </a:r>
            <a:r>
              <a:rPr lang="en-US" sz="2800"/>
              <a:t> – poczta.interia.pl</a:t>
            </a:r>
            <a:br>
              <a:rPr lang="en-US" sz="2800"/>
            </a:br>
            <a:r>
              <a:rPr lang="en-US" sz="2800"/>
              <a:t>✔️ Znana i popularna, łatwy interfejs, duża pojemność skrzynki</a:t>
            </a:r>
            <a:endParaRPr lang="pl-PL" sz="2800"/>
          </a:p>
          <a:p>
            <a:pPr>
              <a:buFont typeface="+mj-lt"/>
              <a:buAutoNum type="arabicPeriod"/>
            </a:pPr>
            <a:endParaRPr lang="en-US" sz="2800"/>
          </a:p>
          <a:p>
            <a:pPr>
              <a:buFont typeface="+mj-lt"/>
              <a:buAutoNum type="arabicPeriod"/>
            </a:pPr>
            <a:r>
              <a:rPr lang="en-US" sz="2800" b="1"/>
              <a:t>o2</a:t>
            </a:r>
            <a:r>
              <a:rPr lang="en-US" sz="2800"/>
              <a:t> – poczta.o2.pl</a:t>
            </a:r>
            <a:br>
              <a:rPr lang="en-US" sz="2800"/>
            </a:br>
            <a:r>
              <a:rPr lang="en-US" sz="2800"/>
              <a:t>✔️ Często używana wśród młodszych użytkowników, szybka poczta</a:t>
            </a:r>
            <a:endParaRPr lang="pl-PL" sz="2800"/>
          </a:p>
          <a:p>
            <a:pPr>
              <a:buFont typeface="+mj-lt"/>
              <a:buAutoNum type="arabicPeriod"/>
            </a:pPr>
            <a:endParaRPr lang="en-US" sz="2800"/>
          </a:p>
          <a:p>
            <a:pPr>
              <a:buFont typeface="+mj-lt"/>
              <a:buAutoNum type="arabicPeriod"/>
            </a:pPr>
            <a:r>
              <a:rPr lang="en-US" sz="2800" b="1"/>
              <a:t>Onet Poczta</a:t>
            </a:r>
            <a:r>
              <a:rPr lang="en-US" sz="2800"/>
              <a:t> – poczta.onet.pl</a:t>
            </a:r>
            <a:br>
              <a:rPr lang="en-US" sz="2800"/>
            </a:br>
            <a:r>
              <a:rPr lang="en-US" sz="2800"/>
              <a:t>✔️ Prosty wygląd, dobra dla początkujących, stabilne działanie</a:t>
            </a:r>
          </a:p>
        </p:txBody>
      </p:sp>
      <p:sp>
        <p:nvSpPr>
          <p:cNvPr id="4" name="Text 0">
            <a:extLst>
              <a:ext uri="{FF2B5EF4-FFF2-40B4-BE49-F238E27FC236}">
                <a16:creationId xmlns:a16="http://schemas.microsoft.com/office/drawing/2014/main" id="{8268F698-B7C8-CAA6-1DE7-6CBF4AEC59A0}"/>
              </a:ext>
            </a:extLst>
          </p:cNvPr>
          <p:cNvSpPr/>
          <p:nvPr/>
        </p:nvSpPr>
        <p:spPr>
          <a:xfrm>
            <a:off x="7315200" y="830333"/>
            <a:ext cx="6652974" cy="708779"/>
          </a:xfrm>
          <a:prstGeom prst="rect">
            <a:avLst/>
          </a:prstGeom>
          <a:noFill/>
          <a:ln/>
        </p:spPr>
        <p:txBody>
          <a:bodyPr wrap="none" lIns="0" tIns="0" rIns="0" bIns="0" rtlCol="0" anchor="t"/>
          <a:lstStyle/>
          <a:p>
            <a:r>
              <a:rPr lang="uk-UA" sz="4800" b="1">
                <a:solidFill>
                  <a:srgbClr val="C00000"/>
                </a:solidFill>
              </a:rPr>
              <a:t>📌 </a:t>
            </a:r>
            <a:r>
              <a:rPr lang="en-US" sz="4800" b="1">
                <a:solidFill>
                  <a:srgbClr val="C00000"/>
                </a:solidFill>
              </a:rPr>
              <a:t>Polskie serwisy e-mail:</a:t>
            </a:r>
          </a:p>
          <a:p>
            <a:pPr>
              <a:buNone/>
            </a:pPr>
            <a:endParaRPr lang="pl-PL" sz="4800" b="1">
              <a:solidFill>
                <a:srgbClr val="C00000"/>
              </a:solidFill>
            </a:endParaRPr>
          </a:p>
        </p:txBody>
      </p:sp>
      <p:pic>
        <p:nvPicPr>
          <p:cNvPr id="2050" name="Picture 2" descr="📌 Polskie serwisy e-mail">
            <a:extLst>
              <a:ext uri="{FF2B5EF4-FFF2-40B4-BE49-F238E27FC236}">
                <a16:creationId xmlns:a16="http://schemas.microsoft.com/office/drawing/2014/main" id="{74F54454-8BD8-302D-C6FF-55DE7D085AE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2881" b="30508"/>
          <a:stretch/>
        </p:blipFill>
        <p:spPr bwMode="auto">
          <a:xfrm>
            <a:off x="1093573" y="274302"/>
            <a:ext cx="4973595" cy="1820842"/>
          </a:xfrm>
          <a:custGeom>
            <a:avLst/>
            <a:gdLst>
              <a:gd name="csX0" fmla="*/ 0 w 4973595"/>
              <a:gd name="csY0" fmla="*/ 0 h 1820842"/>
              <a:gd name="csX1" fmla="*/ 552622 w 4973595"/>
              <a:gd name="csY1" fmla="*/ 0 h 1820842"/>
              <a:gd name="csX2" fmla="*/ 1204715 w 4973595"/>
              <a:gd name="csY2" fmla="*/ 0 h 1820842"/>
              <a:gd name="csX3" fmla="*/ 1608129 w 4973595"/>
              <a:gd name="csY3" fmla="*/ 0 h 1820842"/>
              <a:gd name="csX4" fmla="*/ 2160751 w 4973595"/>
              <a:gd name="csY4" fmla="*/ 0 h 1820842"/>
              <a:gd name="csX5" fmla="*/ 2613900 w 4973595"/>
              <a:gd name="csY5" fmla="*/ 0 h 1820842"/>
              <a:gd name="csX6" fmla="*/ 3265994 w 4973595"/>
              <a:gd name="csY6" fmla="*/ 0 h 1820842"/>
              <a:gd name="csX7" fmla="*/ 3719144 w 4973595"/>
              <a:gd name="csY7" fmla="*/ 0 h 1820842"/>
              <a:gd name="csX8" fmla="*/ 4172294 w 4973595"/>
              <a:gd name="csY8" fmla="*/ 0 h 1820842"/>
              <a:gd name="csX9" fmla="*/ 4973595 w 4973595"/>
              <a:gd name="csY9" fmla="*/ 0 h 1820842"/>
              <a:gd name="csX10" fmla="*/ 4973595 w 4973595"/>
              <a:gd name="csY10" fmla="*/ 418794 h 1820842"/>
              <a:gd name="csX11" fmla="*/ 4973595 w 4973595"/>
              <a:gd name="csY11" fmla="*/ 892213 h 1820842"/>
              <a:gd name="csX12" fmla="*/ 4973595 w 4973595"/>
              <a:gd name="csY12" fmla="*/ 1329215 h 1820842"/>
              <a:gd name="csX13" fmla="*/ 4973595 w 4973595"/>
              <a:gd name="csY13" fmla="*/ 1820842 h 1820842"/>
              <a:gd name="csX14" fmla="*/ 4570181 w 4973595"/>
              <a:gd name="csY14" fmla="*/ 1820842 h 1820842"/>
              <a:gd name="csX15" fmla="*/ 4017560 w 4973595"/>
              <a:gd name="csY15" fmla="*/ 1820842 h 1820842"/>
              <a:gd name="csX16" fmla="*/ 3614146 w 4973595"/>
              <a:gd name="csY16" fmla="*/ 1820842 h 1820842"/>
              <a:gd name="csX17" fmla="*/ 2962052 w 4973595"/>
              <a:gd name="csY17" fmla="*/ 1820842 h 1820842"/>
              <a:gd name="csX18" fmla="*/ 2508902 w 4973595"/>
              <a:gd name="csY18" fmla="*/ 1820842 h 1820842"/>
              <a:gd name="csX19" fmla="*/ 1856809 w 4973595"/>
              <a:gd name="csY19" fmla="*/ 1820842 h 1820842"/>
              <a:gd name="csX20" fmla="*/ 1254451 w 4973595"/>
              <a:gd name="csY20" fmla="*/ 1820842 h 1820842"/>
              <a:gd name="csX21" fmla="*/ 701830 w 4973595"/>
              <a:gd name="csY21" fmla="*/ 1820842 h 1820842"/>
              <a:gd name="csX22" fmla="*/ 0 w 4973595"/>
              <a:gd name="csY22" fmla="*/ 1820842 h 1820842"/>
              <a:gd name="csX23" fmla="*/ 0 w 4973595"/>
              <a:gd name="csY23" fmla="*/ 1383840 h 1820842"/>
              <a:gd name="csX24" fmla="*/ 0 w 4973595"/>
              <a:gd name="csY24" fmla="*/ 983255 h 1820842"/>
              <a:gd name="csX25" fmla="*/ 0 w 4973595"/>
              <a:gd name="csY25" fmla="*/ 582669 h 1820842"/>
              <a:gd name="csX26" fmla="*/ 0 w 4973595"/>
              <a:gd name="csY26" fmla="*/ 0 h 18208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4973595" h="1820842" extrusionOk="0">
                <a:moveTo>
                  <a:pt x="0" y="0"/>
                </a:moveTo>
                <a:cubicBezTo>
                  <a:pt x="150277" y="-22766"/>
                  <a:pt x="343169" y="47169"/>
                  <a:pt x="552622" y="0"/>
                </a:cubicBezTo>
                <a:cubicBezTo>
                  <a:pt x="762075" y="-47169"/>
                  <a:pt x="979595" y="925"/>
                  <a:pt x="1204715" y="0"/>
                </a:cubicBezTo>
                <a:cubicBezTo>
                  <a:pt x="1429835" y="-925"/>
                  <a:pt x="1421846" y="41312"/>
                  <a:pt x="1608129" y="0"/>
                </a:cubicBezTo>
                <a:cubicBezTo>
                  <a:pt x="1794412" y="-41312"/>
                  <a:pt x="1897141" y="1211"/>
                  <a:pt x="2160751" y="0"/>
                </a:cubicBezTo>
                <a:cubicBezTo>
                  <a:pt x="2424361" y="-1211"/>
                  <a:pt x="2429685" y="50900"/>
                  <a:pt x="2613900" y="0"/>
                </a:cubicBezTo>
                <a:cubicBezTo>
                  <a:pt x="2798115" y="-50900"/>
                  <a:pt x="3052563" y="47686"/>
                  <a:pt x="3265994" y="0"/>
                </a:cubicBezTo>
                <a:cubicBezTo>
                  <a:pt x="3479425" y="-47686"/>
                  <a:pt x="3589480" y="15089"/>
                  <a:pt x="3719144" y="0"/>
                </a:cubicBezTo>
                <a:cubicBezTo>
                  <a:pt x="3848808" y="-15089"/>
                  <a:pt x="4031802" y="10976"/>
                  <a:pt x="4172294" y="0"/>
                </a:cubicBezTo>
                <a:cubicBezTo>
                  <a:pt x="4312786" y="-10976"/>
                  <a:pt x="4774254" y="24568"/>
                  <a:pt x="4973595" y="0"/>
                </a:cubicBezTo>
                <a:cubicBezTo>
                  <a:pt x="4991578" y="208256"/>
                  <a:pt x="4932997" y="262827"/>
                  <a:pt x="4973595" y="418794"/>
                </a:cubicBezTo>
                <a:cubicBezTo>
                  <a:pt x="5014193" y="574761"/>
                  <a:pt x="4958912" y="793051"/>
                  <a:pt x="4973595" y="892213"/>
                </a:cubicBezTo>
                <a:cubicBezTo>
                  <a:pt x="4988278" y="991375"/>
                  <a:pt x="4952495" y="1198134"/>
                  <a:pt x="4973595" y="1329215"/>
                </a:cubicBezTo>
                <a:cubicBezTo>
                  <a:pt x="4994695" y="1460296"/>
                  <a:pt x="4922801" y="1638461"/>
                  <a:pt x="4973595" y="1820842"/>
                </a:cubicBezTo>
                <a:cubicBezTo>
                  <a:pt x="4858890" y="1832670"/>
                  <a:pt x="4720427" y="1785037"/>
                  <a:pt x="4570181" y="1820842"/>
                </a:cubicBezTo>
                <a:cubicBezTo>
                  <a:pt x="4419935" y="1856647"/>
                  <a:pt x="4265614" y="1773704"/>
                  <a:pt x="4017560" y="1820842"/>
                </a:cubicBezTo>
                <a:cubicBezTo>
                  <a:pt x="3769506" y="1867980"/>
                  <a:pt x="3736291" y="1816198"/>
                  <a:pt x="3614146" y="1820842"/>
                </a:cubicBezTo>
                <a:cubicBezTo>
                  <a:pt x="3492001" y="1825486"/>
                  <a:pt x="3179058" y="1753163"/>
                  <a:pt x="2962052" y="1820842"/>
                </a:cubicBezTo>
                <a:cubicBezTo>
                  <a:pt x="2745046" y="1888521"/>
                  <a:pt x="2635744" y="1819350"/>
                  <a:pt x="2508902" y="1820842"/>
                </a:cubicBezTo>
                <a:cubicBezTo>
                  <a:pt x="2382060" y="1822334"/>
                  <a:pt x="2107335" y="1797386"/>
                  <a:pt x="1856809" y="1820842"/>
                </a:cubicBezTo>
                <a:cubicBezTo>
                  <a:pt x="1606283" y="1844298"/>
                  <a:pt x="1483929" y="1760051"/>
                  <a:pt x="1254451" y="1820842"/>
                </a:cubicBezTo>
                <a:cubicBezTo>
                  <a:pt x="1024973" y="1881633"/>
                  <a:pt x="945523" y="1765753"/>
                  <a:pt x="701830" y="1820842"/>
                </a:cubicBezTo>
                <a:cubicBezTo>
                  <a:pt x="458137" y="1875931"/>
                  <a:pt x="308257" y="1740488"/>
                  <a:pt x="0" y="1820842"/>
                </a:cubicBezTo>
                <a:cubicBezTo>
                  <a:pt x="-28301" y="1692716"/>
                  <a:pt x="32570" y="1598111"/>
                  <a:pt x="0" y="1383840"/>
                </a:cubicBezTo>
                <a:cubicBezTo>
                  <a:pt x="-32570" y="1169569"/>
                  <a:pt x="47265" y="1109952"/>
                  <a:pt x="0" y="983255"/>
                </a:cubicBezTo>
                <a:cubicBezTo>
                  <a:pt x="-47265" y="856559"/>
                  <a:pt x="37508" y="721700"/>
                  <a:pt x="0" y="582669"/>
                </a:cubicBezTo>
                <a:cubicBezTo>
                  <a:pt x="-37508" y="443638"/>
                  <a:pt x="58414" y="129079"/>
                  <a:pt x="0" y="0"/>
                </a:cubicBezTo>
                <a:close/>
              </a:path>
            </a:pathLst>
          </a:custGeom>
          <a:noFill/>
          <a:ln>
            <a:solidFill>
              <a:schemeClr val="tx1"/>
            </a:solidFill>
            <a:extLst>
              <a:ext uri="{C807C97D-BFC1-408E-A445-0C87EB9F89A2}">
                <ask:lineSketchStyleProps xmlns:ask="http://schemas.microsoft.com/office/drawing/2018/sketchyshapes" sd="2582468166">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7" name="Obraz 6">
            <a:extLst>
              <a:ext uri="{FF2B5EF4-FFF2-40B4-BE49-F238E27FC236}">
                <a16:creationId xmlns:a16="http://schemas.microsoft.com/office/drawing/2014/main" id="{8148D2F1-2412-959B-84DB-8A774970E5F5}"/>
              </a:ext>
            </a:extLst>
          </p:cNvPr>
          <p:cNvPicPr>
            <a:picLocks noChangeAspect="1"/>
          </p:cNvPicPr>
          <p:nvPr/>
        </p:nvPicPr>
        <p:blipFill>
          <a:blip r:embed="rId3"/>
          <a:stretch>
            <a:fillRect/>
          </a:stretch>
        </p:blipFill>
        <p:spPr>
          <a:xfrm>
            <a:off x="12565972" y="6996896"/>
            <a:ext cx="1402202" cy="804742"/>
          </a:xfrm>
          <a:prstGeom prst="rect">
            <a:avLst/>
          </a:prstGeom>
        </p:spPr>
      </p:pic>
      <p:pic>
        <p:nvPicPr>
          <p:cNvPr id="10" name="Picture 12" descr="A blue flag with yellow stars&#10;&#10;Description automatically generated">
            <a:extLst>
              <a:ext uri="{FF2B5EF4-FFF2-40B4-BE49-F238E27FC236}">
                <a16:creationId xmlns:a16="http://schemas.microsoft.com/office/drawing/2014/main" id="{C0FE5BAF-5B50-C1A5-0024-2218EB7C4C28}"/>
              </a:ext>
            </a:extLst>
          </p:cNvPr>
          <p:cNvPicPr>
            <a:picLocks noChangeAspect="1"/>
          </p:cNvPicPr>
          <p:nvPr/>
        </p:nvPicPr>
        <p:blipFill>
          <a:blip r:embed="rId4"/>
          <a:stretch>
            <a:fillRect/>
          </a:stretch>
        </p:blipFill>
        <p:spPr>
          <a:xfrm>
            <a:off x="12385064" y="5020562"/>
            <a:ext cx="1764018" cy="1787280"/>
          </a:xfrm>
          <a:prstGeom prst="rect">
            <a:avLst/>
          </a:prstGeom>
        </p:spPr>
      </p:pic>
    </p:spTree>
    <p:extLst>
      <p:ext uri="{BB962C8B-B14F-4D97-AF65-F5344CB8AC3E}">
        <p14:creationId xmlns:p14="http://schemas.microsoft.com/office/powerpoint/2010/main" val="376877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75829-D1CC-5E1E-D437-ED320013E2E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3A345A1-84CD-5AB0-ADE3-470B31CEFB37}"/>
              </a:ext>
            </a:extLst>
          </p:cNvPr>
          <p:cNvSpPr txBox="1"/>
          <p:nvPr/>
        </p:nvSpPr>
        <p:spPr>
          <a:xfrm>
            <a:off x="988541" y="2769234"/>
            <a:ext cx="11911914" cy="3970318"/>
          </a:xfrm>
          <a:prstGeom prst="rect">
            <a:avLst/>
          </a:prstGeom>
          <a:noFill/>
        </p:spPr>
        <p:txBody>
          <a:bodyPr wrap="square">
            <a:spAutoFit/>
          </a:bodyPr>
          <a:lstStyle/>
          <a:p>
            <a:pPr>
              <a:buFont typeface="+mj-lt"/>
              <a:buAutoNum type="arabicPeriod"/>
            </a:pPr>
            <a:r>
              <a:rPr lang="en-US" sz="2800" b="1"/>
              <a:t>Gmail (Google)</a:t>
            </a:r>
            <a:r>
              <a:rPr lang="en-US" sz="2800"/>
              <a:t> – </a:t>
            </a:r>
            <a:r>
              <a:rPr lang="en-US" sz="2800">
                <a:hlinkClick r:id="rId2"/>
              </a:rPr>
              <a:t>gmail.com</a:t>
            </a:r>
            <a:br>
              <a:rPr lang="en-US" sz="2800"/>
            </a:br>
            <a:r>
              <a:rPr lang="en-US" sz="2800"/>
              <a:t>✔️ Najbardziej uniwersalna, łatwa synchronizacja z telefonem i aplikacjami</a:t>
            </a:r>
            <a:br>
              <a:rPr lang="en-US" sz="2800"/>
            </a:br>
            <a:r>
              <a:rPr lang="en-US" sz="2800"/>
              <a:t>✔️ Automatyczna kopia zapasowa zdjęć, kontaktów</a:t>
            </a:r>
            <a:endParaRPr lang="pl-PL" sz="2800"/>
          </a:p>
          <a:p>
            <a:pPr>
              <a:buFont typeface="+mj-lt"/>
              <a:buAutoNum type="arabicPeriod"/>
            </a:pPr>
            <a:endParaRPr lang="en-US" sz="2800"/>
          </a:p>
          <a:p>
            <a:pPr>
              <a:buFont typeface="+mj-lt"/>
              <a:buAutoNum type="arabicPeriod"/>
            </a:pPr>
            <a:r>
              <a:rPr lang="en-US" sz="2800" b="1"/>
              <a:t>Outlook (Microsoft)</a:t>
            </a:r>
            <a:r>
              <a:rPr lang="en-US" sz="2800"/>
              <a:t> – </a:t>
            </a:r>
            <a:r>
              <a:rPr lang="en-US" sz="2800">
                <a:hlinkClick r:id="rId3"/>
              </a:rPr>
              <a:t>outlook.com</a:t>
            </a:r>
            <a:br>
              <a:rPr lang="en-US" sz="2800"/>
            </a:br>
            <a:r>
              <a:rPr lang="en-US" sz="2800"/>
              <a:t>✔️ Polecany użytkownikom Windows, Office i Skype</a:t>
            </a:r>
            <a:endParaRPr lang="pl-PL" sz="2800"/>
          </a:p>
          <a:p>
            <a:pPr>
              <a:buFont typeface="+mj-lt"/>
              <a:buAutoNum type="arabicPeriod"/>
            </a:pPr>
            <a:endParaRPr lang="en-US" sz="2800"/>
          </a:p>
          <a:p>
            <a:pPr>
              <a:buFont typeface="+mj-lt"/>
              <a:buAutoNum type="arabicPeriod"/>
            </a:pPr>
            <a:r>
              <a:rPr lang="en-US" sz="2800" b="1"/>
              <a:t>Yahoo Mail</a:t>
            </a:r>
            <a:r>
              <a:rPr lang="en-US" sz="2800"/>
              <a:t> – </a:t>
            </a:r>
            <a:r>
              <a:rPr lang="en-US" sz="2800">
                <a:hlinkClick r:id="rId4"/>
              </a:rPr>
              <a:t>mail.yahoo.com</a:t>
            </a:r>
            <a:br>
              <a:rPr lang="en-US" sz="2800"/>
            </a:br>
            <a:r>
              <a:rPr lang="en-US" sz="2800"/>
              <a:t>✔️ Mniej popularny w Polsce, ale nadal używany</a:t>
            </a:r>
          </a:p>
        </p:txBody>
      </p:sp>
      <p:sp>
        <p:nvSpPr>
          <p:cNvPr id="4" name="Text 0">
            <a:extLst>
              <a:ext uri="{FF2B5EF4-FFF2-40B4-BE49-F238E27FC236}">
                <a16:creationId xmlns:a16="http://schemas.microsoft.com/office/drawing/2014/main" id="{C20761BB-3850-04EB-43B7-CC69096CBB35}"/>
              </a:ext>
            </a:extLst>
          </p:cNvPr>
          <p:cNvSpPr/>
          <p:nvPr/>
        </p:nvSpPr>
        <p:spPr>
          <a:xfrm>
            <a:off x="7315200" y="882190"/>
            <a:ext cx="6652974" cy="708779"/>
          </a:xfrm>
          <a:prstGeom prst="rect">
            <a:avLst/>
          </a:prstGeom>
          <a:noFill/>
          <a:ln/>
        </p:spPr>
        <p:txBody>
          <a:bodyPr wrap="none" lIns="0" tIns="0" rIns="0" bIns="0" rtlCol="0" anchor="t"/>
          <a:lstStyle/>
          <a:p>
            <a:r>
              <a:rPr lang="pl-PL" sz="4800">
                <a:solidFill>
                  <a:srgbClr val="C00000"/>
                </a:solidFill>
              </a:rPr>
              <a:t> </a:t>
            </a:r>
            <a:r>
              <a:rPr lang="pl-PL" sz="4800" b="1">
                <a:solidFill>
                  <a:srgbClr val="C00000"/>
                </a:solidFill>
              </a:rPr>
              <a:t>Międzynarodowe serwisy</a:t>
            </a:r>
          </a:p>
        </p:txBody>
      </p:sp>
      <p:pic>
        <p:nvPicPr>
          <p:cNvPr id="5" name="Picture 4" descr="A chalk drawing of the world&#10;&#10;AI-generated content may be incorrect.">
            <a:extLst>
              <a:ext uri="{FF2B5EF4-FFF2-40B4-BE49-F238E27FC236}">
                <a16:creationId xmlns:a16="http://schemas.microsoft.com/office/drawing/2014/main" id="{47AC8EDC-34AF-3659-A792-7A8B00E770A8}"/>
              </a:ext>
            </a:extLst>
          </p:cNvPr>
          <p:cNvPicPr>
            <a:picLocks noChangeAspect="1"/>
          </p:cNvPicPr>
          <p:nvPr/>
        </p:nvPicPr>
        <p:blipFill>
          <a:blip r:embed="rId5"/>
          <a:stretch>
            <a:fillRect/>
          </a:stretch>
        </p:blipFill>
        <p:spPr>
          <a:xfrm>
            <a:off x="1135968" y="318111"/>
            <a:ext cx="5808530" cy="1836062"/>
          </a:xfrm>
          <a:custGeom>
            <a:avLst/>
            <a:gdLst>
              <a:gd name="csX0" fmla="*/ 0 w 5808530"/>
              <a:gd name="csY0" fmla="*/ 0 h 1836062"/>
              <a:gd name="csX1" fmla="*/ 638938 w 5808530"/>
              <a:gd name="csY1" fmla="*/ 0 h 1836062"/>
              <a:gd name="csX2" fmla="*/ 1161706 w 5808530"/>
              <a:gd name="csY2" fmla="*/ 0 h 1836062"/>
              <a:gd name="csX3" fmla="*/ 1858730 w 5808530"/>
              <a:gd name="csY3" fmla="*/ 0 h 1836062"/>
              <a:gd name="csX4" fmla="*/ 2497668 w 5808530"/>
              <a:gd name="csY4" fmla="*/ 0 h 1836062"/>
              <a:gd name="csX5" fmla="*/ 2962350 w 5808530"/>
              <a:gd name="csY5" fmla="*/ 0 h 1836062"/>
              <a:gd name="csX6" fmla="*/ 3543203 w 5808530"/>
              <a:gd name="csY6" fmla="*/ 0 h 1836062"/>
              <a:gd name="csX7" fmla="*/ 4065971 w 5808530"/>
              <a:gd name="csY7" fmla="*/ 0 h 1836062"/>
              <a:gd name="csX8" fmla="*/ 4530653 w 5808530"/>
              <a:gd name="csY8" fmla="*/ 0 h 1836062"/>
              <a:gd name="csX9" fmla="*/ 5169592 w 5808530"/>
              <a:gd name="csY9" fmla="*/ 0 h 1836062"/>
              <a:gd name="csX10" fmla="*/ 5808530 w 5808530"/>
              <a:gd name="csY10" fmla="*/ 0 h 1836062"/>
              <a:gd name="csX11" fmla="*/ 5808530 w 5808530"/>
              <a:gd name="csY11" fmla="*/ 459016 h 1836062"/>
              <a:gd name="csX12" fmla="*/ 5808530 w 5808530"/>
              <a:gd name="csY12" fmla="*/ 936392 h 1836062"/>
              <a:gd name="csX13" fmla="*/ 5808530 w 5808530"/>
              <a:gd name="csY13" fmla="*/ 1340325 h 1836062"/>
              <a:gd name="csX14" fmla="*/ 5808530 w 5808530"/>
              <a:gd name="csY14" fmla="*/ 1836062 h 1836062"/>
              <a:gd name="csX15" fmla="*/ 5401933 w 5808530"/>
              <a:gd name="csY15" fmla="*/ 1836062 h 1836062"/>
              <a:gd name="csX16" fmla="*/ 4821080 w 5808530"/>
              <a:gd name="csY16" fmla="*/ 1836062 h 1836062"/>
              <a:gd name="csX17" fmla="*/ 4414483 w 5808530"/>
              <a:gd name="csY17" fmla="*/ 1836062 h 1836062"/>
              <a:gd name="csX18" fmla="*/ 3949800 w 5808530"/>
              <a:gd name="csY18" fmla="*/ 1836062 h 1836062"/>
              <a:gd name="csX19" fmla="*/ 3543203 w 5808530"/>
              <a:gd name="csY19" fmla="*/ 1836062 h 1836062"/>
              <a:gd name="csX20" fmla="*/ 3020436 w 5808530"/>
              <a:gd name="csY20" fmla="*/ 1836062 h 1836062"/>
              <a:gd name="csX21" fmla="*/ 2439583 w 5808530"/>
              <a:gd name="csY21" fmla="*/ 1836062 h 1836062"/>
              <a:gd name="csX22" fmla="*/ 1800644 w 5808530"/>
              <a:gd name="csY22" fmla="*/ 1836062 h 1836062"/>
              <a:gd name="csX23" fmla="*/ 1394047 w 5808530"/>
              <a:gd name="csY23" fmla="*/ 1836062 h 1836062"/>
              <a:gd name="csX24" fmla="*/ 813194 w 5808530"/>
              <a:gd name="csY24" fmla="*/ 1836062 h 1836062"/>
              <a:gd name="csX25" fmla="*/ 0 w 5808530"/>
              <a:gd name="csY25" fmla="*/ 1836062 h 1836062"/>
              <a:gd name="csX26" fmla="*/ 0 w 5808530"/>
              <a:gd name="csY26" fmla="*/ 1413768 h 1836062"/>
              <a:gd name="csX27" fmla="*/ 0 w 5808530"/>
              <a:gd name="csY27" fmla="*/ 936392 h 1836062"/>
              <a:gd name="csX28" fmla="*/ 0 w 5808530"/>
              <a:gd name="csY28" fmla="*/ 440655 h 1836062"/>
              <a:gd name="csX29" fmla="*/ 0 w 5808530"/>
              <a:gd name="csY29" fmla="*/ 0 h 18360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Lst>
            <a:rect l="l" t="t" r="r" b="b"/>
            <a:pathLst>
              <a:path w="5808530" h="1836062" fill="none" extrusionOk="0">
                <a:moveTo>
                  <a:pt x="0" y="0"/>
                </a:moveTo>
                <a:cubicBezTo>
                  <a:pt x="229417" y="-59187"/>
                  <a:pt x="320467" y="63664"/>
                  <a:pt x="638938" y="0"/>
                </a:cubicBezTo>
                <a:cubicBezTo>
                  <a:pt x="957409" y="-63664"/>
                  <a:pt x="996894" y="4296"/>
                  <a:pt x="1161706" y="0"/>
                </a:cubicBezTo>
                <a:cubicBezTo>
                  <a:pt x="1326518" y="-4296"/>
                  <a:pt x="1547298" y="15374"/>
                  <a:pt x="1858730" y="0"/>
                </a:cubicBezTo>
                <a:cubicBezTo>
                  <a:pt x="2170162" y="-15374"/>
                  <a:pt x="2284975" y="20892"/>
                  <a:pt x="2497668" y="0"/>
                </a:cubicBezTo>
                <a:cubicBezTo>
                  <a:pt x="2710361" y="-20892"/>
                  <a:pt x="2808818" y="41382"/>
                  <a:pt x="2962350" y="0"/>
                </a:cubicBezTo>
                <a:cubicBezTo>
                  <a:pt x="3115882" y="-41382"/>
                  <a:pt x="3412202" y="58320"/>
                  <a:pt x="3543203" y="0"/>
                </a:cubicBezTo>
                <a:cubicBezTo>
                  <a:pt x="3674204" y="-58320"/>
                  <a:pt x="3911008" y="50611"/>
                  <a:pt x="4065971" y="0"/>
                </a:cubicBezTo>
                <a:cubicBezTo>
                  <a:pt x="4220934" y="-50611"/>
                  <a:pt x="4398373" y="6711"/>
                  <a:pt x="4530653" y="0"/>
                </a:cubicBezTo>
                <a:cubicBezTo>
                  <a:pt x="4662933" y="-6711"/>
                  <a:pt x="4956216" y="18488"/>
                  <a:pt x="5169592" y="0"/>
                </a:cubicBezTo>
                <a:cubicBezTo>
                  <a:pt x="5382968" y="-18488"/>
                  <a:pt x="5680153" y="26209"/>
                  <a:pt x="5808530" y="0"/>
                </a:cubicBezTo>
                <a:cubicBezTo>
                  <a:pt x="5841225" y="194929"/>
                  <a:pt x="5775138" y="241545"/>
                  <a:pt x="5808530" y="459016"/>
                </a:cubicBezTo>
                <a:cubicBezTo>
                  <a:pt x="5841922" y="676487"/>
                  <a:pt x="5766011" y="800575"/>
                  <a:pt x="5808530" y="936392"/>
                </a:cubicBezTo>
                <a:cubicBezTo>
                  <a:pt x="5851049" y="1072209"/>
                  <a:pt x="5785952" y="1148734"/>
                  <a:pt x="5808530" y="1340325"/>
                </a:cubicBezTo>
                <a:cubicBezTo>
                  <a:pt x="5831108" y="1531916"/>
                  <a:pt x="5804932" y="1597938"/>
                  <a:pt x="5808530" y="1836062"/>
                </a:cubicBezTo>
                <a:cubicBezTo>
                  <a:pt x="5634829" y="1881565"/>
                  <a:pt x="5564288" y="1808628"/>
                  <a:pt x="5401933" y="1836062"/>
                </a:cubicBezTo>
                <a:cubicBezTo>
                  <a:pt x="5239578" y="1863496"/>
                  <a:pt x="5077404" y="1822174"/>
                  <a:pt x="4821080" y="1836062"/>
                </a:cubicBezTo>
                <a:cubicBezTo>
                  <a:pt x="4564756" y="1849950"/>
                  <a:pt x="4526095" y="1802888"/>
                  <a:pt x="4414483" y="1836062"/>
                </a:cubicBezTo>
                <a:cubicBezTo>
                  <a:pt x="4302871" y="1869236"/>
                  <a:pt x="4103121" y="1808190"/>
                  <a:pt x="3949800" y="1836062"/>
                </a:cubicBezTo>
                <a:cubicBezTo>
                  <a:pt x="3796479" y="1863934"/>
                  <a:pt x="3740955" y="1812448"/>
                  <a:pt x="3543203" y="1836062"/>
                </a:cubicBezTo>
                <a:cubicBezTo>
                  <a:pt x="3345451" y="1859676"/>
                  <a:pt x="3275839" y="1832580"/>
                  <a:pt x="3020436" y="1836062"/>
                </a:cubicBezTo>
                <a:cubicBezTo>
                  <a:pt x="2765033" y="1839544"/>
                  <a:pt x="2694805" y="1816436"/>
                  <a:pt x="2439583" y="1836062"/>
                </a:cubicBezTo>
                <a:cubicBezTo>
                  <a:pt x="2184361" y="1855688"/>
                  <a:pt x="2045080" y="1791657"/>
                  <a:pt x="1800644" y="1836062"/>
                </a:cubicBezTo>
                <a:cubicBezTo>
                  <a:pt x="1556208" y="1880467"/>
                  <a:pt x="1559886" y="1809565"/>
                  <a:pt x="1394047" y="1836062"/>
                </a:cubicBezTo>
                <a:cubicBezTo>
                  <a:pt x="1228208" y="1862559"/>
                  <a:pt x="1079948" y="1806169"/>
                  <a:pt x="813194" y="1836062"/>
                </a:cubicBezTo>
                <a:cubicBezTo>
                  <a:pt x="546440" y="1865955"/>
                  <a:pt x="199887" y="1771870"/>
                  <a:pt x="0" y="1836062"/>
                </a:cubicBezTo>
                <a:cubicBezTo>
                  <a:pt x="-34024" y="1637279"/>
                  <a:pt x="27895" y="1543402"/>
                  <a:pt x="0" y="1413768"/>
                </a:cubicBezTo>
                <a:cubicBezTo>
                  <a:pt x="-27895" y="1284134"/>
                  <a:pt x="39749" y="1099705"/>
                  <a:pt x="0" y="936392"/>
                </a:cubicBezTo>
                <a:cubicBezTo>
                  <a:pt x="-39749" y="773079"/>
                  <a:pt x="2628" y="628089"/>
                  <a:pt x="0" y="440655"/>
                </a:cubicBezTo>
                <a:cubicBezTo>
                  <a:pt x="-2628" y="253221"/>
                  <a:pt x="10216" y="193589"/>
                  <a:pt x="0" y="0"/>
                </a:cubicBezTo>
                <a:close/>
              </a:path>
              <a:path w="5808530" h="1836062" stroke="0" extrusionOk="0">
                <a:moveTo>
                  <a:pt x="0" y="0"/>
                </a:moveTo>
                <a:cubicBezTo>
                  <a:pt x="167351" y="-65084"/>
                  <a:pt x="392628" y="46185"/>
                  <a:pt x="580853" y="0"/>
                </a:cubicBezTo>
                <a:cubicBezTo>
                  <a:pt x="769078" y="-46185"/>
                  <a:pt x="1124033" y="66957"/>
                  <a:pt x="1277877" y="0"/>
                </a:cubicBezTo>
                <a:cubicBezTo>
                  <a:pt x="1431721" y="-66957"/>
                  <a:pt x="1642934" y="27485"/>
                  <a:pt x="1742559" y="0"/>
                </a:cubicBezTo>
                <a:cubicBezTo>
                  <a:pt x="1842184" y="-27485"/>
                  <a:pt x="2183096" y="23535"/>
                  <a:pt x="2323412" y="0"/>
                </a:cubicBezTo>
                <a:cubicBezTo>
                  <a:pt x="2463728" y="-23535"/>
                  <a:pt x="2575287" y="15013"/>
                  <a:pt x="2730009" y="0"/>
                </a:cubicBezTo>
                <a:cubicBezTo>
                  <a:pt x="2884731" y="-15013"/>
                  <a:pt x="3058725" y="6863"/>
                  <a:pt x="3194692" y="0"/>
                </a:cubicBezTo>
                <a:cubicBezTo>
                  <a:pt x="3330659" y="-6863"/>
                  <a:pt x="3639248" y="83216"/>
                  <a:pt x="3891715" y="0"/>
                </a:cubicBezTo>
                <a:cubicBezTo>
                  <a:pt x="4144182" y="-83216"/>
                  <a:pt x="4177356" y="39258"/>
                  <a:pt x="4298312" y="0"/>
                </a:cubicBezTo>
                <a:cubicBezTo>
                  <a:pt x="4419268" y="-39258"/>
                  <a:pt x="4571113" y="61069"/>
                  <a:pt x="4821080" y="0"/>
                </a:cubicBezTo>
                <a:cubicBezTo>
                  <a:pt x="5071047" y="-61069"/>
                  <a:pt x="5514271" y="65709"/>
                  <a:pt x="5808530" y="0"/>
                </a:cubicBezTo>
                <a:cubicBezTo>
                  <a:pt x="5825609" y="194688"/>
                  <a:pt x="5781713" y="294597"/>
                  <a:pt x="5808530" y="459016"/>
                </a:cubicBezTo>
                <a:cubicBezTo>
                  <a:pt x="5835347" y="623435"/>
                  <a:pt x="5760913" y="695437"/>
                  <a:pt x="5808530" y="899670"/>
                </a:cubicBezTo>
                <a:cubicBezTo>
                  <a:pt x="5856147" y="1103903"/>
                  <a:pt x="5776858" y="1179297"/>
                  <a:pt x="5808530" y="1340325"/>
                </a:cubicBezTo>
                <a:cubicBezTo>
                  <a:pt x="5840202" y="1501354"/>
                  <a:pt x="5768353" y="1623873"/>
                  <a:pt x="5808530" y="1836062"/>
                </a:cubicBezTo>
                <a:cubicBezTo>
                  <a:pt x="5675986" y="1881093"/>
                  <a:pt x="5484742" y="1827728"/>
                  <a:pt x="5401933" y="1836062"/>
                </a:cubicBezTo>
                <a:cubicBezTo>
                  <a:pt x="5319124" y="1844396"/>
                  <a:pt x="5002892" y="1779782"/>
                  <a:pt x="4762995" y="1836062"/>
                </a:cubicBezTo>
                <a:cubicBezTo>
                  <a:pt x="4523098" y="1892342"/>
                  <a:pt x="4480501" y="1815840"/>
                  <a:pt x="4356398" y="1836062"/>
                </a:cubicBezTo>
                <a:cubicBezTo>
                  <a:pt x="4232295" y="1856284"/>
                  <a:pt x="4096612" y="1780610"/>
                  <a:pt x="3891715" y="1836062"/>
                </a:cubicBezTo>
                <a:cubicBezTo>
                  <a:pt x="3686818" y="1891514"/>
                  <a:pt x="3605028" y="1807256"/>
                  <a:pt x="3485118" y="1836062"/>
                </a:cubicBezTo>
                <a:cubicBezTo>
                  <a:pt x="3365208" y="1864868"/>
                  <a:pt x="3045639" y="1775775"/>
                  <a:pt x="2846180" y="1836062"/>
                </a:cubicBezTo>
                <a:cubicBezTo>
                  <a:pt x="2646721" y="1896349"/>
                  <a:pt x="2534964" y="1832589"/>
                  <a:pt x="2439583" y="1836062"/>
                </a:cubicBezTo>
                <a:cubicBezTo>
                  <a:pt x="2344202" y="1839535"/>
                  <a:pt x="2050398" y="1769826"/>
                  <a:pt x="1858730" y="1836062"/>
                </a:cubicBezTo>
                <a:cubicBezTo>
                  <a:pt x="1667062" y="1902298"/>
                  <a:pt x="1592023" y="1832050"/>
                  <a:pt x="1394047" y="1836062"/>
                </a:cubicBezTo>
                <a:cubicBezTo>
                  <a:pt x="1196071" y="1840074"/>
                  <a:pt x="1055338" y="1816176"/>
                  <a:pt x="929365" y="1836062"/>
                </a:cubicBezTo>
                <a:cubicBezTo>
                  <a:pt x="803392" y="1855948"/>
                  <a:pt x="285875" y="1804368"/>
                  <a:pt x="0" y="1836062"/>
                </a:cubicBezTo>
                <a:cubicBezTo>
                  <a:pt x="-1644" y="1625911"/>
                  <a:pt x="41589" y="1557797"/>
                  <a:pt x="0" y="1340325"/>
                </a:cubicBezTo>
                <a:cubicBezTo>
                  <a:pt x="-41589" y="1122853"/>
                  <a:pt x="9056" y="981520"/>
                  <a:pt x="0" y="881310"/>
                </a:cubicBezTo>
                <a:cubicBezTo>
                  <a:pt x="-9056" y="781100"/>
                  <a:pt x="19121" y="594329"/>
                  <a:pt x="0" y="459016"/>
                </a:cubicBezTo>
                <a:cubicBezTo>
                  <a:pt x="-19121" y="323703"/>
                  <a:pt x="22444" y="176723"/>
                  <a:pt x="0" y="0"/>
                </a:cubicBezTo>
                <a:close/>
              </a:path>
            </a:pathLst>
          </a:custGeom>
          <a:ln>
            <a:solidFill>
              <a:schemeClr val="tx1"/>
            </a:solidFill>
            <a:extLst>
              <a:ext uri="{C807C97D-BFC1-408E-A445-0C87EB9F89A2}">
                <ask:lineSketchStyleProps xmlns:ask="http://schemas.microsoft.com/office/drawing/2018/sketchyshapes" sd="3955135825">
                  <a:prstGeom prst="rect">
                    <a:avLst/>
                  </a:prstGeom>
                  <ask:type>
                    <ask:lineSketchScribble/>
                  </ask:type>
                </ask:lineSketchStyleProps>
              </a:ext>
            </a:extLst>
          </a:ln>
        </p:spPr>
      </p:pic>
      <p:pic>
        <p:nvPicPr>
          <p:cNvPr id="2" name="Obraz 1">
            <a:extLst>
              <a:ext uri="{FF2B5EF4-FFF2-40B4-BE49-F238E27FC236}">
                <a16:creationId xmlns:a16="http://schemas.microsoft.com/office/drawing/2014/main" id="{5A5E6B56-5159-3EF0-57E5-F2D5179B1CE8}"/>
              </a:ext>
            </a:extLst>
          </p:cNvPr>
          <p:cNvPicPr>
            <a:picLocks noChangeAspect="1"/>
          </p:cNvPicPr>
          <p:nvPr/>
        </p:nvPicPr>
        <p:blipFill>
          <a:blip r:embed="rId6"/>
          <a:stretch>
            <a:fillRect/>
          </a:stretch>
        </p:blipFill>
        <p:spPr>
          <a:xfrm>
            <a:off x="12512522" y="7102130"/>
            <a:ext cx="1402202" cy="804742"/>
          </a:xfrm>
          <a:prstGeom prst="rect">
            <a:avLst/>
          </a:prstGeom>
        </p:spPr>
      </p:pic>
      <p:pic>
        <p:nvPicPr>
          <p:cNvPr id="6" name="Picture 12" descr="A blue flag with yellow stars&#10;&#10;Description automatically generated">
            <a:extLst>
              <a:ext uri="{FF2B5EF4-FFF2-40B4-BE49-F238E27FC236}">
                <a16:creationId xmlns:a16="http://schemas.microsoft.com/office/drawing/2014/main" id="{AE660803-66ED-CED5-A3B1-6F7EFEE855B7}"/>
              </a:ext>
            </a:extLst>
          </p:cNvPr>
          <p:cNvPicPr>
            <a:picLocks noChangeAspect="1"/>
          </p:cNvPicPr>
          <p:nvPr/>
        </p:nvPicPr>
        <p:blipFill>
          <a:blip r:embed="rId7"/>
          <a:stretch>
            <a:fillRect/>
          </a:stretch>
        </p:blipFill>
        <p:spPr>
          <a:xfrm>
            <a:off x="12512522" y="5133561"/>
            <a:ext cx="1764018" cy="1787280"/>
          </a:xfrm>
          <a:prstGeom prst="rect">
            <a:avLst/>
          </a:prstGeom>
        </p:spPr>
      </p:pic>
    </p:spTree>
    <p:extLst>
      <p:ext uri="{BB962C8B-B14F-4D97-AF65-F5344CB8AC3E}">
        <p14:creationId xmlns:p14="http://schemas.microsoft.com/office/powerpoint/2010/main" val="1781285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64EF4-59AB-E507-797F-707C0371FD1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26DDBCD-2C5F-FD5F-561F-29949B4D7E4B}"/>
              </a:ext>
            </a:extLst>
          </p:cNvPr>
          <p:cNvSpPr txBox="1"/>
          <p:nvPr/>
        </p:nvSpPr>
        <p:spPr>
          <a:xfrm>
            <a:off x="630195" y="665739"/>
            <a:ext cx="14803394" cy="7848302"/>
          </a:xfrm>
          <a:prstGeom prst="rect">
            <a:avLst/>
          </a:prstGeom>
          <a:noFill/>
        </p:spPr>
        <p:txBody>
          <a:bodyPr wrap="square">
            <a:spAutoFit/>
          </a:bodyPr>
          <a:lstStyle/>
          <a:p>
            <a:pPr>
              <a:buNone/>
            </a:pPr>
            <a:r>
              <a:rPr lang="pl-PL" sz="2800" b="1" dirty="0"/>
              <a:t>✅ Łatwy w obsłudze</a:t>
            </a:r>
          </a:p>
          <a:p>
            <a:pPr>
              <a:buFont typeface="Arial" panose="020B0604020202020204" pitchFamily="34" charset="0"/>
              <a:buChar char="•"/>
            </a:pPr>
            <a:r>
              <a:rPr lang="pl-PL" sz="2800" dirty="0"/>
              <a:t>Prosty i przejrzysty wygląd                      </a:t>
            </a:r>
          </a:p>
          <a:p>
            <a:pPr>
              <a:buFont typeface="Arial" panose="020B0604020202020204" pitchFamily="34" charset="0"/>
              <a:buChar char="•"/>
            </a:pPr>
            <a:r>
              <a:rPr lang="pl-PL" sz="2800" dirty="0"/>
              <a:t>Duże przyciski, wyraźna czcionka</a:t>
            </a:r>
          </a:p>
          <a:p>
            <a:pPr>
              <a:buFont typeface="Arial" panose="020B0604020202020204" pitchFamily="34" charset="0"/>
              <a:buChar char="•"/>
            </a:pPr>
            <a:r>
              <a:rPr lang="pl-PL" sz="2800" dirty="0"/>
              <a:t>Wersja mobilna i komputerowa są bardzo podobne</a:t>
            </a:r>
          </a:p>
          <a:p>
            <a:pPr>
              <a:buFont typeface="Arial" panose="020B0604020202020204" pitchFamily="34" charset="0"/>
              <a:buChar char="•"/>
            </a:pPr>
            <a:endParaRPr lang="pl-PL" sz="2800" dirty="0"/>
          </a:p>
          <a:p>
            <a:pPr>
              <a:buNone/>
            </a:pPr>
            <a:r>
              <a:rPr lang="pl-PL" sz="2800" b="1" dirty="0"/>
              <a:t>📱 Idealny na smartfony</a:t>
            </a:r>
          </a:p>
          <a:p>
            <a:pPr>
              <a:buFont typeface="Arial" panose="020B0604020202020204" pitchFamily="34" charset="0"/>
              <a:buChar char="•"/>
            </a:pPr>
            <a:r>
              <a:rPr lang="pl-PL" sz="2800" dirty="0" err="1"/>
              <a:t>Gmail</a:t>
            </a:r>
            <a:r>
              <a:rPr lang="pl-PL" sz="2800" dirty="0"/>
              <a:t> działa doskonale na telefonach z Androidem</a:t>
            </a:r>
          </a:p>
          <a:p>
            <a:pPr>
              <a:buFont typeface="Arial" panose="020B0604020202020204" pitchFamily="34" charset="0"/>
              <a:buChar char="•"/>
            </a:pPr>
            <a:r>
              <a:rPr lang="pl-PL" sz="2800" dirty="0"/>
              <a:t>Konto </a:t>
            </a:r>
            <a:r>
              <a:rPr lang="pl-PL" sz="2800" dirty="0" err="1"/>
              <a:t>Gmail</a:t>
            </a:r>
            <a:r>
              <a:rPr lang="pl-PL" sz="2800" dirty="0"/>
              <a:t> potrzebne jest do korzystania z wielu funkcji telefonu </a:t>
            </a:r>
          </a:p>
          <a:p>
            <a:r>
              <a:rPr lang="pl-PL" sz="2800" dirty="0"/>
              <a:t> (np. Sklep Google Play, Zdjęcia, Mapy)</a:t>
            </a:r>
          </a:p>
          <a:p>
            <a:pPr>
              <a:buFont typeface="Arial" panose="020B0604020202020204" pitchFamily="34" charset="0"/>
              <a:buChar char="•"/>
            </a:pPr>
            <a:endParaRPr lang="pl-PL" sz="2800" dirty="0"/>
          </a:p>
          <a:p>
            <a:pPr>
              <a:buNone/>
            </a:pPr>
            <a:r>
              <a:rPr lang="pl-PL" sz="2800" b="1" dirty="0"/>
              <a:t>🔐 Bezpieczny</a:t>
            </a:r>
          </a:p>
          <a:p>
            <a:pPr>
              <a:buFont typeface="Arial" panose="020B0604020202020204" pitchFamily="34" charset="0"/>
              <a:buChar char="•"/>
            </a:pPr>
            <a:r>
              <a:rPr lang="pl-PL" sz="2800" dirty="0"/>
              <a:t>Filtr antyspamowy – </a:t>
            </a:r>
            <a:r>
              <a:rPr lang="pl-PL" sz="2800" dirty="0" err="1"/>
              <a:t>Gmail</a:t>
            </a:r>
            <a:r>
              <a:rPr lang="pl-PL" sz="2800" dirty="0"/>
              <a:t> sam blokuje podejrzane wiadomości</a:t>
            </a:r>
          </a:p>
          <a:p>
            <a:pPr>
              <a:buFont typeface="Arial" panose="020B0604020202020204" pitchFamily="34" charset="0"/>
              <a:buChar char="•"/>
            </a:pPr>
            <a:r>
              <a:rPr lang="pl-PL" sz="2800" dirty="0"/>
              <a:t>Możliwość włączenia podwójnego zabezpieczenia (kod SMS)</a:t>
            </a:r>
          </a:p>
          <a:p>
            <a:pPr>
              <a:buFont typeface="Arial" panose="020B0604020202020204" pitchFamily="34" charset="0"/>
              <a:buChar char="•"/>
            </a:pPr>
            <a:endParaRPr lang="pl-PL" sz="2800" dirty="0"/>
          </a:p>
          <a:p>
            <a:pPr>
              <a:buNone/>
            </a:pPr>
            <a:r>
              <a:rPr lang="pl-PL" sz="2800" b="1" dirty="0"/>
              <a:t>🌐 Wszystko w jednym miejscu</a:t>
            </a:r>
          </a:p>
          <a:p>
            <a:pPr>
              <a:buFont typeface="Arial" panose="020B0604020202020204" pitchFamily="34" charset="0"/>
              <a:buChar char="•"/>
            </a:pPr>
            <a:r>
              <a:rPr lang="pl-PL" sz="2800" dirty="0"/>
              <a:t>Jedno konto = dostęp do YouTube, Dysku Google (zdjęcia, pliki), Kalendarza, </a:t>
            </a:r>
            <a:r>
              <a:rPr lang="pl-PL" sz="2800" dirty="0" err="1"/>
              <a:t>wideorozmów</a:t>
            </a:r>
            <a:r>
              <a:rPr lang="pl-PL" sz="2800" dirty="0"/>
              <a:t> </a:t>
            </a:r>
          </a:p>
          <a:p>
            <a:r>
              <a:rPr lang="pl-PL" sz="2800" dirty="0"/>
              <a:t> (Google </a:t>
            </a:r>
            <a:r>
              <a:rPr lang="pl-PL" sz="2800" dirty="0" err="1"/>
              <a:t>Meet</a:t>
            </a:r>
            <a:r>
              <a:rPr lang="pl-PL" sz="2800" dirty="0"/>
              <a:t>)</a:t>
            </a:r>
          </a:p>
          <a:p>
            <a:pPr>
              <a:buFont typeface="+mj-lt"/>
              <a:buAutoNum type="arabicPeriod"/>
            </a:pPr>
            <a:endParaRPr lang="en-US" sz="2800" dirty="0"/>
          </a:p>
        </p:txBody>
      </p:sp>
      <p:sp>
        <p:nvSpPr>
          <p:cNvPr id="4" name="Text 0">
            <a:extLst>
              <a:ext uri="{FF2B5EF4-FFF2-40B4-BE49-F238E27FC236}">
                <a16:creationId xmlns:a16="http://schemas.microsoft.com/office/drawing/2014/main" id="{49684E7A-E3BC-2D73-DE63-345781E6A075}"/>
              </a:ext>
            </a:extLst>
          </p:cNvPr>
          <p:cNvSpPr/>
          <p:nvPr/>
        </p:nvSpPr>
        <p:spPr>
          <a:xfrm>
            <a:off x="6130001" y="355903"/>
            <a:ext cx="6042454" cy="708779"/>
          </a:xfrm>
          <a:prstGeom prst="rect">
            <a:avLst/>
          </a:prstGeom>
          <a:noFill/>
          <a:ln/>
        </p:spPr>
        <p:txBody>
          <a:bodyPr wrap="none" lIns="0" tIns="0" rIns="0" bIns="0" rtlCol="0" anchor="t"/>
          <a:lstStyle/>
          <a:p>
            <a:r>
              <a:rPr lang="pl-PL" sz="4800" dirty="0">
                <a:solidFill>
                  <a:srgbClr val="C00000"/>
                </a:solidFill>
              </a:rPr>
              <a:t> Dlaczego </a:t>
            </a:r>
            <a:r>
              <a:rPr lang="pl-PL" sz="4800" dirty="0" err="1">
                <a:solidFill>
                  <a:srgbClr val="C00000"/>
                </a:solidFill>
              </a:rPr>
              <a:t>Gmail</a:t>
            </a:r>
            <a:r>
              <a:rPr lang="pl-PL" sz="4800" dirty="0">
                <a:solidFill>
                  <a:srgbClr val="C00000"/>
                </a:solidFill>
              </a:rPr>
              <a:t> jest ok</a:t>
            </a:r>
            <a:endParaRPr lang="pl-PL" sz="4800" b="1" dirty="0">
              <a:solidFill>
                <a:srgbClr val="C00000"/>
              </a:solidFill>
            </a:endParaRPr>
          </a:p>
        </p:txBody>
      </p:sp>
      <p:pic>
        <p:nvPicPr>
          <p:cNvPr id="4102" name="Picture 6" descr="Gmail 2.0 - Tech Goes Home Tennessee">
            <a:extLst>
              <a:ext uri="{FF2B5EF4-FFF2-40B4-BE49-F238E27FC236}">
                <a16:creationId xmlns:a16="http://schemas.microsoft.com/office/drawing/2014/main" id="{D34D39CD-A542-3D1B-9A14-B7DD68E184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15248" y="2467638"/>
            <a:ext cx="2907551" cy="2907551"/>
          </a:xfrm>
          <a:prstGeom prst="rect">
            <a:avLst/>
          </a:prstGeom>
          <a:noFill/>
          <a:extLst>
            <a:ext uri="{909E8E84-426E-40DD-AFC4-6F175D3DCCD1}">
              <a14:hiddenFill xmlns:a14="http://schemas.microsoft.com/office/drawing/2010/main">
                <a:solidFill>
                  <a:srgbClr val="FFFFFF"/>
                </a:solidFill>
              </a14:hiddenFill>
            </a:ext>
          </a:extLst>
        </p:spPr>
      </p:pic>
      <p:pic>
        <p:nvPicPr>
          <p:cNvPr id="2" name="Obraz 1">
            <a:extLst>
              <a:ext uri="{FF2B5EF4-FFF2-40B4-BE49-F238E27FC236}">
                <a16:creationId xmlns:a16="http://schemas.microsoft.com/office/drawing/2014/main" id="{5D8183BA-57A6-A3F3-9077-2FA780028F64}"/>
              </a:ext>
            </a:extLst>
          </p:cNvPr>
          <p:cNvPicPr>
            <a:picLocks noChangeAspect="1"/>
          </p:cNvPicPr>
          <p:nvPr/>
        </p:nvPicPr>
        <p:blipFill>
          <a:blip r:embed="rId3"/>
          <a:stretch>
            <a:fillRect/>
          </a:stretch>
        </p:blipFill>
        <p:spPr>
          <a:xfrm>
            <a:off x="12350125" y="5990811"/>
            <a:ext cx="1402202" cy="804742"/>
          </a:xfrm>
          <a:prstGeom prst="rect">
            <a:avLst/>
          </a:prstGeom>
        </p:spPr>
      </p:pic>
      <p:pic>
        <p:nvPicPr>
          <p:cNvPr id="5" name="Picture 12" descr="A blue flag with yellow stars&#10;&#10;Description automatically generated">
            <a:extLst>
              <a:ext uri="{FF2B5EF4-FFF2-40B4-BE49-F238E27FC236}">
                <a16:creationId xmlns:a16="http://schemas.microsoft.com/office/drawing/2014/main" id="{909BB075-4612-BDC4-609A-F90557674223}"/>
              </a:ext>
            </a:extLst>
          </p:cNvPr>
          <p:cNvPicPr>
            <a:picLocks noChangeAspect="1"/>
          </p:cNvPicPr>
          <p:nvPr/>
        </p:nvPicPr>
        <p:blipFill>
          <a:blip r:embed="rId4"/>
          <a:stretch>
            <a:fillRect/>
          </a:stretch>
        </p:blipFill>
        <p:spPr>
          <a:xfrm>
            <a:off x="12295190" y="64736"/>
            <a:ext cx="1764018" cy="1787280"/>
          </a:xfrm>
          <a:prstGeom prst="rect">
            <a:avLst/>
          </a:prstGeom>
        </p:spPr>
      </p:pic>
    </p:spTree>
    <p:extLst>
      <p:ext uri="{BB962C8B-B14F-4D97-AF65-F5344CB8AC3E}">
        <p14:creationId xmlns:p14="http://schemas.microsoft.com/office/powerpoint/2010/main" val="2237574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21EF8CE-624D-2B54-27A6-DCCDB516931E}"/>
              </a:ext>
            </a:extLst>
          </p:cNvPr>
          <p:cNvSpPr txBox="1"/>
          <p:nvPr/>
        </p:nvSpPr>
        <p:spPr>
          <a:xfrm>
            <a:off x="803188" y="1952867"/>
            <a:ext cx="13555363" cy="5693866"/>
          </a:xfrm>
          <a:prstGeom prst="rect">
            <a:avLst/>
          </a:prstGeom>
          <a:noFill/>
        </p:spPr>
        <p:txBody>
          <a:bodyPr wrap="square">
            <a:spAutoFit/>
          </a:bodyPr>
          <a:lstStyle/>
          <a:p>
            <a:pPr>
              <a:buNone/>
            </a:pPr>
            <a:r>
              <a:rPr lang="pl-PL" sz="2800" b="1"/>
              <a:t>☝️ Krok 1: Założenie konta Google (Gmail)</a:t>
            </a:r>
            <a:endParaRPr lang="en-US" sz="2800" b="1"/>
          </a:p>
          <a:p>
            <a:pPr>
              <a:buNone/>
            </a:pPr>
            <a:endParaRPr lang="pl-PL" sz="2800" b="1"/>
          </a:p>
          <a:p>
            <a:pPr>
              <a:buNone/>
            </a:pPr>
            <a:r>
              <a:rPr lang="pl-PL" sz="2800"/>
              <a:t>🔹 Wejdź na stronę: </a:t>
            </a:r>
            <a:r>
              <a:rPr lang="pl-PL" sz="2800" b="1">
                <a:hlinkClick r:id="rId2"/>
              </a:rPr>
              <a:t>www.gmail.com</a:t>
            </a:r>
            <a:br>
              <a:rPr lang="pl-PL" sz="2800"/>
            </a:br>
            <a:r>
              <a:rPr lang="pl-PL" sz="2800"/>
              <a:t>🔹 Kliknij: </a:t>
            </a:r>
            <a:r>
              <a:rPr lang="pl-PL" sz="2800" b="1"/>
              <a:t>„Utwórz konto”</a:t>
            </a:r>
            <a:br>
              <a:rPr lang="pl-PL" sz="2800"/>
            </a:br>
            <a:r>
              <a:rPr lang="pl-PL" sz="2800"/>
              <a:t>🔹 Wypełnij formularz:</a:t>
            </a:r>
            <a:endParaRPr lang="en-US" sz="2800"/>
          </a:p>
          <a:p>
            <a:pPr lvl="2">
              <a:buFont typeface="Arial" panose="020B0604020202020204" pitchFamily="34" charset="0"/>
              <a:buChar char="•"/>
            </a:pPr>
            <a:r>
              <a:rPr lang="pl-PL" sz="2800"/>
              <a:t>Imię i nazwisko</a:t>
            </a:r>
          </a:p>
          <a:p>
            <a:pPr lvl="2">
              <a:buFont typeface="Arial" panose="020B0604020202020204" pitchFamily="34" charset="0"/>
              <a:buChar char="•"/>
            </a:pPr>
            <a:r>
              <a:rPr lang="pl-PL" sz="2800"/>
              <a:t>Nazwa użytkownika (czyli Twój adres e-mail, np. jan.kowalski123@gmail.com)</a:t>
            </a:r>
          </a:p>
          <a:p>
            <a:pPr lvl="2">
              <a:buFont typeface="Arial" panose="020B0604020202020204" pitchFamily="34" charset="0"/>
              <a:buChar char="•"/>
            </a:pPr>
            <a:r>
              <a:rPr lang="pl-PL" sz="2800"/>
              <a:t>Hasło (</a:t>
            </a:r>
            <a:r>
              <a:rPr lang="pl-PL" sz="2800" b="1">
                <a:solidFill>
                  <a:srgbClr val="C00000"/>
                </a:solidFill>
              </a:rPr>
              <a:t>minimum 8 znaków</a:t>
            </a:r>
            <a:r>
              <a:rPr lang="pl-PL" sz="2800"/>
              <a:t>)</a:t>
            </a:r>
            <a:endParaRPr lang="en-US" sz="2800"/>
          </a:p>
          <a:p>
            <a:pPr>
              <a:buFont typeface="Arial" panose="020B0604020202020204" pitchFamily="34" charset="0"/>
              <a:buChar char="•"/>
            </a:pPr>
            <a:endParaRPr lang="pl-PL" sz="2800"/>
          </a:p>
          <a:p>
            <a:pPr>
              <a:buNone/>
            </a:pPr>
            <a:r>
              <a:rPr lang="pl-PL" sz="2800"/>
              <a:t>🔹 Zapisz swoje dane logowania na kartce </a:t>
            </a:r>
          </a:p>
          <a:p>
            <a:pPr>
              <a:buNone/>
            </a:pPr>
            <a:endParaRPr lang="en-US" sz="2800"/>
          </a:p>
          <a:p>
            <a:pPr>
              <a:buNone/>
            </a:pPr>
            <a:r>
              <a:rPr lang="pl-PL" sz="2800"/>
              <a:t>📌 </a:t>
            </a:r>
            <a:r>
              <a:rPr lang="pl-PL" sz="2800" b="1"/>
              <a:t>Ważne</a:t>
            </a:r>
            <a:r>
              <a:rPr lang="pl-PL" sz="2800"/>
              <a:t>: Hasło powinno być łatwe do zapamiętania, ale trudne do zgadnięcia.</a:t>
            </a:r>
            <a:br>
              <a:rPr lang="pl-PL" sz="2800"/>
            </a:br>
            <a:endParaRPr lang="pl-PL" sz="2800"/>
          </a:p>
        </p:txBody>
      </p:sp>
      <p:sp>
        <p:nvSpPr>
          <p:cNvPr id="4" name="Text 0">
            <a:extLst>
              <a:ext uri="{FF2B5EF4-FFF2-40B4-BE49-F238E27FC236}">
                <a16:creationId xmlns:a16="http://schemas.microsoft.com/office/drawing/2014/main" id="{0DA7C48C-07A5-FC26-7340-754D482D0153}"/>
              </a:ext>
            </a:extLst>
          </p:cNvPr>
          <p:cNvSpPr/>
          <p:nvPr/>
        </p:nvSpPr>
        <p:spPr>
          <a:xfrm>
            <a:off x="7315200" y="475944"/>
            <a:ext cx="6652974" cy="708779"/>
          </a:xfrm>
          <a:prstGeom prst="rect">
            <a:avLst/>
          </a:prstGeom>
          <a:noFill/>
          <a:ln/>
        </p:spPr>
        <p:txBody>
          <a:bodyPr wrap="none" lIns="0" tIns="0" rIns="0" bIns="0" rtlCol="0" anchor="t"/>
          <a:lstStyle/>
          <a:p>
            <a:pPr marL="0" indent="0">
              <a:lnSpc>
                <a:spcPts val="5550"/>
              </a:lnSpc>
              <a:buNone/>
            </a:pPr>
            <a:r>
              <a:rPr lang="en-US" sz="4450" b="1" dirty="0">
                <a:solidFill>
                  <a:srgbClr val="C00000"/>
                </a:solidFill>
                <a:ea typeface="MuseoModerno Medium" pitchFamily="34" charset="-122"/>
                <a:cs typeface="MuseoModerno Medium" pitchFamily="34" charset="-120"/>
              </a:rPr>
              <a:t>Jak korzystać z e-maila?</a:t>
            </a:r>
            <a:endParaRPr lang="en-US" sz="4450" b="1" dirty="0">
              <a:solidFill>
                <a:srgbClr val="C00000"/>
              </a:solidFill>
            </a:endParaRPr>
          </a:p>
        </p:txBody>
      </p:sp>
      <p:pic>
        <p:nvPicPr>
          <p:cNvPr id="9218" name="Picture 2" descr="Bezpłatne Darmowe zdjęcie z galerii z abstrakcyjny, artystyczny, ciemny Zdjęcie z galerii">
            <a:extLst>
              <a:ext uri="{FF2B5EF4-FFF2-40B4-BE49-F238E27FC236}">
                <a16:creationId xmlns:a16="http://schemas.microsoft.com/office/drawing/2014/main" id="{998821C3-5E6A-76F5-06CC-50237812C5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52659" y="1655805"/>
            <a:ext cx="3374553" cy="2249702"/>
          </a:xfrm>
          <a:custGeom>
            <a:avLst/>
            <a:gdLst>
              <a:gd name="csX0" fmla="*/ 0 w 3374553"/>
              <a:gd name="csY0" fmla="*/ 0 h 2249702"/>
              <a:gd name="csX1" fmla="*/ 596171 w 3374553"/>
              <a:gd name="csY1" fmla="*/ 0 h 2249702"/>
              <a:gd name="csX2" fmla="*/ 1226088 w 3374553"/>
              <a:gd name="csY2" fmla="*/ 0 h 2249702"/>
              <a:gd name="csX3" fmla="*/ 1721022 w 3374553"/>
              <a:gd name="csY3" fmla="*/ 0 h 2249702"/>
              <a:gd name="csX4" fmla="*/ 2215956 w 3374553"/>
              <a:gd name="csY4" fmla="*/ 0 h 2249702"/>
              <a:gd name="csX5" fmla="*/ 2845873 w 3374553"/>
              <a:gd name="csY5" fmla="*/ 0 h 2249702"/>
              <a:gd name="csX6" fmla="*/ 3374553 w 3374553"/>
              <a:gd name="csY6" fmla="*/ 0 h 2249702"/>
              <a:gd name="csX7" fmla="*/ 3374553 w 3374553"/>
              <a:gd name="csY7" fmla="*/ 607420 h 2249702"/>
              <a:gd name="csX8" fmla="*/ 3374553 w 3374553"/>
              <a:gd name="csY8" fmla="*/ 1192342 h 2249702"/>
              <a:gd name="csX9" fmla="*/ 3374553 w 3374553"/>
              <a:gd name="csY9" fmla="*/ 1709774 h 2249702"/>
              <a:gd name="csX10" fmla="*/ 3374553 w 3374553"/>
              <a:gd name="csY10" fmla="*/ 2249702 h 2249702"/>
              <a:gd name="csX11" fmla="*/ 2812128 w 3374553"/>
              <a:gd name="csY11" fmla="*/ 2249702 h 2249702"/>
              <a:gd name="csX12" fmla="*/ 2249702 w 3374553"/>
              <a:gd name="csY12" fmla="*/ 2249702 h 2249702"/>
              <a:gd name="csX13" fmla="*/ 1653531 w 3374553"/>
              <a:gd name="csY13" fmla="*/ 2249702 h 2249702"/>
              <a:gd name="csX14" fmla="*/ 1158597 w 3374553"/>
              <a:gd name="csY14" fmla="*/ 2249702 h 2249702"/>
              <a:gd name="csX15" fmla="*/ 528680 w 3374553"/>
              <a:gd name="csY15" fmla="*/ 2249702 h 2249702"/>
              <a:gd name="csX16" fmla="*/ 0 w 3374553"/>
              <a:gd name="csY16" fmla="*/ 2249702 h 2249702"/>
              <a:gd name="csX17" fmla="*/ 0 w 3374553"/>
              <a:gd name="csY17" fmla="*/ 1687277 h 2249702"/>
              <a:gd name="csX18" fmla="*/ 0 w 3374553"/>
              <a:gd name="csY18" fmla="*/ 1102354 h 2249702"/>
              <a:gd name="csX19" fmla="*/ 0 w 3374553"/>
              <a:gd name="csY19" fmla="*/ 562426 h 2249702"/>
              <a:gd name="csX20" fmla="*/ 0 w 3374553"/>
              <a:gd name="csY20" fmla="*/ 0 h 22497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3374553" h="2249702" extrusionOk="0">
                <a:moveTo>
                  <a:pt x="0" y="0"/>
                </a:moveTo>
                <a:cubicBezTo>
                  <a:pt x="229624" y="-45569"/>
                  <a:pt x="333697" y="45293"/>
                  <a:pt x="596171" y="0"/>
                </a:cubicBezTo>
                <a:cubicBezTo>
                  <a:pt x="858645" y="-45293"/>
                  <a:pt x="1058439" y="14147"/>
                  <a:pt x="1226088" y="0"/>
                </a:cubicBezTo>
                <a:cubicBezTo>
                  <a:pt x="1393737" y="-14147"/>
                  <a:pt x="1511537" y="39779"/>
                  <a:pt x="1721022" y="0"/>
                </a:cubicBezTo>
                <a:cubicBezTo>
                  <a:pt x="1930507" y="-39779"/>
                  <a:pt x="2113631" y="8955"/>
                  <a:pt x="2215956" y="0"/>
                </a:cubicBezTo>
                <a:cubicBezTo>
                  <a:pt x="2318281" y="-8955"/>
                  <a:pt x="2621283" y="46529"/>
                  <a:pt x="2845873" y="0"/>
                </a:cubicBezTo>
                <a:cubicBezTo>
                  <a:pt x="3070463" y="-46529"/>
                  <a:pt x="3162718" y="42676"/>
                  <a:pt x="3374553" y="0"/>
                </a:cubicBezTo>
                <a:cubicBezTo>
                  <a:pt x="3385661" y="296412"/>
                  <a:pt x="3340580" y="395980"/>
                  <a:pt x="3374553" y="607420"/>
                </a:cubicBezTo>
                <a:cubicBezTo>
                  <a:pt x="3408526" y="818860"/>
                  <a:pt x="3372308" y="1006858"/>
                  <a:pt x="3374553" y="1192342"/>
                </a:cubicBezTo>
                <a:cubicBezTo>
                  <a:pt x="3376798" y="1377826"/>
                  <a:pt x="3357213" y="1495354"/>
                  <a:pt x="3374553" y="1709774"/>
                </a:cubicBezTo>
                <a:cubicBezTo>
                  <a:pt x="3391893" y="1924194"/>
                  <a:pt x="3310189" y="2069545"/>
                  <a:pt x="3374553" y="2249702"/>
                </a:cubicBezTo>
                <a:cubicBezTo>
                  <a:pt x="3229320" y="2313179"/>
                  <a:pt x="2979370" y="2196046"/>
                  <a:pt x="2812128" y="2249702"/>
                </a:cubicBezTo>
                <a:cubicBezTo>
                  <a:pt x="2644887" y="2303358"/>
                  <a:pt x="2481015" y="2223664"/>
                  <a:pt x="2249702" y="2249702"/>
                </a:cubicBezTo>
                <a:cubicBezTo>
                  <a:pt x="2018389" y="2275740"/>
                  <a:pt x="1783573" y="2218033"/>
                  <a:pt x="1653531" y="2249702"/>
                </a:cubicBezTo>
                <a:cubicBezTo>
                  <a:pt x="1523489" y="2281371"/>
                  <a:pt x="1313044" y="2196099"/>
                  <a:pt x="1158597" y="2249702"/>
                </a:cubicBezTo>
                <a:cubicBezTo>
                  <a:pt x="1004150" y="2303305"/>
                  <a:pt x="771172" y="2222852"/>
                  <a:pt x="528680" y="2249702"/>
                </a:cubicBezTo>
                <a:cubicBezTo>
                  <a:pt x="286188" y="2276552"/>
                  <a:pt x="139557" y="2243881"/>
                  <a:pt x="0" y="2249702"/>
                </a:cubicBezTo>
                <a:cubicBezTo>
                  <a:pt x="-29242" y="2015303"/>
                  <a:pt x="64495" y="1865829"/>
                  <a:pt x="0" y="1687277"/>
                </a:cubicBezTo>
                <a:cubicBezTo>
                  <a:pt x="-64495" y="1508726"/>
                  <a:pt x="65251" y="1237146"/>
                  <a:pt x="0" y="1102354"/>
                </a:cubicBezTo>
                <a:cubicBezTo>
                  <a:pt x="-65251" y="967562"/>
                  <a:pt x="53388" y="810180"/>
                  <a:pt x="0" y="562426"/>
                </a:cubicBezTo>
                <a:cubicBezTo>
                  <a:pt x="-53388" y="314672"/>
                  <a:pt x="37239" y="244597"/>
                  <a:pt x="0" y="0"/>
                </a:cubicBezTo>
                <a:close/>
              </a:path>
            </a:pathLst>
          </a:custGeom>
          <a:noFill/>
          <a:ln>
            <a:solidFill>
              <a:schemeClr val="tx1"/>
            </a:solidFill>
            <a:extLst>
              <a:ext uri="{C807C97D-BFC1-408E-A445-0C87EB9F89A2}">
                <ask:lineSketchStyleProps xmlns:ask="http://schemas.microsoft.com/office/drawing/2018/sketchyshapes" sd="2992878596">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Obraz 1">
            <a:extLst>
              <a:ext uri="{FF2B5EF4-FFF2-40B4-BE49-F238E27FC236}">
                <a16:creationId xmlns:a16="http://schemas.microsoft.com/office/drawing/2014/main" id="{C7960808-1B1B-6B70-274C-A6ACE648D667}"/>
              </a:ext>
            </a:extLst>
          </p:cNvPr>
          <p:cNvPicPr>
            <a:picLocks noChangeAspect="1"/>
          </p:cNvPicPr>
          <p:nvPr/>
        </p:nvPicPr>
        <p:blipFill>
          <a:blip r:embed="rId4"/>
          <a:stretch>
            <a:fillRect/>
          </a:stretch>
        </p:blipFill>
        <p:spPr>
          <a:xfrm>
            <a:off x="494270" y="395071"/>
            <a:ext cx="1402202" cy="804742"/>
          </a:xfrm>
          <a:prstGeom prst="rect">
            <a:avLst/>
          </a:prstGeom>
        </p:spPr>
      </p:pic>
      <p:pic>
        <p:nvPicPr>
          <p:cNvPr id="5" name="Picture 12" descr="A blue flag with yellow stars&#10;&#10;Description automatically generated">
            <a:extLst>
              <a:ext uri="{FF2B5EF4-FFF2-40B4-BE49-F238E27FC236}">
                <a16:creationId xmlns:a16="http://schemas.microsoft.com/office/drawing/2014/main" id="{BEC0041D-00EC-5C95-A5B7-EFA89A1E2893}"/>
              </a:ext>
            </a:extLst>
          </p:cNvPr>
          <p:cNvPicPr>
            <a:picLocks noChangeAspect="1"/>
          </p:cNvPicPr>
          <p:nvPr/>
        </p:nvPicPr>
        <p:blipFill>
          <a:blip r:embed="rId5"/>
          <a:stretch>
            <a:fillRect/>
          </a:stretch>
        </p:blipFill>
        <p:spPr>
          <a:xfrm>
            <a:off x="2041508" y="17056"/>
            <a:ext cx="1764018" cy="1787280"/>
          </a:xfrm>
          <a:prstGeom prst="rect">
            <a:avLst/>
          </a:prstGeom>
        </p:spPr>
      </p:pic>
    </p:spTree>
    <p:extLst>
      <p:ext uri="{BB962C8B-B14F-4D97-AF65-F5344CB8AC3E}">
        <p14:creationId xmlns:p14="http://schemas.microsoft.com/office/powerpoint/2010/main" val="499735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CA885-7CE5-99FC-30A1-8BF5758CA9A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2A1905A-0F41-437C-0CDF-1A33D6E47084}"/>
              </a:ext>
            </a:extLst>
          </p:cNvPr>
          <p:cNvSpPr txBox="1"/>
          <p:nvPr/>
        </p:nvSpPr>
        <p:spPr>
          <a:xfrm>
            <a:off x="803188" y="1952867"/>
            <a:ext cx="13555363" cy="2677656"/>
          </a:xfrm>
          <a:prstGeom prst="rect">
            <a:avLst/>
          </a:prstGeom>
          <a:noFill/>
        </p:spPr>
        <p:txBody>
          <a:bodyPr wrap="square">
            <a:spAutoFit/>
          </a:bodyPr>
          <a:lstStyle/>
          <a:p>
            <a:pPr>
              <a:buNone/>
            </a:pPr>
            <a:r>
              <a:rPr lang="pl-PL" sz="2800" b="1"/>
              <a:t>1️⃣ Użyj imion wnuków + roku rozpoczęcia nauki w szkole 🧒👧</a:t>
            </a:r>
          </a:p>
          <a:p>
            <a:r>
              <a:rPr lang="pl-PL" sz="2800"/>
              <a:t>📌 </a:t>
            </a:r>
            <a:r>
              <a:rPr lang="pl-PL" sz="2800" b="1"/>
              <a:t>Przykład:</a:t>
            </a:r>
            <a:br>
              <a:rPr lang="pl-PL" sz="2800"/>
            </a:br>
            <a:r>
              <a:rPr lang="pl-PL" sz="2800"/>
              <a:t>Masz wnuka o imieniu </a:t>
            </a:r>
            <a:r>
              <a:rPr lang="pl-PL" sz="2800" b="1"/>
              <a:t>Kuba</a:t>
            </a:r>
            <a:r>
              <a:rPr lang="pl-PL" sz="2800"/>
              <a:t>, a zaczął naukę w 2018 roku.</a:t>
            </a:r>
            <a:br>
              <a:rPr lang="pl-PL" sz="2800"/>
            </a:br>
            <a:r>
              <a:rPr lang="pl-PL" sz="2800"/>
              <a:t>🔹 </a:t>
            </a:r>
            <a:r>
              <a:rPr lang="pl-PL" sz="2800" b="1"/>
              <a:t>Hasło:</a:t>
            </a:r>
            <a:r>
              <a:rPr lang="pl-PL" sz="2800"/>
              <a:t> </a:t>
            </a:r>
            <a:r>
              <a:rPr lang="pl-PL" sz="2800" i="1"/>
              <a:t>kUBa2018!</a:t>
            </a:r>
            <a:endParaRPr lang="pl-PL" sz="2800"/>
          </a:p>
          <a:p>
            <a:pPr>
              <a:buNone/>
            </a:pPr>
            <a:br>
              <a:rPr lang="pl-PL" sz="2800"/>
            </a:br>
            <a:endParaRPr lang="pl-PL" sz="2800"/>
          </a:p>
        </p:txBody>
      </p:sp>
      <p:sp>
        <p:nvSpPr>
          <p:cNvPr id="4" name="Text 0">
            <a:extLst>
              <a:ext uri="{FF2B5EF4-FFF2-40B4-BE49-F238E27FC236}">
                <a16:creationId xmlns:a16="http://schemas.microsoft.com/office/drawing/2014/main" id="{99387461-EB7D-9801-552F-0449CF0FB6DF}"/>
              </a:ext>
            </a:extLst>
          </p:cNvPr>
          <p:cNvSpPr/>
          <p:nvPr/>
        </p:nvSpPr>
        <p:spPr>
          <a:xfrm>
            <a:off x="927895" y="456588"/>
            <a:ext cx="6652974" cy="708779"/>
          </a:xfrm>
          <a:prstGeom prst="rect">
            <a:avLst/>
          </a:prstGeom>
          <a:noFill/>
          <a:ln/>
        </p:spPr>
        <p:txBody>
          <a:bodyPr wrap="none" lIns="0" tIns="0" rIns="0" bIns="0" rtlCol="0" anchor="t"/>
          <a:lstStyle/>
          <a:p>
            <a:pPr marL="0" indent="0">
              <a:lnSpc>
                <a:spcPts val="5550"/>
              </a:lnSpc>
              <a:buNone/>
            </a:pPr>
            <a:r>
              <a:rPr lang="pl-PL" sz="4000" b="1">
                <a:solidFill>
                  <a:srgbClr val="C00000"/>
                </a:solidFill>
              </a:rPr>
              <a:t>Jak stworzyć łatwe do zapamiętania, ale bezpieczne hasło?</a:t>
            </a:r>
            <a:r>
              <a:rPr lang="pl-PL" sz="4000">
                <a:solidFill>
                  <a:srgbClr val="C00000"/>
                </a:solidFill>
              </a:rPr>
              <a:t> 🔐</a:t>
            </a:r>
            <a:endParaRPr lang="en-US" sz="4000" b="1" dirty="0">
              <a:solidFill>
                <a:srgbClr val="C00000"/>
              </a:solidFill>
            </a:endParaRPr>
          </a:p>
        </p:txBody>
      </p:sp>
      <p:sp>
        <p:nvSpPr>
          <p:cNvPr id="34" name="TextBox 33">
            <a:extLst>
              <a:ext uri="{FF2B5EF4-FFF2-40B4-BE49-F238E27FC236}">
                <a16:creationId xmlns:a16="http://schemas.microsoft.com/office/drawing/2014/main" id="{0119B2CE-A512-4E5E-1B85-F6C5185EC077}"/>
              </a:ext>
            </a:extLst>
          </p:cNvPr>
          <p:cNvSpPr txBox="1"/>
          <p:nvPr/>
        </p:nvSpPr>
        <p:spPr>
          <a:xfrm>
            <a:off x="1519879" y="4165952"/>
            <a:ext cx="10626811" cy="1815882"/>
          </a:xfrm>
          <a:prstGeom prst="rect">
            <a:avLst/>
          </a:prstGeom>
          <a:noFill/>
        </p:spPr>
        <p:txBody>
          <a:bodyPr wrap="square">
            <a:spAutoFit/>
          </a:bodyPr>
          <a:lstStyle/>
          <a:p>
            <a:pPr>
              <a:buNone/>
            </a:pPr>
            <a:r>
              <a:rPr lang="en-US" sz="2800" b="1"/>
              <a:t>2️⃣ Połącz ulubioną piosenkę z rokiem </a:t>
            </a:r>
            <a:r>
              <a:rPr lang="uk-UA" sz="2800" b="1"/>
              <a:t>📅🎶</a:t>
            </a:r>
          </a:p>
          <a:p>
            <a:r>
              <a:rPr lang="uk-UA" sz="2800"/>
              <a:t>📌 </a:t>
            </a:r>
            <a:r>
              <a:rPr lang="en-US" sz="2800" b="1"/>
              <a:t>Przykład:</a:t>
            </a:r>
            <a:br>
              <a:rPr lang="en-US" sz="2800"/>
            </a:br>
            <a:r>
              <a:rPr lang="en-US" sz="2800"/>
              <a:t>Twoja ulubiona piosenka to </a:t>
            </a:r>
            <a:r>
              <a:rPr lang="en-US" sz="2800" b="1"/>
              <a:t>"Yesterday"</a:t>
            </a:r>
            <a:r>
              <a:rPr lang="en-US" sz="2800"/>
              <a:t>, a rok ślubu to </a:t>
            </a:r>
            <a:r>
              <a:rPr lang="en-US" sz="2800" b="1"/>
              <a:t>1980</a:t>
            </a:r>
            <a:r>
              <a:rPr lang="en-US" sz="2800"/>
              <a:t>.</a:t>
            </a:r>
            <a:br>
              <a:rPr lang="en-US" sz="2800"/>
            </a:br>
            <a:r>
              <a:rPr lang="uk-UA" sz="2800"/>
              <a:t>🔹 </a:t>
            </a:r>
            <a:r>
              <a:rPr lang="en-US" sz="2800" b="1"/>
              <a:t>Hasło:</a:t>
            </a:r>
            <a:r>
              <a:rPr lang="en-US" sz="2800"/>
              <a:t> </a:t>
            </a:r>
            <a:r>
              <a:rPr lang="en-US" sz="2800" i="1"/>
              <a:t>Yesterday1980!</a:t>
            </a:r>
            <a:endParaRPr lang="en-US" sz="2800"/>
          </a:p>
        </p:txBody>
      </p:sp>
      <p:sp>
        <p:nvSpPr>
          <p:cNvPr id="36" name="TextBox 35">
            <a:extLst>
              <a:ext uri="{FF2B5EF4-FFF2-40B4-BE49-F238E27FC236}">
                <a16:creationId xmlns:a16="http://schemas.microsoft.com/office/drawing/2014/main" id="{2F7B393A-E277-F9EA-4082-70D9560829B9}"/>
              </a:ext>
            </a:extLst>
          </p:cNvPr>
          <p:cNvSpPr txBox="1"/>
          <p:nvPr/>
        </p:nvSpPr>
        <p:spPr>
          <a:xfrm>
            <a:off x="3015048" y="6388017"/>
            <a:ext cx="10886303" cy="1384995"/>
          </a:xfrm>
          <a:prstGeom prst="rect">
            <a:avLst/>
          </a:prstGeom>
          <a:noFill/>
        </p:spPr>
        <p:txBody>
          <a:bodyPr wrap="square">
            <a:spAutoFit/>
          </a:bodyPr>
          <a:lstStyle/>
          <a:p>
            <a:pPr>
              <a:buNone/>
            </a:pPr>
            <a:r>
              <a:rPr lang="pl-PL" sz="2800" b="1"/>
              <a:t>3️⃣ Stwórz akronim z pierwszych liter ulubionego powiedzenia ✍️</a:t>
            </a:r>
          </a:p>
          <a:p>
            <a:r>
              <a:rPr lang="pl-PL" sz="2800"/>
              <a:t>📌 </a:t>
            </a:r>
            <a:r>
              <a:rPr lang="pl-PL" sz="2800" b="1"/>
              <a:t>Przykład:</a:t>
            </a:r>
            <a:br>
              <a:rPr lang="pl-PL" sz="2800"/>
            </a:br>
            <a:r>
              <a:rPr lang="pl-PL" sz="2800"/>
              <a:t>„Każdy dzień to nowa szansa” → </a:t>
            </a:r>
            <a:r>
              <a:rPr lang="pl-PL" sz="2800" b="1"/>
              <a:t>KdtnS2024!</a:t>
            </a:r>
            <a:endParaRPr lang="pl-PL" sz="2800"/>
          </a:p>
        </p:txBody>
      </p:sp>
      <p:pic>
        <p:nvPicPr>
          <p:cNvPr id="2" name="Obraz 1">
            <a:extLst>
              <a:ext uri="{FF2B5EF4-FFF2-40B4-BE49-F238E27FC236}">
                <a16:creationId xmlns:a16="http://schemas.microsoft.com/office/drawing/2014/main" id="{FD599967-C940-514D-B15C-6C5B11638188}"/>
              </a:ext>
            </a:extLst>
          </p:cNvPr>
          <p:cNvPicPr>
            <a:picLocks noChangeAspect="1"/>
          </p:cNvPicPr>
          <p:nvPr/>
        </p:nvPicPr>
        <p:blipFill>
          <a:blip r:embed="rId2"/>
          <a:stretch>
            <a:fillRect/>
          </a:stretch>
        </p:blipFill>
        <p:spPr>
          <a:xfrm>
            <a:off x="12700447" y="7197472"/>
            <a:ext cx="1402202" cy="804742"/>
          </a:xfrm>
          <a:prstGeom prst="rect">
            <a:avLst/>
          </a:prstGeom>
        </p:spPr>
      </p:pic>
      <p:pic>
        <p:nvPicPr>
          <p:cNvPr id="5" name="Picture 12" descr="A blue flag with yellow stars&#10;&#10;Description automatically generated">
            <a:extLst>
              <a:ext uri="{FF2B5EF4-FFF2-40B4-BE49-F238E27FC236}">
                <a16:creationId xmlns:a16="http://schemas.microsoft.com/office/drawing/2014/main" id="{C64ED73D-102F-D89A-D584-55A5D3F5953B}"/>
              </a:ext>
            </a:extLst>
          </p:cNvPr>
          <p:cNvPicPr>
            <a:picLocks noChangeAspect="1"/>
          </p:cNvPicPr>
          <p:nvPr/>
        </p:nvPicPr>
        <p:blipFill>
          <a:blip r:embed="rId3"/>
          <a:stretch>
            <a:fillRect/>
          </a:stretch>
        </p:blipFill>
        <p:spPr>
          <a:xfrm>
            <a:off x="265871" y="6186874"/>
            <a:ext cx="1764018" cy="1787280"/>
          </a:xfrm>
          <a:prstGeom prst="rect">
            <a:avLst/>
          </a:prstGeom>
        </p:spPr>
      </p:pic>
    </p:spTree>
    <p:extLst>
      <p:ext uri="{BB962C8B-B14F-4D97-AF65-F5344CB8AC3E}">
        <p14:creationId xmlns:p14="http://schemas.microsoft.com/office/powerpoint/2010/main" val="39964566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1858</TotalTime>
  <Words>2724</Words>
  <Application>Microsoft Office PowerPoint</Application>
  <PresentationFormat>Custom</PresentationFormat>
  <Paragraphs>363</Paragraphs>
  <Slides>40</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Aptos</vt:lpstr>
      <vt:lpstr>Source Sans Pro</vt:lpstr>
      <vt:lpstr>MuseoModerno Medium</vt:lpstr>
      <vt:lpstr>Arial</vt:lpstr>
      <vt:lpstr>Arial Unicode MS</vt:lpstr>
      <vt:lpstr>Google Sans Text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Viktor Zvonar</cp:lastModifiedBy>
  <cp:revision>12</cp:revision>
  <dcterms:created xsi:type="dcterms:W3CDTF">2025-02-25T17:55:28Z</dcterms:created>
  <dcterms:modified xsi:type="dcterms:W3CDTF">2026-03-11T23:06:24Z</dcterms:modified>
</cp:coreProperties>
</file>